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docProps/core.xml" ContentType="application/vnd.openxmlformats-package.core-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60" r:id="rId5"/>
  </p:sldMasterIdLst>
  <p:notesMasterIdLst>
    <p:notesMasterId r:id="rId35"/>
  </p:notesMasterIdLst>
  <p:sldIdLst>
    <p:sldId id="256" r:id="rId6"/>
    <p:sldId id="324" r:id="rId7"/>
    <p:sldId id="328" r:id="rId8"/>
    <p:sldId id="327" r:id="rId9"/>
    <p:sldId id="326" r:id="rId10"/>
    <p:sldId id="303" r:id="rId11"/>
    <p:sldId id="258" r:id="rId12"/>
    <p:sldId id="279" r:id="rId13"/>
    <p:sldId id="281" r:id="rId14"/>
    <p:sldId id="282" r:id="rId15"/>
    <p:sldId id="305" r:id="rId16"/>
    <p:sldId id="280" r:id="rId17"/>
    <p:sldId id="285" r:id="rId18"/>
    <p:sldId id="316" r:id="rId19"/>
    <p:sldId id="318" r:id="rId20"/>
    <p:sldId id="306" r:id="rId21"/>
    <p:sldId id="291" r:id="rId22"/>
    <p:sldId id="294" r:id="rId23"/>
    <p:sldId id="319" r:id="rId24"/>
    <p:sldId id="307" r:id="rId25"/>
    <p:sldId id="298" r:id="rId26"/>
    <p:sldId id="299" r:id="rId27"/>
    <p:sldId id="300" r:id="rId28"/>
    <p:sldId id="301" r:id="rId29"/>
    <p:sldId id="308" r:id="rId30"/>
    <p:sldId id="309" r:id="rId31"/>
    <p:sldId id="310" r:id="rId32"/>
    <p:sldId id="311" r:id="rId33"/>
    <p:sldId id="329" r:id="rId34"/>
  </p:sldIdLst>
  <p:sldSz cx="18288000" cy="10287000"/>
  <p:notesSz cx="6858000" cy="9144000"/>
  <p:embeddedFontLst>
    <p:embeddedFont>
      <p:font typeface="Aharoni" panose="02010803020104030203" pitchFamily="2" charset="-79"/>
      <p:bold r:id="rId36"/>
    </p:embeddedFont>
    <p:embeddedFont>
      <p:font typeface="Arial Black" panose="020B0A04020102020204" pitchFamily="34" charset="0"/>
      <p:bold r:id="rId37"/>
    </p:embeddedFont>
    <p:embeddedFont>
      <p:font typeface="Arial Narrow" panose="020B0606020202030204" pitchFamily="34" charset="0"/>
      <p:regular r:id="rId38"/>
      <p:bold r:id="rId39"/>
      <p:italic r:id="rId40"/>
      <p:boldItalic r:id="rId41"/>
    </p:embeddedFont>
    <p:embeddedFont>
      <p:font typeface="Glacial Indifference" panose="020B0604020202020204" charset="0"/>
      <p:regular r:id="rId42"/>
    </p:embeddedFont>
    <p:embeddedFont>
      <p:font typeface="Glacial Indifference Bold" panose="020B0604020202020204" charset="0"/>
      <p:regular r:id="rId43"/>
    </p:embeddedFont>
    <p:embeddedFont>
      <p:font typeface="Mont Bold" panose="020B0604020202020204" charset="0"/>
      <p:regular r:id="rId44"/>
    </p:embeddedFont>
    <p:embeddedFont>
      <p:font typeface="Open Sans Light" panose="020B0306030504020204" pitchFamily="34" charset="0"/>
      <p:regular r:id="rId45"/>
      <p:italic r:id="rId46"/>
    </p:embeddedFont>
    <p:embeddedFont>
      <p:font typeface="Open Sans Light Bold" panose="020B0604020202020204" charset="0"/>
      <p:regular r:id="rId47"/>
    </p:embeddedFont>
    <p:embeddedFont>
      <p:font typeface="Questrial" pitchFamily="2" charset="0"/>
      <p:regular r:id="rId4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Guide de choix" id="{5B18A2E3-2231-4F60-AB75-C6BCCDE5DEC4}">
          <p14:sldIdLst>
            <p14:sldId id="256"/>
            <p14:sldId id="324"/>
            <p14:sldId id="328"/>
            <p14:sldId id="327"/>
            <p14:sldId id="326"/>
            <p14:sldId id="303"/>
          </p14:sldIdLst>
        </p14:section>
        <p14:section name="MTC ITI" id="{1E7DB85B-9BDF-43F7-A034-47F6BC407225}">
          <p14:sldIdLst>
            <p14:sldId id="258"/>
            <p14:sldId id="279"/>
            <p14:sldId id="281"/>
            <p14:sldId id="282"/>
          </p14:sldIdLst>
        </p14:section>
        <p14:section name="MTC ITE" id="{524D77D1-E6EC-43D5-9218-71CF02DAD287}">
          <p14:sldIdLst>
            <p14:sldId id="305"/>
            <p14:sldId id="280"/>
            <p14:sldId id="285"/>
          </p14:sldIdLst>
        </p14:section>
        <p14:section name="MTC+ ITI" id="{4C586089-BE0C-486A-9A28-55039129524F}">
          <p14:sldIdLst>
            <p14:sldId id="316"/>
            <p14:sldId id="318"/>
          </p14:sldIdLst>
        </p14:section>
        <p14:section name="MTR ITI" id="{D5A1ED1F-52CC-417A-937B-4A3C81D0E88C}">
          <p14:sldIdLst>
            <p14:sldId id="306"/>
            <p14:sldId id="291"/>
            <p14:sldId id="294"/>
            <p14:sldId id="319"/>
          </p14:sldIdLst>
        </p14:section>
        <p14:section name="MTR ITE" id="{17AA6C25-7E32-4696-9A9D-210248F0BC7E}">
          <p14:sldIdLst>
            <p14:sldId id="307"/>
            <p14:sldId id="298"/>
            <p14:sldId id="299"/>
            <p14:sldId id="300"/>
            <p14:sldId id="301"/>
          </p14:sldIdLst>
        </p14:section>
        <p14:section name="MHF ITI" id="{68A51589-4DBB-42A5-8216-D305899A52EA}">
          <p14:sldIdLst>
            <p14:sldId id="308"/>
            <p14:sldId id="309"/>
            <p14:sldId id="310"/>
            <p14:sldId id="311"/>
          </p14:sldIdLst>
        </p14:section>
        <p14:section name="Tableau de correspondance - codes" id="{BE1C9125-DB27-4344-8E38-58777898173A}">
          <p14:sldIdLst>
            <p14:sldId id="32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C3A7D0B-C94E-AC23-4EBF-0BEEDE11F711}" name="Baqué Emmanuelle" initials="BE" userId="S::e.baque@aldes.com::449aaba7-9dc4-47a4-8d53-e7a3625f12a4" providerId="AD"/>
  <p188:author id="{73F06B14-3CC1-DAE9-F9BA-38EEE3973C6D}" name="Gregoire Alix" initials="GA" userId="S::a.gregoire@aldes.com::f7276dca-87c8-4344-9789-eff766b3a0c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DB32"/>
    <a:srgbClr val="EEEEEE"/>
    <a:srgbClr val="243589"/>
    <a:srgbClr val="011B7A"/>
    <a:srgbClr val="2534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B489DF-1F2A-3F69-CB89-8E579738C9CD}" v="6" dt="2024-04-22T14:34:26.1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0" d="100"/>
          <a:sy n="70" d="100"/>
        </p:scale>
        <p:origin x="798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4.fntdata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font" Target="fonts/font7.fntdata"/><Relationship Id="rId47" Type="http://schemas.openxmlformats.org/officeDocument/2006/relationships/font" Target="fonts/font12.fntdata"/><Relationship Id="rId50" Type="http://schemas.openxmlformats.org/officeDocument/2006/relationships/viewProps" Target="viewProps.xml"/><Relationship Id="rId55" Type="http://schemas.openxmlformats.org/officeDocument/2006/relationships/customXml" Target="../customXml/item4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3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font" Target="fonts/font9.fntdata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openxmlformats.org/officeDocument/2006/relationships/font" Target="fonts/font13.fntdata"/><Relationship Id="rId8" Type="http://schemas.openxmlformats.org/officeDocument/2006/relationships/slide" Target="slides/slide3.xml"/><Relationship Id="rId51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font" Target="fonts/font3.fntdata"/><Relationship Id="rId46" Type="http://schemas.openxmlformats.org/officeDocument/2006/relationships/font" Target="fonts/font11.fntdata"/><Relationship Id="rId20" Type="http://schemas.openxmlformats.org/officeDocument/2006/relationships/slide" Target="slides/slide15.xml"/><Relationship Id="rId41" Type="http://schemas.openxmlformats.org/officeDocument/2006/relationships/font" Target="fonts/font6.fntdata"/><Relationship Id="rId54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font" Target="fonts/font1.fntdata"/><Relationship Id="rId4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84B1FE-D2F3-472A-BE7D-522C841214A5}" type="datetimeFigureOut">
              <a:rPr lang="fr-FR" smtClean="0"/>
              <a:t>06/06/2024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8F9191-1CD3-4DA1-89A3-E50450B3F5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7885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8F9191-1CD3-4DA1-89A3-E50450B3F560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18420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8F9191-1CD3-4DA1-89A3-E50450B3F560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57449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8F9191-1CD3-4DA1-89A3-E50450B3F560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04832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2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4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4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6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1600200"/>
            <a:ext cx="40386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1"/>
            </a:lvl4pPr>
            <a:lvl5pPr>
              <a:defRPr sz="1801"/>
            </a:lvl5pPr>
            <a:lvl6pPr>
              <a:defRPr sz="1801"/>
            </a:lvl6pPr>
            <a:lvl7pPr>
              <a:defRPr sz="1801"/>
            </a:lvl7pPr>
            <a:lvl8pPr>
              <a:defRPr sz="1801"/>
            </a:lvl8pPr>
            <a:lvl9pPr>
              <a:defRPr sz="180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1"/>
            </a:lvl4pPr>
            <a:lvl5pPr>
              <a:defRPr sz="1801"/>
            </a:lvl5pPr>
            <a:lvl6pPr>
              <a:defRPr sz="1801"/>
            </a:lvl6pPr>
            <a:lvl7pPr>
              <a:defRPr sz="1801"/>
            </a:lvl7pPr>
            <a:lvl8pPr>
              <a:defRPr sz="1801"/>
            </a:lvl8pPr>
            <a:lvl9pPr>
              <a:defRPr sz="180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1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1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4"/>
            <a:ext cx="404177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1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1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2" y="273050"/>
            <a:ext cx="511174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691063"/>
          </a:xfrm>
        </p:spPr>
        <p:txBody>
          <a:bodyPr/>
          <a:lstStyle>
            <a:lvl1pPr marL="0" indent="0">
              <a:buNone/>
              <a:defRPr sz="1401"/>
            </a:lvl1pPr>
            <a:lvl2pPr marL="457206" indent="0">
              <a:buNone/>
              <a:defRPr sz="1200"/>
            </a:lvl2pPr>
            <a:lvl3pPr marL="914411" indent="0">
              <a:buNone/>
              <a:defRPr sz="1001"/>
            </a:lvl3pPr>
            <a:lvl4pPr marL="1371617" indent="0">
              <a:buNone/>
              <a:defRPr sz="900"/>
            </a:lvl4pPr>
            <a:lvl5pPr marL="1828823" indent="0">
              <a:buNone/>
              <a:defRPr sz="900"/>
            </a:lvl5pPr>
            <a:lvl6pPr marL="2286029" indent="0">
              <a:buNone/>
              <a:defRPr sz="900"/>
            </a:lvl6pPr>
            <a:lvl7pPr marL="2743234" indent="0">
              <a:buNone/>
              <a:defRPr sz="900"/>
            </a:lvl7pPr>
            <a:lvl8pPr marL="3200440" indent="0">
              <a:buNone/>
              <a:defRPr sz="900"/>
            </a:lvl8pPr>
            <a:lvl9pPr marL="3657646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6" indent="0">
              <a:buNone/>
              <a:defRPr sz="2800"/>
            </a:lvl2pPr>
            <a:lvl3pPr marL="914411" indent="0">
              <a:buNone/>
              <a:defRPr sz="2400"/>
            </a:lvl3pPr>
            <a:lvl4pPr marL="1371617" indent="0">
              <a:buNone/>
              <a:defRPr sz="2000"/>
            </a:lvl4pPr>
            <a:lvl5pPr marL="1828823" indent="0">
              <a:buNone/>
              <a:defRPr sz="2000"/>
            </a:lvl5pPr>
            <a:lvl6pPr marL="2286029" indent="0">
              <a:buNone/>
              <a:defRPr sz="2000"/>
            </a:lvl6pPr>
            <a:lvl7pPr marL="2743234" indent="0">
              <a:buNone/>
              <a:defRPr sz="2000"/>
            </a:lvl7pPr>
            <a:lvl8pPr marL="3200440" indent="0">
              <a:buNone/>
              <a:defRPr sz="2000"/>
            </a:lvl8pPr>
            <a:lvl9pPr marL="3657646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1"/>
            </a:lvl1pPr>
            <a:lvl2pPr marL="457206" indent="0">
              <a:buNone/>
              <a:defRPr sz="1200"/>
            </a:lvl2pPr>
            <a:lvl3pPr marL="914411" indent="0">
              <a:buNone/>
              <a:defRPr sz="1001"/>
            </a:lvl3pPr>
            <a:lvl4pPr marL="1371617" indent="0">
              <a:buNone/>
              <a:defRPr sz="900"/>
            </a:lvl4pPr>
            <a:lvl5pPr marL="1828823" indent="0">
              <a:buNone/>
              <a:defRPr sz="900"/>
            </a:lvl5pPr>
            <a:lvl6pPr marL="2286029" indent="0">
              <a:buNone/>
              <a:defRPr sz="900"/>
            </a:lvl6pPr>
            <a:lvl7pPr marL="2743234" indent="0">
              <a:buNone/>
              <a:defRPr sz="900"/>
            </a:lvl7pPr>
            <a:lvl8pPr marL="3200440" indent="0">
              <a:buNone/>
              <a:defRPr sz="900"/>
            </a:lvl8pPr>
            <a:lvl9pPr marL="3657646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399" y="274639"/>
            <a:ext cx="2057401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1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09AC7662-50E9-4D7A-8DE1-8376118B74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99305" y="288236"/>
            <a:ext cx="17688326" cy="9710528"/>
          </a:xfrm>
          <a:prstGeom prst="rect">
            <a:avLst/>
          </a:prstGeom>
        </p:spPr>
      </p:pic>
      <p:sp>
        <p:nvSpPr>
          <p:cNvPr id="14" name="bk object 30">
            <a:extLst>
              <a:ext uri="{FF2B5EF4-FFF2-40B4-BE49-F238E27FC236}">
                <a16:creationId xmlns:a16="http://schemas.microsoft.com/office/drawing/2014/main" id="{9E4C9C8E-A33D-425D-8F3A-DE4379911AD5}"/>
              </a:ext>
            </a:extLst>
          </p:cNvPr>
          <p:cNvSpPr/>
          <p:nvPr userDrawn="1"/>
        </p:nvSpPr>
        <p:spPr>
          <a:xfrm>
            <a:off x="497961" y="5441325"/>
            <a:ext cx="3714786" cy="657306"/>
          </a:xfrm>
          <a:custGeom>
            <a:avLst/>
            <a:gdLst/>
            <a:ahLst/>
            <a:cxnLst/>
            <a:rect l="l" t="t" r="r" b="b"/>
            <a:pathLst>
              <a:path w="4083684" h="722629">
                <a:moveTo>
                  <a:pt x="0" y="722491"/>
                </a:moveTo>
                <a:lnTo>
                  <a:pt x="4083645" y="722491"/>
                </a:lnTo>
                <a:lnTo>
                  <a:pt x="4083645" y="0"/>
                </a:lnTo>
                <a:lnTo>
                  <a:pt x="0" y="0"/>
                </a:lnTo>
                <a:lnTo>
                  <a:pt x="0" y="722491"/>
                </a:lnTo>
                <a:close/>
              </a:path>
            </a:pathLst>
          </a:custGeom>
          <a:solidFill>
            <a:srgbClr val="204291"/>
          </a:solidFill>
        </p:spPr>
        <p:txBody>
          <a:bodyPr wrap="square" lIns="0" tIns="0" rIns="0" bIns="0" rtlCol="0"/>
          <a:lstStyle/>
          <a:p>
            <a:endParaRPr sz="1638"/>
          </a:p>
        </p:txBody>
      </p:sp>
      <p:sp>
        <p:nvSpPr>
          <p:cNvPr id="15" name="Holder 4">
            <a:extLst>
              <a:ext uri="{FF2B5EF4-FFF2-40B4-BE49-F238E27FC236}">
                <a16:creationId xmlns:a16="http://schemas.microsoft.com/office/drawing/2014/main" id="{8583810E-ECCE-4C60-B588-F45D50A1816C}"/>
              </a:ext>
            </a:extLst>
          </p:cNvPr>
          <p:cNvSpPr>
            <a:spLocks noGrp="1"/>
          </p:cNvSpPr>
          <p:nvPr>
            <p:ph type="dt" sz="half" idx="6"/>
          </p:nvPr>
        </p:nvSpPr>
        <p:spPr>
          <a:xfrm>
            <a:off x="425884" y="9286489"/>
            <a:ext cx="4206240" cy="51435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Espace réservé du texte 12">
            <a:extLst>
              <a:ext uri="{FF2B5EF4-FFF2-40B4-BE49-F238E27FC236}">
                <a16:creationId xmlns:a16="http://schemas.microsoft.com/office/drawing/2014/main" id="{12E49C6F-EF71-49F0-9B1E-BD46250E76D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7687" y="5440766"/>
            <a:ext cx="3688214" cy="658460"/>
          </a:xfrm>
          <a:prstGeom prst="rect">
            <a:avLst/>
          </a:prstGeom>
        </p:spPr>
        <p:txBody>
          <a:bodyPr/>
          <a:lstStyle>
            <a:lvl1pPr>
              <a:defRPr sz="4002" b="1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fr-FR"/>
              <a:t>PPT ALDES</a:t>
            </a:r>
          </a:p>
        </p:txBody>
      </p:sp>
      <p:sp>
        <p:nvSpPr>
          <p:cNvPr id="19" name="Espace réservé du texte 12">
            <a:extLst>
              <a:ext uri="{FF2B5EF4-FFF2-40B4-BE49-F238E27FC236}">
                <a16:creationId xmlns:a16="http://schemas.microsoft.com/office/drawing/2014/main" id="{0B2F6E39-564A-464F-8796-CE6CB6E6A15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4341" y="4585790"/>
            <a:ext cx="3682026" cy="658460"/>
          </a:xfrm>
          <a:prstGeom prst="rect">
            <a:avLst/>
          </a:prstGeom>
        </p:spPr>
        <p:txBody>
          <a:bodyPr/>
          <a:lstStyle>
            <a:lvl1pPr>
              <a:defRPr sz="5458" b="0">
                <a:solidFill>
                  <a:srgbClr val="204291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fr-FR"/>
              <a:t>TEMPLATE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526DD7F3-88AB-48BD-8C0C-6C6CB1330530}"/>
              </a:ext>
            </a:extLst>
          </p:cNvPr>
          <p:cNvGrpSpPr/>
          <p:nvPr userDrawn="1"/>
        </p:nvGrpSpPr>
        <p:grpSpPr>
          <a:xfrm>
            <a:off x="299302" y="1383887"/>
            <a:ext cx="6379732" cy="1804506"/>
            <a:chOff x="329025" y="1080542"/>
            <a:chExt cx="7013274" cy="1983843"/>
          </a:xfrm>
        </p:grpSpPr>
        <p:sp>
          <p:nvSpPr>
            <p:cNvPr id="21" name="bk object 17">
              <a:extLst>
                <a:ext uri="{FF2B5EF4-FFF2-40B4-BE49-F238E27FC236}">
                  <a16:creationId xmlns:a16="http://schemas.microsoft.com/office/drawing/2014/main" id="{D042B30C-8CEF-4B4F-BA89-D3F9BDB1147B}"/>
                </a:ext>
              </a:extLst>
            </p:cNvPr>
            <p:cNvSpPr/>
            <p:nvPr/>
          </p:nvSpPr>
          <p:spPr>
            <a:xfrm>
              <a:off x="329025" y="1080542"/>
              <a:ext cx="7013274" cy="1983843"/>
            </a:xfrm>
            <a:custGeom>
              <a:avLst/>
              <a:gdLst/>
              <a:ahLst/>
              <a:cxnLst/>
              <a:rect l="l" t="t" r="r" b="b"/>
              <a:pathLst>
                <a:path w="7068184" h="5015865">
                  <a:moveTo>
                    <a:pt x="0" y="5015554"/>
                  </a:moveTo>
                  <a:lnTo>
                    <a:pt x="7067847" y="5015554"/>
                  </a:lnTo>
                  <a:lnTo>
                    <a:pt x="7067847" y="0"/>
                  </a:lnTo>
                  <a:lnTo>
                    <a:pt x="0" y="0"/>
                  </a:lnTo>
                  <a:lnTo>
                    <a:pt x="0" y="50155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8317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fr-FR" sz="1638"/>
            </a:p>
            <a:p>
              <a:endParaRPr sz="1638"/>
            </a:p>
          </p:txBody>
        </p:sp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5A4FF0AF-1580-4DBF-A3B0-7B90415A394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9025" y="1488766"/>
              <a:ext cx="6632019" cy="1202219"/>
            </a:xfrm>
            <a:prstGeom prst="rect">
              <a:avLst/>
            </a:prstGeom>
          </p:spPr>
        </p:pic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0E722D95-DD56-44D1-B7D1-FEA0AD031381}"/>
              </a:ext>
            </a:extLst>
          </p:cNvPr>
          <p:cNvSpPr/>
          <p:nvPr userDrawn="1"/>
        </p:nvSpPr>
        <p:spPr>
          <a:xfrm>
            <a:off x="497687" y="6486909"/>
            <a:ext cx="3670074" cy="17056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8"/>
          </a:p>
        </p:txBody>
      </p:sp>
      <p:sp>
        <p:nvSpPr>
          <p:cNvPr id="24" name="object 4">
            <a:extLst>
              <a:ext uri="{FF2B5EF4-FFF2-40B4-BE49-F238E27FC236}">
                <a16:creationId xmlns:a16="http://schemas.microsoft.com/office/drawing/2014/main" id="{8694C7D7-CF80-4BEF-A93C-2F7D611BCFE8}"/>
              </a:ext>
            </a:extLst>
          </p:cNvPr>
          <p:cNvSpPr/>
          <p:nvPr userDrawn="1"/>
        </p:nvSpPr>
        <p:spPr>
          <a:xfrm>
            <a:off x="630266" y="6486908"/>
            <a:ext cx="0" cy="1752428"/>
          </a:xfrm>
          <a:custGeom>
            <a:avLst/>
            <a:gdLst/>
            <a:ahLst/>
            <a:cxnLst/>
            <a:rect l="l" t="t" r="r" b="b"/>
            <a:pathLst>
              <a:path h="1926590">
                <a:moveTo>
                  <a:pt x="0" y="0"/>
                </a:moveTo>
                <a:lnTo>
                  <a:pt x="0" y="1926150"/>
                </a:lnTo>
              </a:path>
            </a:pathLst>
          </a:custGeom>
          <a:ln w="31412">
            <a:solidFill>
              <a:srgbClr val="676A6A"/>
            </a:solidFill>
            <a:prstDash val="dot"/>
          </a:ln>
        </p:spPr>
        <p:txBody>
          <a:bodyPr wrap="square" lIns="0" tIns="0" rIns="0" bIns="0" rtlCol="0"/>
          <a:lstStyle/>
          <a:p>
            <a:endParaRPr sz="1638">
              <a:ln>
                <a:solidFill>
                  <a:srgbClr val="204291"/>
                </a:solidFill>
              </a:ln>
            </a:endParaRPr>
          </a:p>
        </p:txBody>
      </p:sp>
      <p:sp>
        <p:nvSpPr>
          <p:cNvPr id="25" name="Espace réservé du texte 12">
            <a:extLst>
              <a:ext uri="{FF2B5EF4-FFF2-40B4-BE49-F238E27FC236}">
                <a16:creationId xmlns:a16="http://schemas.microsoft.com/office/drawing/2014/main" id="{246AC4F8-A73C-48EE-921B-E5B7258D631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02020" y="6486312"/>
            <a:ext cx="3796700" cy="1706268"/>
          </a:xfrm>
          <a:prstGeom prst="rect">
            <a:avLst/>
          </a:prstGeom>
        </p:spPr>
        <p:txBody>
          <a:bodyPr/>
          <a:lstStyle>
            <a:lvl1pPr>
              <a:defRPr sz="3638" b="0">
                <a:solidFill>
                  <a:srgbClr val="204291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50485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intérieur, portable, personne&#10;&#10;Description générée automatiquement">
            <a:extLst>
              <a:ext uri="{FF2B5EF4-FFF2-40B4-BE49-F238E27FC236}">
                <a16:creationId xmlns:a16="http://schemas.microsoft.com/office/drawing/2014/main" id="{6F1E8796-EBB9-4E96-AAFC-25E5F6B3FF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750" y="267364"/>
            <a:ext cx="17716716" cy="8993652"/>
          </a:xfrm>
          <a:prstGeom prst="rect">
            <a:avLst/>
          </a:prstGeom>
        </p:spPr>
      </p:pic>
      <p:sp>
        <p:nvSpPr>
          <p:cNvPr id="5" name="object 3">
            <a:extLst>
              <a:ext uri="{FF2B5EF4-FFF2-40B4-BE49-F238E27FC236}">
                <a16:creationId xmlns:a16="http://schemas.microsoft.com/office/drawing/2014/main" id="{8788F7B6-8AE5-4B9F-9A02-28919544066D}"/>
              </a:ext>
            </a:extLst>
          </p:cNvPr>
          <p:cNvSpPr/>
          <p:nvPr userDrawn="1"/>
        </p:nvSpPr>
        <p:spPr>
          <a:xfrm>
            <a:off x="701980" y="689404"/>
            <a:ext cx="6429680" cy="3019676"/>
          </a:xfrm>
          <a:custGeom>
            <a:avLst/>
            <a:gdLst/>
            <a:ahLst/>
            <a:cxnLst/>
            <a:rect l="l" t="t" r="r" b="b"/>
            <a:pathLst>
              <a:path w="7068184" h="3319779">
                <a:moveTo>
                  <a:pt x="0" y="3319270"/>
                </a:moveTo>
                <a:lnTo>
                  <a:pt x="7067847" y="3319270"/>
                </a:lnTo>
                <a:lnTo>
                  <a:pt x="7067847" y="0"/>
                </a:lnTo>
                <a:lnTo>
                  <a:pt x="0" y="0"/>
                </a:lnTo>
                <a:lnTo>
                  <a:pt x="0" y="3319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38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EA4A5B0B-EC31-4F24-9272-51BE71A902D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3382" y="1161384"/>
            <a:ext cx="6429104" cy="1319808"/>
          </a:xfrm>
          <a:prstGeom prst="rect">
            <a:avLst/>
          </a:prstGeom>
        </p:spPr>
        <p:txBody>
          <a:bodyPr anchor="ctr"/>
          <a:lstStyle>
            <a:lvl1pPr>
              <a:defRPr lang="fr-FR" sz="6004" b="1" kern="0" spc="-4" dirty="0">
                <a:solidFill>
                  <a:srgbClr val="081061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306E359A-99FE-469A-97AE-456E74ECB30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3382" y="2494712"/>
            <a:ext cx="6429104" cy="833316"/>
          </a:xfrm>
          <a:prstGeom prst="rect">
            <a:avLst/>
          </a:prstGeom>
        </p:spPr>
        <p:txBody>
          <a:bodyPr anchor="ctr"/>
          <a:lstStyle>
            <a:lvl1pPr>
              <a:defRPr lang="fr-FR" sz="4094" kern="1200" dirty="0">
                <a:solidFill>
                  <a:srgbClr val="575756"/>
                </a:solidFill>
                <a:latin typeface="Arial Narrow" panose="020B0606020202030204" pitchFamily="34" charset="0"/>
                <a:ea typeface="+mn-ea"/>
                <a:cs typeface="Arial Narrow" panose="020B0606020202030204" pitchFamily="34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5" name="object 10">
            <a:extLst>
              <a:ext uri="{FF2B5EF4-FFF2-40B4-BE49-F238E27FC236}">
                <a16:creationId xmlns:a16="http://schemas.microsoft.com/office/drawing/2014/main" id="{3D36C5BF-357D-4202-91DB-657C7CA96FF7}"/>
              </a:ext>
            </a:extLst>
          </p:cNvPr>
          <p:cNvSpPr/>
          <p:nvPr userDrawn="1"/>
        </p:nvSpPr>
        <p:spPr>
          <a:xfrm>
            <a:off x="8631591" y="9493655"/>
            <a:ext cx="502102" cy="796506"/>
          </a:xfrm>
          <a:custGeom>
            <a:avLst/>
            <a:gdLst/>
            <a:ahLst/>
            <a:cxnLst/>
            <a:rect l="l" t="t" r="r" b="b"/>
            <a:pathLst>
              <a:path w="438150" h="875665">
                <a:moveTo>
                  <a:pt x="0" y="875334"/>
                </a:moveTo>
                <a:lnTo>
                  <a:pt x="437651" y="875334"/>
                </a:lnTo>
                <a:lnTo>
                  <a:pt x="437651" y="0"/>
                </a:lnTo>
                <a:lnTo>
                  <a:pt x="0" y="0"/>
                </a:lnTo>
                <a:lnTo>
                  <a:pt x="0" y="875334"/>
                </a:lnTo>
                <a:close/>
              </a:path>
            </a:pathLst>
          </a:custGeom>
          <a:solidFill>
            <a:srgbClr val="BED736"/>
          </a:solidFill>
        </p:spPr>
        <p:txBody>
          <a:bodyPr wrap="square" lIns="0" tIns="0" rIns="0" bIns="0" rtlCol="0"/>
          <a:lstStyle/>
          <a:p>
            <a:endParaRPr sz="1638">
              <a:solidFill>
                <a:srgbClr val="27348B"/>
              </a:solidFill>
            </a:endParaRPr>
          </a:p>
        </p:txBody>
      </p:sp>
      <p:sp>
        <p:nvSpPr>
          <p:cNvPr id="16" name="object 11">
            <a:extLst>
              <a:ext uri="{FF2B5EF4-FFF2-40B4-BE49-F238E27FC236}">
                <a16:creationId xmlns:a16="http://schemas.microsoft.com/office/drawing/2014/main" id="{853558C2-9B2D-4009-8809-E99A5339F542}"/>
              </a:ext>
            </a:extLst>
          </p:cNvPr>
          <p:cNvSpPr/>
          <p:nvPr userDrawn="1"/>
        </p:nvSpPr>
        <p:spPr>
          <a:xfrm>
            <a:off x="285752" y="9293960"/>
            <a:ext cx="17716716" cy="0"/>
          </a:xfrm>
          <a:custGeom>
            <a:avLst/>
            <a:gdLst/>
            <a:ahLst/>
            <a:cxnLst/>
            <a:rect l="l" t="t" r="r" b="b"/>
            <a:pathLst>
              <a:path w="19476085">
                <a:moveTo>
                  <a:pt x="0" y="0"/>
                </a:moveTo>
                <a:lnTo>
                  <a:pt x="19475846" y="0"/>
                </a:lnTo>
              </a:path>
            </a:pathLst>
          </a:custGeom>
          <a:ln w="6429">
            <a:solidFill>
              <a:srgbClr val="676A6A"/>
            </a:solidFill>
          </a:ln>
        </p:spPr>
        <p:txBody>
          <a:bodyPr wrap="square" lIns="0" tIns="0" rIns="0" bIns="0" rtlCol="0"/>
          <a:lstStyle/>
          <a:p>
            <a:endParaRPr sz="1638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9026638-B252-43FB-953D-A2CA4BA87AD6}"/>
              </a:ext>
            </a:extLst>
          </p:cNvPr>
          <p:cNvSpPr txBox="1"/>
          <p:nvPr userDrawn="1"/>
        </p:nvSpPr>
        <p:spPr>
          <a:xfrm>
            <a:off x="8424474" y="9718145"/>
            <a:ext cx="959368" cy="344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D6B451B3-0974-48E7-B766-C26B8873452B}" type="slidenum">
              <a:rPr lang="fr-FR" sz="1638" smtClean="0">
                <a:solidFill>
                  <a:srgbClr val="204291"/>
                </a:solidFill>
              </a:rPr>
              <a:pPr algn="ctr"/>
              <a:t>‹N°›</a:t>
            </a:fld>
            <a:endParaRPr lang="fr-FR" sz="1638">
              <a:solidFill>
                <a:srgbClr val="204291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9424E13-3499-4725-8B4D-4C29676CBD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44574" y="9635732"/>
            <a:ext cx="2057892" cy="369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0579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intérieur, mur, personne, lit&#10;&#10;Description générée automatiquement">
            <a:extLst>
              <a:ext uri="{FF2B5EF4-FFF2-40B4-BE49-F238E27FC236}">
                <a16:creationId xmlns:a16="http://schemas.microsoft.com/office/drawing/2014/main" id="{B9B2C15B-1E92-45CF-8768-B3CD5B2FD5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585" y="308160"/>
            <a:ext cx="17712834" cy="8977108"/>
          </a:xfrm>
          <a:prstGeom prst="rect">
            <a:avLst/>
          </a:prstGeom>
        </p:spPr>
      </p:pic>
      <p:sp>
        <p:nvSpPr>
          <p:cNvPr id="5" name="object 3">
            <a:extLst>
              <a:ext uri="{FF2B5EF4-FFF2-40B4-BE49-F238E27FC236}">
                <a16:creationId xmlns:a16="http://schemas.microsoft.com/office/drawing/2014/main" id="{8788F7B6-8AE5-4B9F-9A02-28919544066D}"/>
              </a:ext>
            </a:extLst>
          </p:cNvPr>
          <p:cNvSpPr/>
          <p:nvPr userDrawn="1"/>
        </p:nvSpPr>
        <p:spPr>
          <a:xfrm>
            <a:off x="701980" y="689404"/>
            <a:ext cx="6429680" cy="3019676"/>
          </a:xfrm>
          <a:custGeom>
            <a:avLst/>
            <a:gdLst/>
            <a:ahLst/>
            <a:cxnLst/>
            <a:rect l="l" t="t" r="r" b="b"/>
            <a:pathLst>
              <a:path w="7068184" h="3319779">
                <a:moveTo>
                  <a:pt x="0" y="3319270"/>
                </a:moveTo>
                <a:lnTo>
                  <a:pt x="7067847" y="3319270"/>
                </a:lnTo>
                <a:lnTo>
                  <a:pt x="7067847" y="0"/>
                </a:lnTo>
                <a:lnTo>
                  <a:pt x="0" y="0"/>
                </a:lnTo>
                <a:lnTo>
                  <a:pt x="0" y="3319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 anchor="ctr"/>
          <a:lstStyle/>
          <a:p>
            <a:endParaRPr sz="1638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EA4A5B0B-EC31-4F24-9272-51BE71A902D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3382" y="1161384"/>
            <a:ext cx="6429104" cy="1319808"/>
          </a:xfrm>
          <a:prstGeom prst="rect">
            <a:avLst/>
          </a:prstGeom>
        </p:spPr>
        <p:txBody>
          <a:bodyPr anchor="ctr"/>
          <a:lstStyle>
            <a:lvl1pPr>
              <a:defRPr lang="fr-FR" sz="6004" b="1" kern="0" spc="-4" dirty="0">
                <a:solidFill>
                  <a:srgbClr val="081061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306E359A-99FE-469A-97AE-456E74ECB30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3382" y="2494712"/>
            <a:ext cx="6429104" cy="833316"/>
          </a:xfrm>
          <a:prstGeom prst="rect">
            <a:avLst/>
          </a:prstGeom>
        </p:spPr>
        <p:txBody>
          <a:bodyPr anchor="ctr"/>
          <a:lstStyle>
            <a:lvl1pPr>
              <a:defRPr lang="fr-FR" sz="4094" kern="1200" dirty="0">
                <a:solidFill>
                  <a:srgbClr val="575756"/>
                </a:solidFill>
                <a:latin typeface="Arial Narrow" panose="020B0606020202030204" pitchFamily="34" charset="0"/>
                <a:ea typeface="+mn-ea"/>
                <a:cs typeface="Arial Narrow" panose="020B0606020202030204" pitchFamily="34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object 10">
            <a:extLst>
              <a:ext uri="{FF2B5EF4-FFF2-40B4-BE49-F238E27FC236}">
                <a16:creationId xmlns:a16="http://schemas.microsoft.com/office/drawing/2014/main" id="{992C3110-8120-4798-8048-A964BAF37568}"/>
              </a:ext>
            </a:extLst>
          </p:cNvPr>
          <p:cNvSpPr/>
          <p:nvPr userDrawn="1"/>
        </p:nvSpPr>
        <p:spPr>
          <a:xfrm>
            <a:off x="8631591" y="9493655"/>
            <a:ext cx="502102" cy="796506"/>
          </a:xfrm>
          <a:custGeom>
            <a:avLst/>
            <a:gdLst/>
            <a:ahLst/>
            <a:cxnLst/>
            <a:rect l="l" t="t" r="r" b="b"/>
            <a:pathLst>
              <a:path w="438150" h="875665">
                <a:moveTo>
                  <a:pt x="0" y="875334"/>
                </a:moveTo>
                <a:lnTo>
                  <a:pt x="437651" y="875334"/>
                </a:lnTo>
                <a:lnTo>
                  <a:pt x="437651" y="0"/>
                </a:lnTo>
                <a:lnTo>
                  <a:pt x="0" y="0"/>
                </a:lnTo>
                <a:lnTo>
                  <a:pt x="0" y="875334"/>
                </a:lnTo>
                <a:close/>
              </a:path>
            </a:pathLst>
          </a:custGeom>
          <a:solidFill>
            <a:srgbClr val="BED736"/>
          </a:solidFill>
        </p:spPr>
        <p:txBody>
          <a:bodyPr wrap="square" lIns="0" tIns="0" rIns="0" bIns="0" rtlCol="0"/>
          <a:lstStyle/>
          <a:p>
            <a:endParaRPr sz="1638">
              <a:solidFill>
                <a:srgbClr val="27348B"/>
              </a:solidFill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145B85B5-EC28-488B-9368-3C7BAC60ABEF}"/>
              </a:ext>
            </a:extLst>
          </p:cNvPr>
          <p:cNvSpPr/>
          <p:nvPr userDrawn="1"/>
        </p:nvSpPr>
        <p:spPr>
          <a:xfrm>
            <a:off x="285752" y="9293960"/>
            <a:ext cx="17716716" cy="0"/>
          </a:xfrm>
          <a:custGeom>
            <a:avLst/>
            <a:gdLst/>
            <a:ahLst/>
            <a:cxnLst/>
            <a:rect l="l" t="t" r="r" b="b"/>
            <a:pathLst>
              <a:path w="19476085">
                <a:moveTo>
                  <a:pt x="0" y="0"/>
                </a:moveTo>
                <a:lnTo>
                  <a:pt x="19475846" y="0"/>
                </a:lnTo>
              </a:path>
            </a:pathLst>
          </a:custGeom>
          <a:ln w="6429">
            <a:solidFill>
              <a:srgbClr val="676A6A"/>
            </a:solidFill>
          </a:ln>
        </p:spPr>
        <p:txBody>
          <a:bodyPr wrap="square" lIns="0" tIns="0" rIns="0" bIns="0" rtlCol="0"/>
          <a:lstStyle/>
          <a:p>
            <a:endParaRPr sz="1638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8EA2EFC-A4F7-4357-AAE9-34E94AAF8FE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44574" y="9635732"/>
            <a:ext cx="2057892" cy="36905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015FEA9-2800-4C20-9F28-928FB2A15077}"/>
              </a:ext>
            </a:extLst>
          </p:cNvPr>
          <p:cNvSpPr txBox="1"/>
          <p:nvPr userDrawn="1"/>
        </p:nvSpPr>
        <p:spPr>
          <a:xfrm>
            <a:off x="8424474" y="9718145"/>
            <a:ext cx="959368" cy="344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D6B451B3-0974-48E7-B766-C26B8873452B}" type="slidenum">
              <a:rPr lang="fr-FR" sz="1638" smtClean="0">
                <a:solidFill>
                  <a:srgbClr val="204291"/>
                </a:solidFill>
              </a:rPr>
              <a:pPr algn="ctr"/>
              <a:t>‹N°›</a:t>
            </a:fld>
            <a:endParaRPr lang="fr-FR" sz="1638">
              <a:solidFill>
                <a:srgbClr val="20429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0628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personne, intérieur, fauteuil, canapé&#10;&#10;Description générée automatiquement">
            <a:extLst>
              <a:ext uri="{FF2B5EF4-FFF2-40B4-BE49-F238E27FC236}">
                <a16:creationId xmlns:a16="http://schemas.microsoft.com/office/drawing/2014/main" id="{1D564DC8-3797-44B8-9C18-E1DFA682DD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187" y="346150"/>
            <a:ext cx="17712834" cy="8951112"/>
          </a:xfrm>
          <a:prstGeom prst="rect">
            <a:avLst/>
          </a:prstGeom>
        </p:spPr>
      </p:pic>
      <p:sp>
        <p:nvSpPr>
          <p:cNvPr id="5" name="object 3">
            <a:extLst>
              <a:ext uri="{FF2B5EF4-FFF2-40B4-BE49-F238E27FC236}">
                <a16:creationId xmlns:a16="http://schemas.microsoft.com/office/drawing/2014/main" id="{8788F7B6-8AE5-4B9F-9A02-28919544066D}"/>
              </a:ext>
            </a:extLst>
          </p:cNvPr>
          <p:cNvSpPr/>
          <p:nvPr userDrawn="1"/>
        </p:nvSpPr>
        <p:spPr>
          <a:xfrm>
            <a:off x="701980" y="689404"/>
            <a:ext cx="6429680" cy="3019676"/>
          </a:xfrm>
          <a:custGeom>
            <a:avLst/>
            <a:gdLst/>
            <a:ahLst/>
            <a:cxnLst/>
            <a:rect l="l" t="t" r="r" b="b"/>
            <a:pathLst>
              <a:path w="7068184" h="3319779">
                <a:moveTo>
                  <a:pt x="0" y="3319270"/>
                </a:moveTo>
                <a:lnTo>
                  <a:pt x="7067847" y="3319270"/>
                </a:lnTo>
                <a:lnTo>
                  <a:pt x="7067847" y="0"/>
                </a:lnTo>
                <a:lnTo>
                  <a:pt x="0" y="0"/>
                </a:lnTo>
                <a:lnTo>
                  <a:pt x="0" y="3319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38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EA4A5B0B-EC31-4F24-9272-51BE71A902D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3382" y="1161384"/>
            <a:ext cx="6429104" cy="1319808"/>
          </a:xfrm>
          <a:prstGeom prst="rect">
            <a:avLst/>
          </a:prstGeom>
        </p:spPr>
        <p:txBody>
          <a:bodyPr anchor="ctr"/>
          <a:lstStyle>
            <a:lvl1pPr>
              <a:defRPr lang="fr-FR" sz="6004" b="1" kern="0" spc="-4" dirty="0">
                <a:solidFill>
                  <a:srgbClr val="081061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306E359A-99FE-469A-97AE-456E74ECB30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3382" y="2494712"/>
            <a:ext cx="6429104" cy="833316"/>
          </a:xfrm>
          <a:prstGeom prst="rect">
            <a:avLst/>
          </a:prstGeom>
        </p:spPr>
        <p:txBody>
          <a:bodyPr anchor="ctr"/>
          <a:lstStyle>
            <a:lvl1pPr>
              <a:defRPr lang="fr-FR" sz="4094" kern="1200" dirty="0">
                <a:solidFill>
                  <a:srgbClr val="575756"/>
                </a:solidFill>
                <a:latin typeface="Arial Narrow" panose="020B0606020202030204" pitchFamily="34" charset="0"/>
                <a:ea typeface="+mn-ea"/>
                <a:cs typeface="Arial Narrow" panose="020B0606020202030204" pitchFamily="34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object 10">
            <a:extLst>
              <a:ext uri="{FF2B5EF4-FFF2-40B4-BE49-F238E27FC236}">
                <a16:creationId xmlns:a16="http://schemas.microsoft.com/office/drawing/2014/main" id="{992C3110-8120-4798-8048-A964BAF37568}"/>
              </a:ext>
            </a:extLst>
          </p:cNvPr>
          <p:cNvSpPr/>
          <p:nvPr userDrawn="1"/>
        </p:nvSpPr>
        <p:spPr>
          <a:xfrm>
            <a:off x="8631591" y="9493655"/>
            <a:ext cx="502102" cy="796506"/>
          </a:xfrm>
          <a:custGeom>
            <a:avLst/>
            <a:gdLst/>
            <a:ahLst/>
            <a:cxnLst/>
            <a:rect l="l" t="t" r="r" b="b"/>
            <a:pathLst>
              <a:path w="438150" h="875665">
                <a:moveTo>
                  <a:pt x="0" y="875334"/>
                </a:moveTo>
                <a:lnTo>
                  <a:pt x="437651" y="875334"/>
                </a:lnTo>
                <a:lnTo>
                  <a:pt x="437651" y="0"/>
                </a:lnTo>
                <a:lnTo>
                  <a:pt x="0" y="0"/>
                </a:lnTo>
                <a:lnTo>
                  <a:pt x="0" y="875334"/>
                </a:lnTo>
                <a:close/>
              </a:path>
            </a:pathLst>
          </a:custGeom>
          <a:solidFill>
            <a:srgbClr val="BED736"/>
          </a:solidFill>
        </p:spPr>
        <p:txBody>
          <a:bodyPr wrap="square" lIns="0" tIns="0" rIns="0" bIns="0" rtlCol="0"/>
          <a:lstStyle/>
          <a:p>
            <a:endParaRPr sz="1638">
              <a:solidFill>
                <a:srgbClr val="27348B"/>
              </a:solidFill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145B85B5-EC28-488B-9368-3C7BAC60ABEF}"/>
              </a:ext>
            </a:extLst>
          </p:cNvPr>
          <p:cNvSpPr/>
          <p:nvPr userDrawn="1"/>
        </p:nvSpPr>
        <p:spPr>
          <a:xfrm>
            <a:off x="285752" y="9293960"/>
            <a:ext cx="17716716" cy="0"/>
          </a:xfrm>
          <a:custGeom>
            <a:avLst/>
            <a:gdLst/>
            <a:ahLst/>
            <a:cxnLst/>
            <a:rect l="l" t="t" r="r" b="b"/>
            <a:pathLst>
              <a:path w="19476085">
                <a:moveTo>
                  <a:pt x="0" y="0"/>
                </a:moveTo>
                <a:lnTo>
                  <a:pt x="19475846" y="0"/>
                </a:lnTo>
              </a:path>
            </a:pathLst>
          </a:custGeom>
          <a:ln w="6429">
            <a:solidFill>
              <a:srgbClr val="676A6A"/>
            </a:solidFill>
          </a:ln>
        </p:spPr>
        <p:txBody>
          <a:bodyPr wrap="square" lIns="0" tIns="0" rIns="0" bIns="0" rtlCol="0"/>
          <a:lstStyle/>
          <a:p>
            <a:endParaRPr sz="1638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EE9CDFA-9958-465F-9376-0ADF3E94D01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44574" y="9635732"/>
            <a:ext cx="2057892" cy="36905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0104602-FDB3-4341-AFEC-48162E4F331C}"/>
              </a:ext>
            </a:extLst>
          </p:cNvPr>
          <p:cNvSpPr txBox="1"/>
          <p:nvPr userDrawn="1"/>
        </p:nvSpPr>
        <p:spPr>
          <a:xfrm>
            <a:off x="8424474" y="9718145"/>
            <a:ext cx="959368" cy="344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D6B451B3-0974-48E7-B766-C26B8873452B}" type="slidenum">
              <a:rPr lang="fr-FR" sz="1638" smtClean="0">
                <a:solidFill>
                  <a:srgbClr val="204291"/>
                </a:solidFill>
              </a:rPr>
              <a:pPr algn="ctr"/>
              <a:t>‹N°›</a:t>
            </a:fld>
            <a:endParaRPr lang="fr-FR" sz="1638">
              <a:solidFill>
                <a:srgbClr val="20429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8656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, personne, table, salle de conférence&#10;&#10;Description générée automatiquement">
            <a:extLst>
              <a:ext uri="{FF2B5EF4-FFF2-40B4-BE49-F238E27FC236}">
                <a16:creationId xmlns:a16="http://schemas.microsoft.com/office/drawing/2014/main" id="{1CB86586-8B39-45FE-8095-C1077D6D90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8770" y="232914"/>
            <a:ext cx="17716716" cy="9061048"/>
          </a:xfrm>
          <a:prstGeom prst="rect">
            <a:avLst/>
          </a:prstGeom>
        </p:spPr>
      </p:pic>
      <p:sp>
        <p:nvSpPr>
          <p:cNvPr id="5" name="object 3">
            <a:extLst>
              <a:ext uri="{FF2B5EF4-FFF2-40B4-BE49-F238E27FC236}">
                <a16:creationId xmlns:a16="http://schemas.microsoft.com/office/drawing/2014/main" id="{8788F7B6-8AE5-4B9F-9A02-28919544066D}"/>
              </a:ext>
            </a:extLst>
          </p:cNvPr>
          <p:cNvSpPr/>
          <p:nvPr userDrawn="1"/>
        </p:nvSpPr>
        <p:spPr>
          <a:xfrm>
            <a:off x="701980" y="689404"/>
            <a:ext cx="6429680" cy="3019676"/>
          </a:xfrm>
          <a:custGeom>
            <a:avLst/>
            <a:gdLst/>
            <a:ahLst/>
            <a:cxnLst/>
            <a:rect l="l" t="t" r="r" b="b"/>
            <a:pathLst>
              <a:path w="7068184" h="3319779">
                <a:moveTo>
                  <a:pt x="0" y="3319270"/>
                </a:moveTo>
                <a:lnTo>
                  <a:pt x="7067847" y="3319270"/>
                </a:lnTo>
                <a:lnTo>
                  <a:pt x="7067847" y="0"/>
                </a:lnTo>
                <a:lnTo>
                  <a:pt x="0" y="0"/>
                </a:lnTo>
                <a:lnTo>
                  <a:pt x="0" y="3319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38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EA4A5B0B-EC31-4F24-9272-51BE71A902D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3382" y="1161384"/>
            <a:ext cx="6429104" cy="1319808"/>
          </a:xfrm>
          <a:prstGeom prst="rect">
            <a:avLst/>
          </a:prstGeom>
        </p:spPr>
        <p:txBody>
          <a:bodyPr anchor="ctr"/>
          <a:lstStyle>
            <a:lvl1pPr>
              <a:defRPr lang="fr-FR" sz="6004" b="1" kern="0" spc="-4" dirty="0">
                <a:solidFill>
                  <a:srgbClr val="081061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306E359A-99FE-469A-97AE-456E74ECB30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3382" y="2494712"/>
            <a:ext cx="6429104" cy="833316"/>
          </a:xfrm>
          <a:prstGeom prst="rect">
            <a:avLst/>
          </a:prstGeom>
        </p:spPr>
        <p:txBody>
          <a:bodyPr anchor="ctr"/>
          <a:lstStyle>
            <a:lvl1pPr>
              <a:defRPr lang="fr-FR" sz="4094" kern="1200" dirty="0">
                <a:solidFill>
                  <a:srgbClr val="575756"/>
                </a:solidFill>
                <a:latin typeface="Arial Narrow" panose="020B0606020202030204" pitchFamily="34" charset="0"/>
                <a:ea typeface="+mn-ea"/>
                <a:cs typeface="Arial Narrow" panose="020B0606020202030204" pitchFamily="34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object 10">
            <a:extLst>
              <a:ext uri="{FF2B5EF4-FFF2-40B4-BE49-F238E27FC236}">
                <a16:creationId xmlns:a16="http://schemas.microsoft.com/office/drawing/2014/main" id="{992C3110-8120-4798-8048-A964BAF37568}"/>
              </a:ext>
            </a:extLst>
          </p:cNvPr>
          <p:cNvSpPr/>
          <p:nvPr userDrawn="1"/>
        </p:nvSpPr>
        <p:spPr>
          <a:xfrm>
            <a:off x="8631591" y="9493655"/>
            <a:ext cx="502102" cy="796506"/>
          </a:xfrm>
          <a:custGeom>
            <a:avLst/>
            <a:gdLst/>
            <a:ahLst/>
            <a:cxnLst/>
            <a:rect l="l" t="t" r="r" b="b"/>
            <a:pathLst>
              <a:path w="438150" h="875665">
                <a:moveTo>
                  <a:pt x="0" y="875334"/>
                </a:moveTo>
                <a:lnTo>
                  <a:pt x="437651" y="875334"/>
                </a:lnTo>
                <a:lnTo>
                  <a:pt x="437651" y="0"/>
                </a:lnTo>
                <a:lnTo>
                  <a:pt x="0" y="0"/>
                </a:lnTo>
                <a:lnTo>
                  <a:pt x="0" y="875334"/>
                </a:lnTo>
                <a:close/>
              </a:path>
            </a:pathLst>
          </a:custGeom>
          <a:solidFill>
            <a:srgbClr val="BED736"/>
          </a:solidFill>
        </p:spPr>
        <p:txBody>
          <a:bodyPr wrap="square" lIns="0" tIns="0" rIns="0" bIns="0" rtlCol="0"/>
          <a:lstStyle/>
          <a:p>
            <a:endParaRPr sz="1638">
              <a:solidFill>
                <a:srgbClr val="27348B"/>
              </a:solidFill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145B85B5-EC28-488B-9368-3C7BAC60ABEF}"/>
              </a:ext>
            </a:extLst>
          </p:cNvPr>
          <p:cNvSpPr/>
          <p:nvPr userDrawn="1"/>
        </p:nvSpPr>
        <p:spPr>
          <a:xfrm>
            <a:off x="285752" y="9293960"/>
            <a:ext cx="17716716" cy="0"/>
          </a:xfrm>
          <a:custGeom>
            <a:avLst/>
            <a:gdLst/>
            <a:ahLst/>
            <a:cxnLst/>
            <a:rect l="l" t="t" r="r" b="b"/>
            <a:pathLst>
              <a:path w="19476085">
                <a:moveTo>
                  <a:pt x="0" y="0"/>
                </a:moveTo>
                <a:lnTo>
                  <a:pt x="19475846" y="0"/>
                </a:lnTo>
              </a:path>
            </a:pathLst>
          </a:custGeom>
          <a:ln w="6429">
            <a:solidFill>
              <a:srgbClr val="676A6A"/>
            </a:solidFill>
          </a:ln>
        </p:spPr>
        <p:txBody>
          <a:bodyPr wrap="square" lIns="0" tIns="0" rIns="0" bIns="0" rtlCol="0"/>
          <a:lstStyle/>
          <a:p>
            <a:endParaRPr sz="1638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436902D-8887-411B-9434-07B6FDC9BE9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44574" y="9635732"/>
            <a:ext cx="2057892" cy="36905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5905213-BFC9-43E9-ACE1-D0C5ACD97A18}"/>
              </a:ext>
            </a:extLst>
          </p:cNvPr>
          <p:cNvSpPr txBox="1"/>
          <p:nvPr userDrawn="1"/>
        </p:nvSpPr>
        <p:spPr>
          <a:xfrm>
            <a:off x="8424474" y="9718145"/>
            <a:ext cx="959368" cy="344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D6B451B3-0974-48E7-B766-C26B8873452B}" type="slidenum">
              <a:rPr lang="fr-FR" sz="1638" smtClean="0">
                <a:solidFill>
                  <a:srgbClr val="204291"/>
                </a:solidFill>
              </a:rPr>
              <a:pPr algn="ctr"/>
              <a:t>‹N°›</a:t>
            </a:fld>
            <a:endParaRPr lang="fr-FR" sz="1638">
              <a:solidFill>
                <a:srgbClr val="20429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36021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 descr="Une image contenant intérieur, personne, préparation, casque&#10;&#10;Description générée automatiquement">
            <a:extLst>
              <a:ext uri="{FF2B5EF4-FFF2-40B4-BE49-F238E27FC236}">
                <a16:creationId xmlns:a16="http://schemas.microsoft.com/office/drawing/2014/main" id="{58986E0F-36B3-4F84-BE80-7E6076210C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6"/>
          <a:stretch/>
        </p:blipFill>
        <p:spPr>
          <a:xfrm flipH="1">
            <a:off x="281032" y="194647"/>
            <a:ext cx="17716716" cy="9062934"/>
          </a:xfrm>
          <a:prstGeom prst="rect">
            <a:avLst/>
          </a:prstGeom>
        </p:spPr>
      </p:pic>
      <p:sp>
        <p:nvSpPr>
          <p:cNvPr id="5" name="object 3">
            <a:extLst>
              <a:ext uri="{FF2B5EF4-FFF2-40B4-BE49-F238E27FC236}">
                <a16:creationId xmlns:a16="http://schemas.microsoft.com/office/drawing/2014/main" id="{8788F7B6-8AE5-4B9F-9A02-28919544066D}"/>
              </a:ext>
            </a:extLst>
          </p:cNvPr>
          <p:cNvSpPr/>
          <p:nvPr userDrawn="1"/>
        </p:nvSpPr>
        <p:spPr>
          <a:xfrm>
            <a:off x="701980" y="689404"/>
            <a:ext cx="6429680" cy="3019676"/>
          </a:xfrm>
          <a:custGeom>
            <a:avLst/>
            <a:gdLst/>
            <a:ahLst/>
            <a:cxnLst/>
            <a:rect l="l" t="t" r="r" b="b"/>
            <a:pathLst>
              <a:path w="7068184" h="3319779">
                <a:moveTo>
                  <a:pt x="0" y="3319270"/>
                </a:moveTo>
                <a:lnTo>
                  <a:pt x="7067847" y="3319270"/>
                </a:lnTo>
                <a:lnTo>
                  <a:pt x="7067847" y="0"/>
                </a:lnTo>
                <a:lnTo>
                  <a:pt x="0" y="0"/>
                </a:lnTo>
                <a:lnTo>
                  <a:pt x="0" y="3319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 anchor="ctr"/>
          <a:lstStyle/>
          <a:p>
            <a:endParaRPr sz="1638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EA4A5B0B-EC31-4F24-9272-51BE71A902D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3382" y="1161384"/>
            <a:ext cx="6429104" cy="1319808"/>
          </a:xfrm>
          <a:prstGeom prst="rect">
            <a:avLst/>
          </a:prstGeom>
        </p:spPr>
        <p:txBody>
          <a:bodyPr anchor="ctr"/>
          <a:lstStyle>
            <a:lvl1pPr>
              <a:defRPr lang="fr-FR" sz="6004" b="1" kern="0" spc="-4" dirty="0">
                <a:solidFill>
                  <a:srgbClr val="081061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306E359A-99FE-469A-97AE-456E74ECB30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3382" y="2494712"/>
            <a:ext cx="6429104" cy="833316"/>
          </a:xfrm>
          <a:prstGeom prst="rect">
            <a:avLst/>
          </a:prstGeom>
        </p:spPr>
        <p:txBody>
          <a:bodyPr anchor="ctr"/>
          <a:lstStyle>
            <a:lvl1pPr>
              <a:defRPr lang="fr-FR" sz="4094" kern="1200" dirty="0">
                <a:solidFill>
                  <a:srgbClr val="575756"/>
                </a:solidFill>
                <a:latin typeface="Arial Narrow" panose="020B0606020202030204" pitchFamily="34" charset="0"/>
                <a:ea typeface="+mn-ea"/>
                <a:cs typeface="Arial Narrow" panose="020B0606020202030204" pitchFamily="34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object 10">
            <a:extLst>
              <a:ext uri="{FF2B5EF4-FFF2-40B4-BE49-F238E27FC236}">
                <a16:creationId xmlns:a16="http://schemas.microsoft.com/office/drawing/2014/main" id="{992C3110-8120-4798-8048-A964BAF37568}"/>
              </a:ext>
            </a:extLst>
          </p:cNvPr>
          <p:cNvSpPr/>
          <p:nvPr userDrawn="1"/>
        </p:nvSpPr>
        <p:spPr>
          <a:xfrm>
            <a:off x="8631591" y="9493655"/>
            <a:ext cx="502102" cy="796506"/>
          </a:xfrm>
          <a:custGeom>
            <a:avLst/>
            <a:gdLst/>
            <a:ahLst/>
            <a:cxnLst/>
            <a:rect l="l" t="t" r="r" b="b"/>
            <a:pathLst>
              <a:path w="438150" h="875665">
                <a:moveTo>
                  <a:pt x="0" y="875334"/>
                </a:moveTo>
                <a:lnTo>
                  <a:pt x="437651" y="875334"/>
                </a:lnTo>
                <a:lnTo>
                  <a:pt x="437651" y="0"/>
                </a:lnTo>
                <a:lnTo>
                  <a:pt x="0" y="0"/>
                </a:lnTo>
                <a:lnTo>
                  <a:pt x="0" y="875334"/>
                </a:lnTo>
                <a:close/>
              </a:path>
            </a:pathLst>
          </a:custGeom>
          <a:solidFill>
            <a:srgbClr val="BED736"/>
          </a:solidFill>
        </p:spPr>
        <p:txBody>
          <a:bodyPr wrap="square" lIns="0" tIns="0" rIns="0" bIns="0" rtlCol="0"/>
          <a:lstStyle/>
          <a:p>
            <a:endParaRPr sz="1638">
              <a:solidFill>
                <a:srgbClr val="27348B"/>
              </a:solidFill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145B85B5-EC28-488B-9368-3C7BAC60ABEF}"/>
              </a:ext>
            </a:extLst>
          </p:cNvPr>
          <p:cNvSpPr/>
          <p:nvPr userDrawn="1"/>
        </p:nvSpPr>
        <p:spPr>
          <a:xfrm>
            <a:off x="285752" y="9293960"/>
            <a:ext cx="17716716" cy="0"/>
          </a:xfrm>
          <a:custGeom>
            <a:avLst/>
            <a:gdLst/>
            <a:ahLst/>
            <a:cxnLst/>
            <a:rect l="l" t="t" r="r" b="b"/>
            <a:pathLst>
              <a:path w="19476085">
                <a:moveTo>
                  <a:pt x="0" y="0"/>
                </a:moveTo>
                <a:lnTo>
                  <a:pt x="19475846" y="0"/>
                </a:lnTo>
              </a:path>
            </a:pathLst>
          </a:custGeom>
          <a:ln w="6429">
            <a:solidFill>
              <a:srgbClr val="676A6A"/>
            </a:solidFill>
          </a:ln>
        </p:spPr>
        <p:txBody>
          <a:bodyPr wrap="square" lIns="0" tIns="0" rIns="0" bIns="0" rtlCol="0"/>
          <a:lstStyle/>
          <a:p>
            <a:endParaRPr sz="1638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3362911-D02E-47BE-B837-6CD949040C5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44574" y="9635732"/>
            <a:ext cx="2057892" cy="36905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CA0A745-5F3F-49F5-8D8B-8AEB5DB0E457}"/>
              </a:ext>
            </a:extLst>
          </p:cNvPr>
          <p:cNvSpPr txBox="1"/>
          <p:nvPr userDrawn="1"/>
        </p:nvSpPr>
        <p:spPr>
          <a:xfrm>
            <a:off x="8424474" y="9718145"/>
            <a:ext cx="959368" cy="344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D6B451B3-0974-48E7-B766-C26B8873452B}" type="slidenum">
              <a:rPr lang="fr-FR" sz="1638" smtClean="0">
                <a:solidFill>
                  <a:srgbClr val="204291"/>
                </a:solidFill>
              </a:rPr>
              <a:pPr algn="ctr"/>
              <a:t>‹N°›</a:t>
            </a:fld>
            <a:endParaRPr lang="fr-FR" sz="1638">
              <a:solidFill>
                <a:srgbClr val="20429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8672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Gran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personne, bâtiment, homme, extérieur&#10;&#10;Description générée automatiquement">
            <a:extLst>
              <a:ext uri="{FF2B5EF4-FFF2-40B4-BE49-F238E27FC236}">
                <a16:creationId xmlns:a16="http://schemas.microsoft.com/office/drawing/2014/main" id="{98C4EB3C-97C8-475F-8703-AE4FBE4317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69631" y="194648"/>
            <a:ext cx="17728118" cy="9099312"/>
          </a:xfrm>
          <a:prstGeom prst="rect">
            <a:avLst/>
          </a:prstGeom>
        </p:spPr>
      </p:pic>
      <p:sp>
        <p:nvSpPr>
          <p:cNvPr id="5" name="object 3">
            <a:extLst>
              <a:ext uri="{FF2B5EF4-FFF2-40B4-BE49-F238E27FC236}">
                <a16:creationId xmlns:a16="http://schemas.microsoft.com/office/drawing/2014/main" id="{8788F7B6-8AE5-4B9F-9A02-28919544066D}"/>
              </a:ext>
            </a:extLst>
          </p:cNvPr>
          <p:cNvSpPr/>
          <p:nvPr userDrawn="1"/>
        </p:nvSpPr>
        <p:spPr>
          <a:xfrm>
            <a:off x="701980" y="689404"/>
            <a:ext cx="6429680" cy="3019676"/>
          </a:xfrm>
          <a:custGeom>
            <a:avLst/>
            <a:gdLst/>
            <a:ahLst/>
            <a:cxnLst/>
            <a:rect l="l" t="t" r="r" b="b"/>
            <a:pathLst>
              <a:path w="7068184" h="3319779">
                <a:moveTo>
                  <a:pt x="0" y="3319270"/>
                </a:moveTo>
                <a:lnTo>
                  <a:pt x="7067847" y="3319270"/>
                </a:lnTo>
                <a:lnTo>
                  <a:pt x="7067847" y="0"/>
                </a:lnTo>
                <a:lnTo>
                  <a:pt x="0" y="0"/>
                </a:lnTo>
                <a:lnTo>
                  <a:pt x="0" y="3319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 anchor="ctr"/>
          <a:lstStyle/>
          <a:p>
            <a:endParaRPr sz="1638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EA4A5B0B-EC31-4F24-9272-51BE71A902D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3382" y="1161384"/>
            <a:ext cx="6429104" cy="1319808"/>
          </a:xfrm>
          <a:prstGeom prst="rect">
            <a:avLst/>
          </a:prstGeom>
        </p:spPr>
        <p:txBody>
          <a:bodyPr anchor="ctr"/>
          <a:lstStyle>
            <a:lvl1pPr>
              <a:defRPr lang="fr-FR" sz="6004" b="1" kern="0" spc="-4" dirty="0">
                <a:solidFill>
                  <a:srgbClr val="081061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306E359A-99FE-469A-97AE-456E74ECB30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3382" y="2494712"/>
            <a:ext cx="6429104" cy="833316"/>
          </a:xfrm>
          <a:prstGeom prst="rect">
            <a:avLst/>
          </a:prstGeom>
        </p:spPr>
        <p:txBody>
          <a:bodyPr anchor="ctr"/>
          <a:lstStyle>
            <a:lvl1pPr>
              <a:defRPr lang="fr-FR" sz="4094" kern="1200" dirty="0">
                <a:solidFill>
                  <a:srgbClr val="575756"/>
                </a:solidFill>
                <a:latin typeface="Arial Narrow" panose="020B0606020202030204" pitchFamily="34" charset="0"/>
                <a:ea typeface="+mn-ea"/>
                <a:cs typeface="Arial Narrow" panose="020B0606020202030204" pitchFamily="34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object 10">
            <a:extLst>
              <a:ext uri="{FF2B5EF4-FFF2-40B4-BE49-F238E27FC236}">
                <a16:creationId xmlns:a16="http://schemas.microsoft.com/office/drawing/2014/main" id="{992C3110-8120-4798-8048-A964BAF37568}"/>
              </a:ext>
            </a:extLst>
          </p:cNvPr>
          <p:cNvSpPr/>
          <p:nvPr userDrawn="1"/>
        </p:nvSpPr>
        <p:spPr>
          <a:xfrm>
            <a:off x="8631591" y="9493655"/>
            <a:ext cx="502102" cy="796506"/>
          </a:xfrm>
          <a:custGeom>
            <a:avLst/>
            <a:gdLst/>
            <a:ahLst/>
            <a:cxnLst/>
            <a:rect l="l" t="t" r="r" b="b"/>
            <a:pathLst>
              <a:path w="438150" h="875665">
                <a:moveTo>
                  <a:pt x="0" y="875334"/>
                </a:moveTo>
                <a:lnTo>
                  <a:pt x="437651" y="875334"/>
                </a:lnTo>
                <a:lnTo>
                  <a:pt x="437651" y="0"/>
                </a:lnTo>
                <a:lnTo>
                  <a:pt x="0" y="0"/>
                </a:lnTo>
                <a:lnTo>
                  <a:pt x="0" y="875334"/>
                </a:lnTo>
                <a:close/>
              </a:path>
            </a:pathLst>
          </a:custGeom>
          <a:solidFill>
            <a:srgbClr val="BED736"/>
          </a:solidFill>
        </p:spPr>
        <p:txBody>
          <a:bodyPr wrap="square" lIns="0" tIns="0" rIns="0" bIns="0" rtlCol="0"/>
          <a:lstStyle/>
          <a:p>
            <a:endParaRPr sz="1638">
              <a:solidFill>
                <a:srgbClr val="27348B"/>
              </a:solidFill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145B85B5-EC28-488B-9368-3C7BAC60ABEF}"/>
              </a:ext>
            </a:extLst>
          </p:cNvPr>
          <p:cNvSpPr/>
          <p:nvPr userDrawn="1"/>
        </p:nvSpPr>
        <p:spPr>
          <a:xfrm>
            <a:off x="285752" y="9293960"/>
            <a:ext cx="17716716" cy="0"/>
          </a:xfrm>
          <a:custGeom>
            <a:avLst/>
            <a:gdLst/>
            <a:ahLst/>
            <a:cxnLst/>
            <a:rect l="l" t="t" r="r" b="b"/>
            <a:pathLst>
              <a:path w="19476085">
                <a:moveTo>
                  <a:pt x="0" y="0"/>
                </a:moveTo>
                <a:lnTo>
                  <a:pt x="19475846" y="0"/>
                </a:lnTo>
              </a:path>
            </a:pathLst>
          </a:custGeom>
          <a:ln w="6429">
            <a:solidFill>
              <a:srgbClr val="676A6A"/>
            </a:solidFill>
          </a:ln>
        </p:spPr>
        <p:txBody>
          <a:bodyPr wrap="square" lIns="0" tIns="0" rIns="0" bIns="0" rtlCol="0"/>
          <a:lstStyle/>
          <a:p>
            <a:endParaRPr sz="1638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3362911-D02E-47BE-B837-6CD949040C5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44574" y="9635732"/>
            <a:ext cx="2057892" cy="36905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F6561ADA-C322-412A-A081-4D9B4D1094F2}"/>
              </a:ext>
            </a:extLst>
          </p:cNvPr>
          <p:cNvSpPr txBox="1"/>
          <p:nvPr userDrawn="1"/>
        </p:nvSpPr>
        <p:spPr>
          <a:xfrm>
            <a:off x="8424474" y="9718145"/>
            <a:ext cx="959368" cy="344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D6B451B3-0974-48E7-B766-C26B8873452B}" type="slidenum">
              <a:rPr lang="fr-FR" sz="1638" smtClean="0">
                <a:solidFill>
                  <a:srgbClr val="204291"/>
                </a:solidFill>
              </a:rPr>
              <a:pPr algn="ctr"/>
              <a:t>‹N°›</a:t>
            </a:fld>
            <a:endParaRPr lang="fr-FR" sz="1638">
              <a:solidFill>
                <a:srgbClr val="20429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3300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 descr="Une image contenant personne, homme, debout&#10;&#10;Description générée automatiquement">
            <a:extLst>
              <a:ext uri="{FF2B5EF4-FFF2-40B4-BE49-F238E27FC236}">
                <a16:creationId xmlns:a16="http://schemas.microsoft.com/office/drawing/2014/main" id="{66CF8FA5-FB48-4110-AE4F-97BAEE9482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1803" y="232915"/>
            <a:ext cx="8872510" cy="9024666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31FAC0FF-5629-4984-92CC-088B86920B9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71491" y="467237"/>
            <a:ext cx="8732846" cy="1223062"/>
          </a:xfrm>
          <a:prstGeom prst="rect">
            <a:avLst/>
          </a:prstGeom>
        </p:spPr>
        <p:txBody>
          <a:bodyPr anchor="ctr"/>
          <a:lstStyle>
            <a:lvl1pPr algn="r">
              <a:defRPr lang="fr-FR" sz="6004" b="1" dirty="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Espace réservé du texte 9">
            <a:extLst>
              <a:ext uri="{FF2B5EF4-FFF2-40B4-BE49-F238E27FC236}">
                <a16:creationId xmlns:a16="http://schemas.microsoft.com/office/drawing/2014/main" id="{6AE95FFF-E77E-4EA7-AD3D-21E6A968FB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83665" y="480853"/>
            <a:ext cx="8718406" cy="1223062"/>
          </a:xfrm>
          <a:prstGeom prst="rect">
            <a:avLst/>
          </a:prstGeom>
        </p:spPr>
        <p:txBody>
          <a:bodyPr anchor="ctr"/>
          <a:lstStyle>
            <a:lvl1pPr>
              <a:defRPr lang="fr-FR" sz="6004" b="1" dirty="0">
                <a:solidFill>
                  <a:srgbClr val="08106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object 10">
            <a:extLst>
              <a:ext uri="{FF2B5EF4-FFF2-40B4-BE49-F238E27FC236}">
                <a16:creationId xmlns:a16="http://schemas.microsoft.com/office/drawing/2014/main" id="{EC22F682-B175-4CCE-BD35-A8A377E16CE3}"/>
              </a:ext>
            </a:extLst>
          </p:cNvPr>
          <p:cNvSpPr/>
          <p:nvPr userDrawn="1"/>
        </p:nvSpPr>
        <p:spPr>
          <a:xfrm>
            <a:off x="8631591" y="9493655"/>
            <a:ext cx="502102" cy="796506"/>
          </a:xfrm>
          <a:custGeom>
            <a:avLst/>
            <a:gdLst/>
            <a:ahLst/>
            <a:cxnLst/>
            <a:rect l="l" t="t" r="r" b="b"/>
            <a:pathLst>
              <a:path w="438150" h="875665">
                <a:moveTo>
                  <a:pt x="0" y="875334"/>
                </a:moveTo>
                <a:lnTo>
                  <a:pt x="437651" y="875334"/>
                </a:lnTo>
                <a:lnTo>
                  <a:pt x="437651" y="0"/>
                </a:lnTo>
                <a:lnTo>
                  <a:pt x="0" y="0"/>
                </a:lnTo>
                <a:lnTo>
                  <a:pt x="0" y="875334"/>
                </a:lnTo>
                <a:close/>
              </a:path>
            </a:pathLst>
          </a:custGeom>
          <a:solidFill>
            <a:srgbClr val="BED736"/>
          </a:solidFill>
        </p:spPr>
        <p:txBody>
          <a:bodyPr wrap="square" lIns="0" tIns="0" rIns="0" bIns="0" rtlCol="0"/>
          <a:lstStyle/>
          <a:p>
            <a:endParaRPr sz="1638">
              <a:solidFill>
                <a:srgbClr val="27348B"/>
              </a:solidFill>
            </a:endParaRPr>
          </a:p>
        </p:txBody>
      </p:sp>
      <p:sp>
        <p:nvSpPr>
          <p:cNvPr id="13" name="object 11">
            <a:extLst>
              <a:ext uri="{FF2B5EF4-FFF2-40B4-BE49-F238E27FC236}">
                <a16:creationId xmlns:a16="http://schemas.microsoft.com/office/drawing/2014/main" id="{1B1841A4-0DE2-4D2D-B87F-E6DF838360A2}"/>
              </a:ext>
            </a:extLst>
          </p:cNvPr>
          <p:cNvSpPr/>
          <p:nvPr userDrawn="1"/>
        </p:nvSpPr>
        <p:spPr>
          <a:xfrm>
            <a:off x="285752" y="9293960"/>
            <a:ext cx="17716716" cy="0"/>
          </a:xfrm>
          <a:custGeom>
            <a:avLst/>
            <a:gdLst/>
            <a:ahLst/>
            <a:cxnLst/>
            <a:rect l="l" t="t" r="r" b="b"/>
            <a:pathLst>
              <a:path w="19476085">
                <a:moveTo>
                  <a:pt x="0" y="0"/>
                </a:moveTo>
                <a:lnTo>
                  <a:pt x="19475846" y="0"/>
                </a:lnTo>
              </a:path>
            </a:pathLst>
          </a:custGeom>
          <a:ln w="6429">
            <a:solidFill>
              <a:srgbClr val="676A6A"/>
            </a:solidFill>
          </a:ln>
        </p:spPr>
        <p:txBody>
          <a:bodyPr wrap="square" lIns="0" tIns="0" rIns="0" bIns="0" rtlCol="0"/>
          <a:lstStyle/>
          <a:p>
            <a:endParaRPr sz="1638"/>
          </a:p>
        </p:txBody>
      </p:sp>
      <p:sp>
        <p:nvSpPr>
          <p:cNvPr id="19" name="Espace réservé du contenu 14">
            <a:extLst>
              <a:ext uri="{FF2B5EF4-FFF2-40B4-BE49-F238E27FC236}">
                <a16:creationId xmlns:a16="http://schemas.microsoft.com/office/drawing/2014/main" id="{493B3535-35E0-491F-ABA1-CA1368C19CB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437706" y="2671165"/>
            <a:ext cx="8564364" cy="6423098"/>
          </a:xfrm>
          <a:prstGeom prst="rect">
            <a:avLst/>
          </a:prstGeom>
        </p:spPr>
        <p:txBody>
          <a:bodyPr/>
          <a:lstStyle>
            <a:lvl1pPr marL="519836" indent="-519836">
              <a:buFont typeface="Wingdings" panose="05000000000000000000" pitchFamily="2" charset="2"/>
              <a:buChar char="§"/>
              <a:defRPr sz="4002" b="0">
                <a:solidFill>
                  <a:srgbClr val="575756"/>
                </a:solidFill>
                <a:latin typeface="Arial Narrow" panose="020B0606020202030204" pitchFamily="34" charset="0"/>
              </a:defRPr>
            </a:lvl1pPr>
            <a:lvl2pPr marL="935706" indent="-519836">
              <a:buFont typeface="Arial" panose="020B0604020202020204" pitchFamily="34" charset="0"/>
              <a:buChar char="•"/>
              <a:defRPr sz="3638">
                <a:solidFill>
                  <a:srgbClr val="575756"/>
                </a:solidFill>
                <a:latin typeface="Arial Narrow" panose="020B0606020202030204" pitchFamily="34" charset="0"/>
              </a:defRPr>
            </a:lvl2pPr>
            <a:lvl3pPr marL="1351574" indent="-519836">
              <a:buFont typeface="Courier New" panose="02070309020205020404" pitchFamily="49" charset="0"/>
              <a:buChar char="o"/>
              <a:defRPr sz="3274">
                <a:solidFill>
                  <a:srgbClr val="575756"/>
                </a:solidFill>
                <a:latin typeface="Arial Narrow" panose="020B0606020202030204" pitchFamily="34" charset="0"/>
              </a:defRPr>
            </a:lvl3pPr>
            <a:lvl4pPr marL="1767444" indent="-519836">
              <a:buFont typeface="Arial Narrow" panose="020B0606020202030204" pitchFamily="34" charset="0"/>
              <a:buChar char="−"/>
              <a:defRPr sz="2910">
                <a:solidFill>
                  <a:srgbClr val="575756"/>
                </a:solidFill>
                <a:latin typeface="Arial Narrow" panose="020B0606020202030204" pitchFamily="34" charset="0"/>
              </a:defRPr>
            </a:lvl4pPr>
            <a:lvl5pPr marL="2183312" indent="-519836">
              <a:buFont typeface="Arial Narrow" panose="020B0606020202030204" pitchFamily="34" charset="0"/>
              <a:buChar char="∙"/>
              <a:defRPr sz="2546">
                <a:solidFill>
                  <a:srgbClr val="575756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AC5AD26-45DE-4168-B015-92A5A66E8E2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44574" y="9635732"/>
            <a:ext cx="2057892" cy="369052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A67EBAE-B6A3-42BC-A44F-B1F784A594EB}"/>
              </a:ext>
            </a:extLst>
          </p:cNvPr>
          <p:cNvSpPr txBox="1"/>
          <p:nvPr userDrawn="1"/>
        </p:nvSpPr>
        <p:spPr>
          <a:xfrm>
            <a:off x="8424474" y="9718145"/>
            <a:ext cx="959368" cy="344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D6B451B3-0974-48E7-B766-C26B8873452B}" type="slidenum">
              <a:rPr lang="fr-FR" sz="1638" smtClean="0">
                <a:solidFill>
                  <a:srgbClr val="204291"/>
                </a:solidFill>
              </a:rPr>
              <a:pPr algn="ctr"/>
              <a:t>‹N°›</a:t>
            </a:fld>
            <a:endParaRPr lang="fr-FR" sz="1638">
              <a:solidFill>
                <a:srgbClr val="20429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3021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>
            <a:extLst>
              <a:ext uri="{FF2B5EF4-FFF2-40B4-BE49-F238E27FC236}">
                <a16:creationId xmlns:a16="http://schemas.microsoft.com/office/drawing/2014/main" id="{DE62A383-E5E1-4C8F-A68E-30647AB23D5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1181" y="247452"/>
            <a:ext cx="8872510" cy="902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31FAC0FF-5629-4984-92CC-088B86920B9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71491" y="467237"/>
            <a:ext cx="8732846" cy="1223062"/>
          </a:xfrm>
          <a:prstGeom prst="rect">
            <a:avLst/>
          </a:prstGeom>
        </p:spPr>
        <p:txBody>
          <a:bodyPr anchor="ctr"/>
          <a:lstStyle>
            <a:lvl1pPr algn="r">
              <a:defRPr lang="fr-FR" sz="6004" b="1" dirty="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Espace réservé du texte 9">
            <a:extLst>
              <a:ext uri="{FF2B5EF4-FFF2-40B4-BE49-F238E27FC236}">
                <a16:creationId xmlns:a16="http://schemas.microsoft.com/office/drawing/2014/main" id="{6AE95FFF-E77E-4EA7-AD3D-21E6A968FB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83665" y="480853"/>
            <a:ext cx="8718406" cy="1223062"/>
          </a:xfrm>
          <a:prstGeom prst="rect">
            <a:avLst/>
          </a:prstGeom>
        </p:spPr>
        <p:txBody>
          <a:bodyPr anchor="ctr"/>
          <a:lstStyle>
            <a:lvl1pPr>
              <a:defRPr lang="fr-FR" sz="6004" b="1" dirty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object 10">
            <a:extLst>
              <a:ext uri="{FF2B5EF4-FFF2-40B4-BE49-F238E27FC236}">
                <a16:creationId xmlns:a16="http://schemas.microsoft.com/office/drawing/2014/main" id="{EC22F682-B175-4CCE-BD35-A8A377E16CE3}"/>
              </a:ext>
            </a:extLst>
          </p:cNvPr>
          <p:cNvSpPr/>
          <p:nvPr userDrawn="1"/>
        </p:nvSpPr>
        <p:spPr>
          <a:xfrm>
            <a:off x="8631591" y="9493655"/>
            <a:ext cx="502102" cy="796506"/>
          </a:xfrm>
          <a:custGeom>
            <a:avLst/>
            <a:gdLst/>
            <a:ahLst/>
            <a:cxnLst/>
            <a:rect l="l" t="t" r="r" b="b"/>
            <a:pathLst>
              <a:path w="438150" h="875665">
                <a:moveTo>
                  <a:pt x="0" y="875334"/>
                </a:moveTo>
                <a:lnTo>
                  <a:pt x="437651" y="875334"/>
                </a:lnTo>
                <a:lnTo>
                  <a:pt x="437651" y="0"/>
                </a:lnTo>
                <a:lnTo>
                  <a:pt x="0" y="0"/>
                </a:lnTo>
                <a:lnTo>
                  <a:pt x="0" y="875334"/>
                </a:lnTo>
                <a:close/>
              </a:path>
            </a:pathLst>
          </a:custGeom>
          <a:solidFill>
            <a:srgbClr val="BED736"/>
          </a:solidFill>
        </p:spPr>
        <p:txBody>
          <a:bodyPr wrap="square" lIns="0" tIns="0" rIns="0" bIns="0" rtlCol="0"/>
          <a:lstStyle/>
          <a:p>
            <a:endParaRPr sz="1638">
              <a:solidFill>
                <a:srgbClr val="27348B"/>
              </a:solidFill>
            </a:endParaRPr>
          </a:p>
        </p:txBody>
      </p:sp>
      <p:sp>
        <p:nvSpPr>
          <p:cNvPr id="13" name="object 11">
            <a:extLst>
              <a:ext uri="{FF2B5EF4-FFF2-40B4-BE49-F238E27FC236}">
                <a16:creationId xmlns:a16="http://schemas.microsoft.com/office/drawing/2014/main" id="{1B1841A4-0DE2-4D2D-B87F-E6DF838360A2}"/>
              </a:ext>
            </a:extLst>
          </p:cNvPr>
          <p:cNvSpPr/>
          <p:nvPr userDrawn="1"/>
        </p:nvSpPr>
        <p:spPr>
          <a:xfrm>
            <a:off x="285752" y="9293960"/>
            <a:ext cx="17716716" cy="0"/>
          </a:xfrm>
          <a:custGeom>
            <a:avLst/>
            <a:gdLst/>
            <a:ahLst/>
            <a:cxnLst/>
            <a:rect l="l" t="t" r="r" b="b"/>
            <a:pathLst>
              <a:path w="19476085">
                <a:moveTo>
                  <a:pt x="0" y="0"/>
                </a:moveTo>
                <a:lnTo>
                  <a:pt x="19475846" y="0"/>
                </a:lnTo>
              </a:path>
            </a:pathLst>
          </a:custGeom>
          <a:ln w="6429">
            <a:solidFill>
              <a:srgbClr val="676A6A"/>
            </a:solidFill>
          </a:ln>
        </p:spPr>
        <p:txBody>
          <a:bodyPr wrap="square" lIns="0" tIns="0" rIns="0" bIns="0" rtlCol="0"/>
          <a:lstStyle/>
          <a:p>
            <a:endParaRPr sz="1638"/>
          </a:p>
        </p:txBody>
      </p:sp>
      <p:sp>
        <p:nvSpPr>
          <p:cNvPr id="19" name="Espace réservé du contenu 14">
            <a:extLst>
              <a:ext uri="{FF2B5EF4-FFF2-40B4-BE49-F238E27FC236}">
                <a16:creationId xmlns:a16="http://schemas.microsoft.com/office/drawing/2014/main" id="{493B3535-35E0-491F-ABA1-CA1368C19CB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437706" y="2671165"/>
            <a:ext cx="8564364" cy="6423098"/>
          </a:xfrm>
          <a:prstGeom prst="rect">
            <a:avLst/>
          </a:prstGeom>
        </p:spPr>
        <p:txBody>
          <a:bodyPr/>
          <a:lstStyle>
            <a:lvl1pPr marL="519836" indent="-519836">
              <a:buFont typeface="Wingdings" panose="05000000000000000000" pitchFamily="2" charset="2"/>
              <a:buChar char="§"/>
              <a:defRPr sz="4002" b="0">
                <a:solidFill>
                  <a:srgbClr val="575756"/>
                </a:solidFill>
                <a:latin typeface="Arial Narrow" panose="020B0606020202030204" pitchFamily="34" charset="0"/>
              </a:defRPr>
            </a:lvl1pPr>
            <a:lvl2pPr marL="935706" indent="-519836">
              <a:buFont typeface="Arial" panose="020B0604020202020204" pitchFamily="34" charset="0"/>
              <a:buChar char="•"/>
              <a:defRPr sz="3638">
                <a:solidFill>
                  <a:srgbClr val="575756"/>
                </a:solidFill>
                <a:latin typeface="Arial Narrow" panose="020B0606020202030204" pitchFamily="34" charset="0"/>
              </a:defRPr>
            </a:lvl2pPr>
            <a:lvl3pPr marL="1351574" indent="-519836">
              <a:buFont typeface="Courier New" panose="02070309020205020404" pitchFamily="49" charset="0"/>
              <a:buChar char="o"/>
              <a:defRPr sz="3274">
                <a:solidFill>
                  <a:srgbClr val="575756"/>
                </a:solidFill>
                <a:latin typeface="Arial Narrow" panose="020B0606020202030204" pitchFamily="34" charset="0"/>
              </a:defRPr>
            </a:lvl3pPr>
            <a:lvl4pPr marL="1767444" indent="-519836">
              <a:buFont typeface="Arial Narrow" panose="020B0606020202030204" pitchFamily="34" charset="0"/>
              <a:buChar char="−"/>
              <a:defRPr sz="2910">
                <a:solidFill>
                  <a:srgbClr val="575756"/>
                </a:solidFill>
                <a:latin typeface="Arial Narrow" panose="020B0606020202030204" pitchFamily="34" charset="0"/>
              </a:defRPr>
            </a:lvl4pPr>
            <a:lvl5pPr marL="2183312" indent="-519836">
              <a:buFont typeface="Arial Narrow" panose="020B0606020202030204" pitchFamily="34" charset="0"/>
              <a:buChar char="∙"/>
              <a:defRPr sz="2546">
                <a:solidFill>
                  <a:srgbClr val="575756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AC5AD26-45DE-4168-B015-92A5A66E8E2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44574" y="9635732"/>
            <a:ext cx="2057892" cy="369052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9015BFEE-1D53-407C-A4AA-C6B999B5DADB}"/>
              </a:ext>
            </a:extLst>
          </p:cNvPr>
          <p:cNvSpPr txBox="1"/>
          <p:nvPr userDrawn="1"/>
        </p:nvSpPr>
        <p:spPr>
          <a:xfrm>
            <a:off x="8424474" y="9718145"/>
            <a:ext cx="959368" cy="344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D6B451B3-0974-48E7-B766-C26B8873452B}" type="slidenum">
              <a:rPr lang="fr-FR" sz="1638" smtClean="0">
                <a:solidFill>
                  <a:srgbClr val="204291"/>
                </a:solidFill>
              </a:rPr>
              <a:pPr algn="ctr"/>
              <a:t>‹N°›</a:t>
            </a:fld>
            <a:endParaRPr lang="fr-FR" sz="1638">
              <a:solidFill>
                <a:srgbClr val="20429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0265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46652B8-277F-4276-8AB8-AFA60D1303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1491" y="268052"/>
            <a:ext cx="8872510" cy="9005312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31FAC0FF-5629-4984-92CC-088B86920B9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71491" y="467237"/>
            <a:ext cx="8732846" cy="1223062"/>
          </a:xfrm>
          <a:prstGeom prst="rect">
            <a:avLst/>
          </a:prstGeom>
        </p:spPr>
        <p:txBody>
          <a:bodyPr anchor="ctr"/>
          <a:lstStyle>
            <a:lvl1pPr algn="r">
              <a:defRPr lang="fr-FR" sz="6004" b="1" dirty="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Espace réservé du texte 9">
            <a:extLst>
              <a:ext uri="{FF2B5EF4-FFF2-40B4-BE49-F238E27FC236}">
                <a16:creationId xmlns:a16="http://schemas.microsoft.com/office/drawing/2014/main" id="{6AE95FFF-E77E-4EA7-AD3D-21E6A968FB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83665" y="480853"/>
            <a:ext cx="8718406" cy="1223062"/>
          </a:xfrm>
          <a:prstGeom prst="rect">
            <a:avLst/>
          </a:prstGeom>
        </p:spPr>
        <p:txBody>
          <a:bodyPr anchor="ctr"/>
          <a:lstStyle>
            <a:lvl1pPr>
              <a:defRPr lang="fr-FR" sz="6004" b="1" dirty="0">
                <a:solidFill>
                  <a:srgbClr val="08106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object 10">
            <a:extLst>
              <a:ext uri="{FF2B5EF4-FFF2-40B4-BE49-F238E27FC236}">
                <a16:creationId xmlns:a16="http://schemas.microsoft.com/office/drawing/2014/main" id="{EC22F682-B175-4CCE-BD35-A8A377E16CE3}"/>
              </a:ext>
            </a:extLst>
          </p:cNvPr>
          <p:cNvSpPr/>
          <p:nvPr userDrawn="1"/>
        </p:nvSpPr>
        <p:spPr>
          <a:xfrm>
            <a:off x="8631591" y="9493655"/>
            <a:ext cx="502102" cy="796506"/>
          </a:xfrm>
          <a:custGeom>
            <a:avLst/>
            <a:gdLst/>
            <a:ahLst/>
            <a:cxnLst/>
            <a:rect l="l" t="t" r="r" b="b"/>
            <a:pathLst>
              <a:path w="438150" h="875665">
                <a:moveTo>
                  <a:pt x="0" y="875334"/>
                </a:moveTo>
                <a:lnTo>
                  <a:pt x="437651" y="875334"/>
                </a:lnTo>
                <a:lnTo>
                  <a:pt x="437651" y="0"/>
                </a:lnTo>
                <a:lnTo>
                  <a:pt x="0" y="0"/>
                </a:lnTo>
                <a:lnTo>
                  <a:pt x="0" y="875334"/>
                </a:lnTo>
                <a:close/>
              </a:path>
            </a:pathLst>
          </a:custGeom>
          <a:solidFill>
            <a:srgbClr val="BED736"/>
          </a:solidFill>
        </p:spPr>
        <p:txBody>
          <a:bodyPr wrap="square" lIns="0" tIns="0" rIns="0" bIns="0" rtlCol="0"/>
          <a:lstStyle/>
          <a:p>
            <a:endParaRPr sz="1638">
              <a:solidFill>
                <a:srgbClr val="27348B"/>
              </a:solidFill>
            </a:endParaRPr>
          </a:p>
        </p:txBody>
      </p:sp>
      <p:sp>
        <p:nvSpPr>
          <p:cNvPr id="13" name="object 11">
            <a:extLst>
              <a:ext uri="{FF2B5EF4-FFF2-40B4-BE49-F238E27FC236}">
                <a16:creationId xmlns:a16="http://schemas.microsoft.com/office/drawing/2014/main" id="{1B1841A4-0DE2-4D2D-B87F-E6DF838360A2}"/>
              </a:ext>
            </a:extLst>
          </p:cNvPr>
          <p:cNvSpPr/>
          <p:nvPr userDrawn="1"/>
        </p:nvSpPr>
        <p:spPr>
          <a:xfrm>
            <a:off x="285752" y="9293960"/>
            <a:ext cx="17716716" cy="0"/>
          </a:xfrm>
          <a:custGeom>
            <a:avLst/>
            <a:gdLst/>
            <a:ahLst/>
            <a:cxnLst/>
            <a:rect l="l" t="t" r="r" b="b"/>
            <a:pathLst>
              <a:path w="19476085">
                <a:moveTo>
                  <a:pt x="0" y="0"/>
                </a:moveTo>
                <a:lnTo>
                  <a:pt x="19475846" y="0"/>
                </a:lnTo>
              </a:path>
            </a:pathLst>
          </a:custGeom>
          <a:ln w="6429">
            <a:solidFill>
              <a:srgbClr val="676A6A"/>
            </a:solidFill>
          </a:ln>
        </p:spPr>
        <p:txBody>
          <a:bodyPr wrap="square" lIns="0" tIns="0" rIns="0" bIns="0" rtlCol="0"/>
          <a:lstStyle/>
          <a:p>
            <a:endParaRPr sz="1638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AC5AD26-45DE-4168-B015-92A5A66E8E2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44574" y="9635732"/>
            <a:ext cx="2057892" cy="369052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C6DEA79C-C856-4A2E-AB02-5F515EE52664}"/>
              </a:ext>
            </a:extLst>
          </p:cNvPr>
          <p:cNvSpPr txBox="1"/>
          <p:nvPr userDrawn="1"/>
        </p:nvSpPr>
        <p:spPr>
          <a:xfrm>
            <a:off x="8424474" y="9718145"/>
            <a:ext cx="959368" cy="344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D6B451B3-0974-48E7-B766-C26B8873452B}" type="slidenum">
              <a:rPr lang="fr-FR" sz="1638" smtClean="0">
                <a:solidFill>
                  <a:srgbClr val="204291"/>
                </a:solidFill>
              </a:rPr>
              <a:pPr algn="ctr"/>
              <a:t>‹N°›</a:t>
            </a:fld>
            <a:endParaRPr lang="fr-FR" sz="1638">
              <a:solidFill>
                <a:srgbClr val="204291"/>
              </a:solidFill>
            </a:endParaRPr>
          </a:p>
        </p:txBody>
      </p:sp>
      <p:sp>
        <p:nvSpPr>
          <p:cNvPr id="16" name="Espace réservé du contenu 14">
            <a:extLst>
              <a:ext uri="{FF2B5EF4-FFF2-40B4-BE49-F238E27FC236}">
                <a16:creationId xmlns:a16="http://schemas.microsoft.com/office/drawing/2014/main" id="{FFF8E098-9D1C-4852-8FBF-AC7948E2EB1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437706" y="2671165"/>
            <a:ext cx="8564364" cy="6423098"/>
          </a:xfrm>
          <a:prstGeom prst="rect">
            <a:avLst/>
          </a:prstGeom>
        </p:spPr>
        <p:txBody>
          <a:bodyPr/>
          <a:lstStyle>
            <a:lvl1pPr marL="519836" indent="-519836">
              <a:buFont typeface="Wingdings" panose="05000000000000000000" pitchFamily="2" charset="2"/>
              <a:buChar char="§"/>
              <a:defRPr sz="4002" b="0">
                <a:solidFill>
                  <a:srgbClr val="575756"/>
                </a:solidFill>
                <a:latin typeface="Arial Narrow" panose="020B0606020202030204" pitchFamily="34" charset="0"/>
              </a:defRPr>
            </a:lvl1pPr>
            <a:lvl2pPr marL="935706" indent="-519836">
              <a:buFont typeface="Arial" panose="020B0604020202020204" pitchFamily="34" charset="0"/>
              <a:buChar char="•"/>
              <a:defRPr sz="3638">
                <a:solidFill>
                  <a:srgbClr val="575756"/>
                </a:solidFill>
                <a:latin typeface="Arial Narrow" panose="020B0606020202030204" pitchFamily="34" charset="0"/>
              </a:defRPr>
            </a:lvl2pPr>
            <a:lvl3pPr marL="1351574" indent="-519836">
              <a:buFont typeface="Courier New" panose="02070309020205020404" pitchFamily="49" charset="0"/>
              <a:buChar char="o"/>
              <a:defRPr sz="3274">
                <a:solidFill>
                  <a:srgbClr val="575756"/>
                </a:solidFill>
                <a:latin typeface="Arial Narrow" panose="020B0606020202030204" pitchFamily="34" charset="0"/>
              </a:defRPr>
            </a:lvl3pPr>
            <a:lvl4pPr marL="1767444" indent="-519836">
              <a:buFont typeface="Arial Narrow" panose="020B0606020202030204" pitchFamily="34" charset="0"/>
              <a:buChar char="−"/>
              <a:defRPr sz="2910">
                <a:solidFill>
                  <a:srgbClr val="575756"/>
                </a:solidFill>
                <a:latin typeface="Arial Narrow" panose="020B0606020202030204" pitchFamily="34" charset="0"/>
              </a:defRPr>
            </a:lvl4pPr>
            <a:lvl5pPr marL="2183312" indent="-519836">
              <a:buFont typeface="Arial Narrow" panose="020B0606020202030204" pitchFamily="34" charset="0"/>
              <a:buChar char="∙"/>
              <a:defRPr sz="2546">
                <a:solidFill>
                  <a:srgbClr val="575756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109884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0C31D4F0-1CC2-4CDC-885A-D0D4877B0C4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1491" y="268052"/>
            <a:ext cx="8872510" cy="900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31FAC0FF-5629-4984-92CC-088B86920B9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71491" y="467237"/>
            <a:ext cx="8732846" cy="1223062"/>
          </a:xfrm>
          <a:prstGeom prst="rect">
            <a:avLst/>
          </a:prstGeom>
        </p:spPr>
        <p:txBody>
          <a:bodyPr anchor="ctr"/>
          <a:lstStyle>
            <a:lvl1pPr algn="r">
              <a:defRPr lang="fr-FR" sz="6004" b="1" dirty="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Espace réservé du texte 9">
            <a:extLst>
              <a:ext uri="{FF2B5EF4-FFF2-40B4-BE49-F238E27FC236}">
                <a16:creationId xmlns:a16="http://schemas.microsoft.com/office/drawing/2014/main" id="{6AE95FFF-E77E-4EA7-AD3D-21E6A968FB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83665" y="480853"/>
            <a:ext cx="8732846" cy="1223062"/>
          </a:xfrm>
          <a:prstGeom prst="rect">
            <a:avLst/>
          </a:prstGeom>
        </p:spPr>
        <p:txBody>
          <a:bodyPr anchor="ctr"/>
          <a:lstStyle>
            <a:lvl1pPr>
              <a:defRPr lang="fr-FR" sz="6004" b="1" dirty="0">
                <a:solidFill>
                  <a:srgbClr val="08106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object 10">
            <a:extLst>
              <a:ext uri="{FF2B5EF4-FFF2-40B4-BE49-F238E27FC236}">
                <a16:creationId xmlns:a16="http://schemas.microsoft.com/office/drawing/2014/main" id="{02FEFA94-B7FE-4916-929A-EE234D552554}"/>
              </a:ext>
            </a:extLst>
          </p:cNvPr>
          <p:cNvSpPr/>
          <p:nvPr userDrawn="1"/>
        </p:nvSpPr>
        <p:spPr>
          <a:xfrm>
            <a:off x="8631591" y="9493655"/>
            <a:ext cx="502102" cy="796506"/>
          </a:xfrm>
          <a:custGeom>
            <a:avLst/>
            <a:gdLst/>
            <a:ahLst/>
            <a:cxnLst/>
            <a:rect l="l" t="t" r="r" b="b"/>
            <a:pathLst>
              <a:path w="438150" h="875665">
                <a:moveTo>
                  <a:pt x="0" y="875334"/>
                </a:moveTo>
                <a:lnTo>
                  <a:pt x="437651" y="875334"/>
                </a:lnTo>
                <a:lnTo>
                  <a:pt x="437651" y="0"/>
                </a:lnTo>
                <a:lnTo>
                  <a:pt x="0" y="0"/>
                </a:lnTo>
                <a:lnTo>
                  <a:pt x="0" y="875334"/>
                </a:lnTo>
                <a:close/>
              </a:path>
            </a:pathLst>
          </a:custGeom>
          <a:solidFill>
            <a:srgbClr val="BED736"/>
          </a:solidFill>
        </p:spPr>
        <p:txBody>
          <a:bodyPr wrap="square" lIns="0" tIns="0" rIns="0" bIns="0" rtlCol="0"/>
          <a:lstStyle/>
          <a:p>
            <a:endParaRPr sz="1638">
              <a:solidFill>
                <a:srgbClr val="27348B"/>
              </a:solidFill>
            </a:endParaRPr>
          </a:p>
        </p:txBody>
      </p:sp>
      <p:sp>
        <p:nvSpPr>
          <p:cNvPr id="7" name="object 11">
            <a:extLst>
              <a:ext uri="{FF2B5EF4-FFF2-40B4-BE49-F238E27FC236}">
                <a16:creationId xmlns:a16="http://schemas.microsoft.com/office/drawing/2014/main" id="{E4EB2682-EB31-4B3C-9B4F-5D6CF1109DEE}"/>
              </a:ext>
            </a:extLst>
          </p:cNvPr>
          <p:cNvSpPr/>
          <p:nvPr userDrawn="1"/>
        </p:nvSpPr>
        <p:spPr>
          <a:xfrm>
            <a:off x="285752" y="9293960"/>
            <a:ext cx="17716716" cy="0"/>
          </a:xfrm>
          <a:custGeom>
            <a:avLst/>
            <a:gdLst/>
            <a:ahLst/>
            <a:cxnLst/>
            <a:rect l="l" t="t" r="r" b="b"/>
            <a:pathLst>
              <a:path w="19476085">
                <a:moveTo>
                  <a:pt x="0" y="0"/>
                </a:moveTo>
                <a:lnTo>
                  <a:pt x="19475846" y="0"/>
                </a:lnTo>
              </a:path>
            </a:pathLst>
          </a:custGeom>
          <a:ln w="6429">
            <a:solidFill>
              <a:srgbClr val="676A6A"/>
            </a:solidFill>
          </a:ln>
        </p:spPr>
        <p:txBody>
          <a:bodyPr wrap="square" lIns="0" tIns="0" rIns="0" bIns="0" rtlCol="0"/>
          <a:lstStyle/>
          <a:p>
            <a:endParaRPr sz="1638"/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2223322A-E0CC-4B4A-8427-871929CFE0A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437706" y="2671165"/>
            <a:ext cx="8564364" cy="6423098"/>
          </a:xfrm>
          <a:prstGeom prst="rect">
            <a:avLst/>
          </a:prstGeom>
        </p:spPr>
        <p:txBody>
          <a:bodyPr/>
          <a:lstStyle>
            <a:lvl1pPr marL="519836" indent="-519836">
              <a:buFont typeface="Wingdings" panose="05000000000000000000" pitchFamily="2" charset="2"/>
              <a:buChar char="§"/>
              <a:defRPr sz="4002" b="0">
                <a:solidFill>
                  <a:srgbClr val="575756"/>
                </a:solidFill>
                <a:latin typeface="Arial Narrow" panose="020B0606020202030204" pitchFamily="34" charset="0"/>
              </a:defRPr>
            </a:lvl1pPr>
            <a:lvl2pPr marL="935706" indent="-519836">
              <a:buFont typeface="Arial" panose="020B0604020202020204" pitchFamily="34" charset="0"/>
              <a:buChar char="•"/>
              <a:defRPr sz="3638">
                <a:solidFill>
                  <a:srgbClr val="575756"/>
                </a:solidFill>
                <a:latin typeface="Arial Narrow" panose="020B0606020202030204" pitchFamily="34" charset="0"/>
              </a:defRPr>
            </a:lvl2pPr>
            <a:lvl3pPr marL="1351574" indent="-519836">
              <a:buFont typeface="Courier New" panose="02070309020205020404" pitchFamily="49" charset="0"/>
              <a:buChar char="o"/>
              <a:defRPr sz="3274">
                <a:solidFill>
                  <a:srgbClr val="575756"/>
                </a:solidFill>
                <a:latin typeface="Arial Narrow" panose="020B0606020202030204" pitchFamily="34" charset="0"/>
              </a:defRPr>
            </a:lvl3pPr>
            <a:lvl4pPr marL="1767444" indent="-519836">
              <a:buFont typeface="Arial Narrow" panose="020B0606020202030204" pitchFamily="34" charset="0"/>
              <a:buChar char="−"/>
              <a:defRPr sz="2910">
                <a:solidFill>
                  <a:srgbClr val="575756"/>
                </a:solidFill>
                <a:latin typeface="Arial Narrow" panose="020B0606020202030204" pitchFamily="34" charset="0"/>
              </a:defRPr>
            </a:lvl4pPr>
            <a:lvl5pPr marL="2183312" indent="-519836">
              <a:buFont typeface="Arial Narrow" panose="020B0606020202030204" pitchFamily="34" charset="0"/>
              <a:buChar char="∙"/>
              <a:defRPr sz="2546">
                <a:solidFill>
                  <a:srgbClr val="575756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564E5A5-26FA-48A1-97CA-B94898E250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44574" y="9635732"/>
            <a:ext cx="2057892" cy="36905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4C322167-A04A-499C-B18A-D5EBE59933F9}"/>
              </a:ext>
            </a:extLst>
          </p:cNvPr>
          <p:cNvSpPr txBox="1"/>
          <p:nvPr userDrawn="1"/>
        </p:nvSpPr>
        <p:spPr>
          <a:xfrm>
            <a:off x="8424474" y="9718145"/>
            <a:ext cx="959368" cy="344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D6B451B3-0974-48E7-B766-C26B8873452B}" type="slidenum">
              <a:rPr lang="fr-FR" sz="1638" smtClean="0">
                <a:solidFill>
                  <a:srgbClr val="204291"/>
                </a:solidFill>
              </a:rPr>
              <a:pPr algn="ctr"/>
              <a:t>‹N°›</a:t>
            </a:fld>
            <a:endParaRPr lang="fr-FR" sz="1638">
              <a:solidFill>
                <a:srgbClr val="20429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1293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10">
            <a:extLst>
              <a:ext uri="{FF2B5EF4-FFF2-40B4-BE49-F238E27FC236}">
                <a16:creationId xmlns:a16="http://schemas.microsoft.com/office/drawing/2014/main" id="{BBB2FB84-4481-4174-89B4-E1AED8A75D55}"/>
              </a:ext>
            </a:extLst>
          </p:cNvPr>
          <p:cNvSpPr/>
          <p:nvPr userDrawn="1"/>
        </p:nvSpPr>
        <p:spPr>
          <a:xfrm>
            <a:off x="8631591" y="9493655"/>
            <a:ext cx="502102" cy="796506"/>
          </a:xfrm>
          <a:custGeom>
            <a:avLst/>
            <a:gdLst/>
            <a:ahLst/>
            <a:cxnLst/>
            <a:rect l="l" t="t" r="r" b="b"/>
            <a:pathLst>
              <a:path w="438150" h="875665">
                <a:moveTo>
                  <a:pt x="0" y="875334"/>
                </a:moveTo>
                <a:lnTo>
                  <a:pt x="437651" y="875334"/>
                </a:lnTo>
                <a:lnTo>
                  <a:pt x="437651" y="0"/>
                </a:lnTo>
                <a:lnTo>
                  <a:pt x="0" y="0"/>
                </a:lnTo>
                <a:lnTo>
                  <a:pt x="0" y="875334"/>
                </a:lnTo>
                <a:close/>
              </a:path>
            </a:pathLst>
          </a:custGeom>
          <a:solidFill>
            <a:srgbClr val="BED736"/>
          </a:solidFill>
        </p:spPr>
        <p:txBody>
          <a:bodyPr wrap="square" lIns="0" tIns="0" rIns="0" bIns="0" rtlCol="0"/>
          <a:lstStyle/>
          <a:p>
            <a:endParaRPr sz="1638">
              <a:solidFill>
                <a:srgbClr val="27348B"/>
              </a:solidFill>
            </a:endParaRPr>
          </a:p>
        </p:txBody>
      </p:sp>
      <p:sp>
        <p:nvSpPr>
          <p:cNvPr id="8" name="object 11">
            <a:extLst>
              <a:ext uri="{FF2B5EF4-FFF2-40B4-BE49-F238E27FC236}">
                <a16:creationId xmlns:a16="http://schemas.microsoft.com/office/drawing/2014/main" id="{F76CBE1B-9BA3-4D56-8C46-8767BC59CE30}"/>
              </a:ext>
            </a:extLst>
          </p:cNvPr>
          <p:cNvSpPr/>
          <p:nvPr userDrawn="1"/>
        </p:nvSpPr>
        <p:spPr>
          <a:xfrm>
            <a:off x="285752" y="9293960"/>
            <a:ext cx="17716716" cy="0"/>
          </a:xfrm>
          <a:custGeom>
            <a:avLst/>
            <a:gdLst/>
            <a:ahLst/>
            <a:cxnLst/>
            <a:rect l="l" t="t" r="r" b="b"/>
            <a:pathLst>
              <a:path w="19476085">
                <a:moveTo>
                  <a:pt x="0" y="0"/>
                </a:moveTo>
                <a:lnTo>
                  <a:pt x="19475846" y="0"/>
                </a:lnTo>
              </a:path>
            </a:pathLst>
          </a:custGeom>
          <a:ln w="6429">
            <a:solidFill>
              <a:srgbClr val="676A6A"/>
            </a:solidFill>
          </a:ln>
        </p:spPr>
        <p:txBody>
          <a:bodyPr wrap="square" lIns="0" tIns="0" rIns="0" bIns="0" rtlCol="0"/>
          <a:lstStyle/>
          <a:p>
            <a:endParaRPr sz="1638"/>
          </a:p>
        </p:txBody>
      </p:sp>
      <p:sp>
        <p:nvSpPr>
          <p:cNvPr id="16" name="Espace réservé du contenu 14">
            <a:extLst>
              <a:ext uri="{FF2B5EF4-FFF2-40B4-BE49-F238E27FC236}">
                <a16:creationId xmlns:a16="http://schemas.microsoft.com/office/drawing/2014/main" id="{A767AF18-216F-413C-9958-40AD1313EAF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85749" y="1963720"/>
            <a:ext cx="11946222" cy="7195008"/>
          </a:xfrm>
          <a:prstGeom prst="rect">
            <a:avLst/>
          </a:prstGeom>
        </p:spPr>
        <p:txBody>
          <a:bodyPr/>
          <a:lstStyle>
            <a:lvl1pPr marL="519836" indent="-519836">
              <a:buFont typeface="Wingdings" panose="05000000000000000000" pitchFamily="2" charset="2"/>
              <a:buChar char="§"/>
              <a:defRPr sz="4002" b="0">
                <a:solidFill>
                  <a:srgbClr val="575756"/>
                </a:solidFill>
                <a:latin typeface="Arial Narrow" panose="020B0606020202030204" pitchFamily="34" charset="0"/>
              </a:defRPr>
            </a:lvl1pPr>
            <a:lvl2pPr marL="935706" indent="-519836">
              <a:buFont typeface="Arial" panose="020B0604020202020204" pitchFamily="34" charset="0"/>
              <a:buChar char="•"/>
              <a:defRPr sz="3638">
                <a:solidFill>
                  <a:srgbClr val="575756"/>
                </a:solidFill>
                <a:latin typeface="Arial Narrow" panose="020B0606020202030204" pitchFamily="34" charset="0"/>
              </a:defRPr>
            </a:lvl2pPr>
            <a:lvl3pPr marL="1351574" indent="-519836">
              <a:buFont typeface="Courier New" panose="02070309020205020404" pitchFamily="49" charset="0"/>
              <a:buChar char="o"/>
              <a:defRPr sz="3274">
                <a:solidFill>
                  <a:srgbClr val="575756"/>
                </a:solidFill>
                <a:latin typeface="Arial Narrow" panose="020B0606020202030204" pitchFamily="34" charset="0"/>
              </a:defRPr>
            </a:lvl3pPr>
            <a:lvl4pPr marL="1767444" indent="-519836">
              <a:buFont typeface="Arial Narrow" panose="020B0606020202030204" pitchFamily="34" charset="0"/>
              <a:buChar char="−"/>
              <a:defRPr sz="2910">
                <a:solidFill>
                  <a:srgbClr val="575756"/>
                </a:solidFill>
                <a:latin typeface="Arial Narrow" panose="020B0606020202030204" pitchFamily="34" charset="0"/>
              </a:defRPr>
            </a:lvl4pPr>
            <a:lvl5pPr marL="2183312" indent="-519836">
              <a:buFont typeface="Arial Narrow" panose="020B0606020202030204" pitchFamily="34" charset="0"/>
              <a:buChar char="∙"/>
              <a:defRPr sz="2546">
                <a:solidFill>
                  <a:srgbClr val="575756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2EEBFDF-E824-40E2-813C-DEA63A27FD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44574" y="9635732"/>
            <a:ext cx="2057892" cy="36905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ED35C34-6230-497B-AF4C-5D68C3B6A4C3}"/>
              </a:ext>
            </a:extLst>
          </p:cNvPr>
          <p:cNvSpPr txBox="1"/>
          <p:nvPr userDrawn="1"/>
        </p:nvSpPr>
        <p:spPr>
          <a:xfrm>
            <a:off x="8424474" y="9718145"/>
            <a:ext cx="959368" cy="344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D6B451B3-0974-48E7-B766-C26B8873452B}" type="slidenum">
              <a:rPr lang="fr-FR" sz="1638" smtClean="0">
                <a:solidFill>
                  <a:srgbClr val="204291"/>
                </a:solidFill>
              </a:rPr>
              <a:pPr algn="ctr"/>
              <a:t>‹N°›</a:t>
            </a:fld>
            <a:endParaRPr lang="fr-FR" sz="1638">
              <a:solidFill>
                <a:srgbClr val="204291"/>
              </a:solidFill>
            </a:endParaRPr>
          </a:p>
        </p:txBody>
      </p:sp>
      <p:pic>
        <p:nvPicPr>
          <p:cNvPr id="14" name="Image 5" descr="Une image contenant personne, intérieur, homme, fenêtre&#10;&#10;Description générée automatiquement">
            <a:extLst>
              <a:ext uri="{FF2B5EF4-FFF2-40B4-BE49-F238E27FC236}">
                <a16:creationId xmlns:a16="http://schemas.microsoft.com/office/drawing/2014/main" id="{76E49A7B-AD2F-4104-9C55-DB5A2AD573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401873" y="292828"/>
            <a:ext cx="5600378" cy="898172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7CA7AAB-FB77-498D-BC08-0CA6B1A5A6C5}"/>
              </a:ext>
            </a:extLst>
          </p:cNvPr>
          <p:cNvSpPr/>
          <p:nvPr userDrawn="1"/>
        </p:nvSpPr>
        <p:spPr>
          <a:xfrm>
            <a:off x="285753" y="295748"/>
            <a:ext cx="11946218" cy="937152"/>
          </a:xfrm>
          <a:prstGeom prst="rect">
            <a:avLst/>
          </a:prstGeom>
          <a:solidFill>
            <a:srgbClr val="C4C4C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8"/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FD4B713C-1407-4B0D-8E0D-9AE4BD136B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5753" y="295746"/>
            <a:ext cx="11946218" cy="937152"/>
          </a:xfrm>
          <a:prstGeom prst="rect">
            <a:avLst/>
          </a:prstGeom>
        </p:spPr>
        <p:txBody>
          <a:bodyPr anchor="ctr"/>
          <a:lstStyle>
            <a:lvl1pPr algn="r">
              <a:defRPr lang="fr-FR" sz="6004" b="1" i="0" spc="10" smtClean="0">
                <a:solidFill>
                  <a:schemeClr val="bg1"/>
                </a:solidFill>
                <a:latin typeface="Arial Narrow" panose="020B0606020202030204" pitchFamily="34" charset="0"/>
                <a:ea typeface="+mj-ea"/>
                <a:cs typeface="Arial Narrow" panose="020B0606020202030204" pitchFamily="34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7828383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personne, homme&#10;&#10;Description générée automatiquement">
            <a:extLst>
              <a:ext uri="{FF2B5EF4-FFF2-40B4-BE49-F238E27FC236}">
                <a16:creationId xmlns:a16="http://schemas.microsoft.com/office/drawing/2014/main" id="{E631594E-4F39-47A4-8DF8-BB17F202D9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706"/>
          <a:stretch/>
        </p:blipFill>
        <p:spPr>
          <a:xfrm>
            <a:off x="12401691" y="305405"/>
            <a:ext cx="5600378" cy="8956570"/>
          </a:xfrm>
          <a:prstGeom prst="rect">
            <a:avLst/>
          </a:prstGeom>
        </p:spPr>
      </p:pic>
      <p:sp>
        <p:nvSpPr>
          <p:cNvPr id="7" name="object 10">
            <a:extLst>
              <a:ext uri="{FF2B5EF4-FFF2-40B4-BE49-F238E27FC236}">
                <a16:creationId xmlns:a16="http://schemas.microsoft.com/office/drawing/2014/main" id="{F87CADE5-42D8-4B9D-97E3-CCCBAF8CD4F3}"/>
              </a:ext>
            </a:extLst>
          </p:cNvPr>
          <p:cNvSpPr/>
          <p:nvPr userDrawn="1"/>
        </p:nvSpPr>
        <p:spPr>
          <a:xfrm>
            <a:off x="8631591" y="9493655"/>
            <a:ext cx="502102" cy="796506"/>
          </a:xfrm>
          <a:custGeom>
            <a:avLst/>
            <a:gdLst/>
            <a:ahLst/>
            <a:cxnLst/>
            <a:rect l="l" t="t" r="r" b="b"/>
            <a:pathLst>
              <a:path w="438150" h="875665">
                <a:moveTo>
                  <a:pt x="0" y="875334"/>
                </a:moveTo>
                <a:lnTo>
                  <a:pt x="437651" y="875334"/>
                </a:lnTo>
                <a:lnTo>
                  <a:pt x="437651" y="0"/>
                </a:lnTo>
                <a:lnTo>
                  <a:pt x="0" y="0"/>
                </a:lnTo>
                <a:lnTo>
                  <a:pt x="0" y="875334"/>
                </a:lnTo>
                <a:close/>
              </a:path>
            </a:pathLst>
          </a:custGeom>
          <a:solidFill>
            <a:srgbClr val="BED736"/>
          </a:solidFill>
        </p:spPr>
        <p:txBody>
          <a:bodyPr wrap="square" lIns="0" tIns="0" rIns="0" bIns="0" rtlCol="0"/>
          <a:lstStyle/>
          <a:p>
            <a:endParaRPr sz="1638">
              <a:solidFill>
                <a:srgbClr val="27348B"/>
              </a:solidFill>
            </a:endParaRPr>
          </a:p>
        </p:txBody>
      </p:sp>
      <p:sp>
        <p:nvSpPr>
          <p:cNvPr id="8" name="object 11">
            <a:extLst>
              <a:ext uri="{FF2B5EF4-FFF2-40B4-BE49-F238E27FC236}">
                <a16:creationId xmlns:a16="http://schemas.microsoft.com/office/drawing/2014/main" id="{D569B524-E1C9-44C6-81AB-13BAF2684147}"/>
              </a:ext>
            </a:extLst>
          </p:cNvPr>
          <p:cNvSpPr/>
          <p:nvPr userDrawn="1"/>
        </p:nvSpPr>
        <p:spPr>
          <a:xfrm>
            <a:off x="285752" y="9293960"/>
            <a:ext cx="17716716" cy="0"/>
          </a:xfrm>
          <a:custGeom>
            <a:avLst/>
            <a:gdLst/>
            <a:ahLst/>
            <a:cxnLst/>
            <a:rect l="l" t="t" r="r" b="b"/>
            <a:pathLst>
              <a:path w="19476085">
                <a:moveTo>
                  <a:pt x="0" y="0"/>
                </a:moveTo>
                <a:lnTo>
                  <a:pt x="19475846" y="0"/>
                </a:lnTo>
              </a:path>
            </a:pathLst>
          </a:custGeom>
          <a:ln w="6429">
            <a:solidFill>
              <a:srgbClr val="676A6A"/>
            </a:solidFill>
          </a:ln>
        </p:spPr>
        <p:txBody>
          <a:bodyPr wrap="square" lIns="0" tIns="0" rIns="0" bIns="0" rtlCol="0"/>
          <a:lstStyle/>
          <a:p>
            <a:endParaRPr sz="1638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D637C96-811F-4551-9E28-6CE160A18B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44574" y="9635732"/>
            <a:ext cx="2057892" cy="36905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C15ABDF-AC8E-4EE6-89E1-4850E9FBD6B9}"/>
              </a:ext>
            </a:extLst>
          </p:cNvPr>
          <p:cNvSpPr txBox="1"/>
          <p:nvPr userDrawn="1"/>
        </p:nvSpPr>
        <p:spPr>
          <a:xfrm>
            <a:off x="8424474" y="9718145"/>
            <a:ext cx="959368" cy="344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D6B451B3-0974-48E7-B766-C26B8873452B}" type="slidenum">
              <a:rPr lang="fr-FR" sz="1638" smtClean="0">
                <a:solidFill>
                  <a:srgbClr val="204291"/>
                </a:solidFill>
              </a:rPr>
              <a:pPr algn="ctr"/>
              <a:t>‹N°›</a:t>
            </a:fld>
            <a:endParaRPr lang="fr-FR" sz="1638">
              <a:solidFill>
                <a:srgbClr val="204291"/>
              </a:solidFill>
            </a:endParaRPr>
          </a:p>
        </p:txBody>
      </p:sp>
      <p:sp>
        <p:nvSpPr>
          <p:cNvPr id="14" name="Espace réservé du contenu 14">
            <a:extLst>
              <a:ext uri="{FF2B5EF4-FFF2-40B4-BE49-F238E27FC236}">
                <a16:creationId xmlns:a16="http://schemas.microsoft.com/office/drawing/2014/main" id="{08A03569-8F66-413F-9FD1-15B26910F51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85749" y="1963720"/>
            <a:ext cx="11946222" cy="7195008"/>
          </a:xfrm>
          <a:prstGeom prst="rect">
            <a:avLst/>
          </a:prstGeom>
        </p:spPr>
        <p:txBody>
          <a:bodyPr/>
          <a:lstStyle>
            <a:lvl1pPr marL="519836" indent="-519836">
              <a:buFont typeface="Wingdings" panose="05000000000000000000" pitchFamily="2" charset="2"/>
              <a:buChar char="§"/>
              <a:defRPr sz="4002" b="0">
                <a:solidFill>
                  <a:srgbClr val="575756"/>
                </a:solidFill>
                <a:latin typeface="Arial Narrow" panose="020B0606020202030204" pitchFamily="34" charset="0"/>
              </a:defRPr>
            </a:lvl1pPr>
            <a:lvl2pPr marL="935706" indent="-519836">
              <a:buFont typeface="Arial" panose="020B0604020202020204" pitchFamily="34" charset="0"/>
              <a:buChar char="•"/>
              <a:defRPr sz="3638">
                <a:solidFill>
                  <a:srgbClr val="575756"/>
                </a:solidFill>
                <a:latin typeface="Arial Narrow" panose="020B0606020202030204" pitchFamily="34" charset="0"/>
              </a:defRPr>
            </a:lvl2pPr>
            <a:lvl3pPr marL="1351574" indent="-519836">
              <a:buFont typeface="Courier New" panose="02070309020205020404" pitchFamily="49" charset="0"/>
              <a:buChar char="o"/>
              <a:defRPr sz="3274">
                <a:solidFill>
                  <a:srgbClr val="575756"/>
                </a:solidFill>
                <a:latin typeface="Arial Narrow" panose="020B0606020202030204" pitchFamily="34" charset="0"/>
              </a:defRPr>
            </a:lvl3pPr>
            <a:lvl4pPr marL="1767444" indent="-519836">
              <a:buFont typeface="Arial Narrow" panose="020B0606020202030204" pitchFamily="34" charset="0"/>
              <a:buChar char="−"/>
              <a:defRPr sz="2910">
                <a:solidFill>
                  <a:srgbClr val="575756"/>
                </a:solidFill>
                <a:latin typeface="Arial Narrow" panose="020B0606020202030204" pitchFamily="34" charset="0"/>
              </a:defRPr>
            </a:lvl4pPr>
            <a:lvl5pPr marL="2183312" indent="-519836">
              <a:buFont typeface="Arial Narrow" panose="020B0606020202030204" pitchFamily="34" charset="0"/>
              <a:buChar char="∙"/>
              <a:defRPr sz="2546">
                <a:solidFill>
                  <a:srgbClr val="575756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9085D00-EE57-4FA4-883D-12F1CF000234}"/>
              </a:ext>
            </a:extLst>
          </p:cNvPr>
          <p:cNvSpPr/>
          <p:nvPr userDrawn="1"/>
        </p:nvSpPr>
        <p:spPr>
          <a:xfrm>
            <a:off x="285753" y="295748"/>
            <a:ext cx="11946218" cy="937152"/>
          </a:xfrm>
          <a:prstGeom prst="rect">
            <a:avLst/>
          </a:prstGeom>
          <a:solidFill>
            <a:srgbClr val="C4C4C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8"/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7B94EA23-F840-49B3-ACB4-0AB299D020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5753" y="295746"/>
            <a:ext cx="11946218" cy="937152"/>
          </a:xfrm>
          <a:prstGeom prst="rect">
            <a:avLst/>
          </a:prstGeom>
        </p:spPr>
        <p:txBody>
          <a:bodyPr anchor="ctr"/>
          <a:lstStyle>
            <a:lvl1pPr algn="r">
              <a:defRPr lang="fr-FR" sz="6004" b="1" i="0" spc="10" smtClean="0">
                <a:solidFill>
                  <a:schemeClr val="bg1"/>
                </a:solidFill>
                <a:latin typeface="Arial Narrow" panose="020B0606020202030204" pitchFamily="34" charset="0"/>
                <a:ea typeface="+mj-ea"/>
                <a:cs typeface="Arial Narrow" panose="020B0606020202030204" pitchFamily="34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6596328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815849B-6BD3-4B09-8C90-51F6FB1B61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59"/>
          <a:stretch/>
        </p:blipFill>
        <p:spPr>
          <a:xfrm>
            <a:off x="285534" y="232916"/>
            <a:ext cx="8894020" cy="9054896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31FAC0FF-5629-4984-92CC-088B86920B9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85751" y="467237"/>
            <a:ext cx="8718586" cy="1223062"/>
          </a:xfrm>
          <a:prstGeom prst="rect">
            <a:avLst/>
          </a:prstGeom>
        </p:spPr>
        <p:txBody>
          <a:bodyPr anchor="ctr"/>
          <a:lstStyle>
            <a:lvl1pPr algn="r">
              <a:defRPr lang="fr-FR" sz="6004" b="1" dirty="0">
                <a:solidFill>
                  <a:srgbClr val="08106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Espace réservé du texte 9">
            <a:extLst>
              <a:ext uri="{FF2B5EF4-FFF2-40B4-BE49-F238E27FC236}">
                <a16:creationId xmlns:a16="http://schemas.microsoft.com/office/drawing/2014/main" id="{6AE95FFF-E77E-4EA7-AD3D-21E6A968FB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83665" y="480853"/>
            <a:ext cx="8718406" cy="1223062"/>
          </a:xfrm>
          <a:prstGeom prst="rect">
            <a:avLst/>
          </a:prstGeom>
        </p:spPr>
        <p:txBody>
          <a:bodyPr anchor="ctr"/>
          <a:lstStyle>
            <a:lvl1pPr>
              <a:defRPr lang="fr-FR" sz="6004" b="1" dirty="0">
                <a:solidFill>
                  <a:srgbClr val="575756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object 10">
            <a:extLst>
              <a:ext uri="{FF2B5EF4-FFF2-40B4-BE49-F238E27FC236}">
                <a16:creationId xmlns:a16="http://schemas.microsoft.com/office/drawing/2014/main" id="{073F9A2B-EF6E-41AA-90DD-06E15C08A707}"/>
              </a:ext>
            </a:extLst>
          </p:cNvPr>
          <p:cNvSpPr/>
          <p:nvPr userDrawn="1"/>
        </p:nvSpPr>
        <p:spPr>
          <a:xfrm>
            <a:off x="8631591" y="9493655"/>
            <a:ext cx="502102" cy="796506"/>
          </a:xfrm>
          <a:custGeom>
            <a:avLst/>
            <a:gdLst/>
            <a:ahLst/>
            <a:cxnLst/>
            <a:rect l="l" t="t" r="r" b="b"/>
            <a:pathLst>
              <a:path w="438150" h="875665">
                <a:moveTo>
                  <a:pt x="0" y="875334"/>
                </a:moveTo>
                <a:lnTo>
                  <a:pt x="437651" y="875334"/>
                </a:lnTo>
                <a:lnTo>
                  <a:pt x="437651" y="0"/>
                </a:lnTo>
                <a:lnTo>
                  <a:pt x="0" y="0"/>
                </a:lnTo>
                <a:lnTo>
                  <a:pt x="0" y="875334"/>
                </a:lnTo>
                <a:close/>
              </a:path>
            </a:pathLst>
          </a:custGeom>
          <a:solidFill>
            <a:srgbClr val="BED736"/>
          </a:solidFill>
        </p:spPr>
        <p:txBody>
          <a:bodyPr wrap="square" lIns="0" tIns="0" rIns="0" bIns="0" rtlCol="0"/>
          <a:lstStyle/>
          <a:p>
            <a:endParaRPr sz="1638">
              <a:solidFill>
                <a:srgbClr val="27348B"/>
              </a:solidFill>
            </a:endParaRPr>
          </a:p>
        </p:txBody>
      </p:sp>
      <p:sp>
        <p:nvSpPr>
          <p:cNvPr id="8" name="object 11">
            <a:extLst>
              <a:ext uri="{FF2B5EF4-FFF2-40B4-BE49-F238E27FC236}">
                <a16:creationId xmlns:a16="http://schemas.microsoft.com/office/drawing/2014/main" id="{FCEB7886-2E74-4C59-992C-6122A4D30397}"/>
              </a:ext>
            </a:extLst>
          </p:cNvPr>
          <p:cNvSpPr/>
          <p:nvPr userDrawn="1"/>
        </p:nvSpPr>
        <p:spPr>
          <a:xfrm>
            <a:off x="285752" y="9293960"/>
            <a:ext cx="17716716" cy="0"/>
          </a:xfrm>
          <a:custGeom>
            <a:avLst/>
            <a:gdLst/>
            <a:ahLst/>
            <a:cxnLst/>
            <a:rect l="l" t="t" r="r" b="b"/>
            <a:pathLst>
              <a:path w="19476085">
                <a:moveTo>
                  <a:pt x="0" y="0"/>
                </a:moveTo>
                <a:lnTo>
                  <a:pt x="19475846" y="0"/>
                </a:lnTo>
              </a:path>
            </a:pathLst>
          </a:custGeom>
          <a:ln w="6429">
            <a:solidFill>
              <a:srgbClr val="676A6A"/>
            </a:solidFill>
          </a:ln>
        </p:spPr>
        <p:txBody>
          <a:bodyPr wrap="square" lIns="0" tIns="0" rIns="0" bIns="0" rtlCol="0"/>
          <a:lstStyle/>
          <a:p>
            <a:endParaRPr sz="1638"/>
          </a:p>
        </p:txBody>
      </p:sp>
      <p:sp>
        <p:nvSpPr>
          <p:cNvPr id="17" name="Espace réservé du contenu 14">
            <a:extLst>
              <a:ext uri="{FF2B5EF4-FFF2-40B4-BE49-F238E27FC236}">
                <a16:creationId xmlns:a16="http://schemas.microsoft.com/office/drawing/2014/main" id="{21EEC194-A9EB-400A-9296-A61D12DF70D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437706" y="2671165"/>
            <a:ext cx="8564364" cy="6423098"/>
          </a:xfrm>
          <a:prstGeom prst="rect">
            <a:avLst/>
          </a:prstGeom>
        </p:spPr>
        <p:txBody>
          <a:bodyPr/>
          <a:lstStyle>
            <a:lvl1pPr marL="519836" indent="-519836">
              <a:buFont typeface="Wingdings" panose="05000000000000000000" pitchFamily="2" charset="2"/>
              <a:buChar char="§"/>
              <a:defRPr sz="4002" b="0">
                <a:solidFill>
                  <a:srgbClr val="575756"/>
                </a:solidFill>
                <a:latin typeface="Arial Narrow" panose="020B0606020202030204" pitchFamily="34" charset="0"/>
              </a:defRPr>
            </a:lvl1pPr>
            <a:lvl2pPr marL="935706" indent="-519836">
              <a:buFont typeface="Arial" panose="020B0604020202020204" pitchFamily="34" charset="0"/>
              <a:buChar char="•"/>
              <a:defRPr sz="3638">
                <a:solidFill>
                  <a:srgbClr val="575756"/>
                </a:solidFill>
                <a:latin typeface="Arial Narrow" panose="020B0606020202030204" pitchFamily="34" charset="0"/>
              </a:defRPr>
            </a:lvl2pPr>
            <a:lvl3pPr marL="1351574" indent="-519836">
              <a:buFont typeface="Courier New" panose="02070309020205020404" pitchFamily="49" charset="0"/>
              <a:buChar char="o"/>
              <a:defRPr sz="3274">
                <a:solidFill>
                  <a:srgbClr val="575756"/>
                </a:solidFill>
                <a:latin typeface="Arial Narrow" panose="020B0606020202030204" pitchFamily="34" charset="0"/>
              </a:defRPr>
            </a:lvl3pPr>
            <a:lvl4pPr marL="1767444" indent="-519836">
              <a:buFont typeface="Arial Narrow" panose="020B0606020202030204" pitchFamily="34" charset="0"/>
              <a:buChar char="−"/>
              <a:defRPr sz="2910">
                <a:solidFill>
                  <a:srgbClr val="575756"/>
                </a:solidFill>
                <a:latin typeface="Arial Narrow" panose="020B0606020202030204" pitchFamily="34" charset="0"/>
              </a:defRPr>
            </a:lvl4pPr>
            <a:lvl5pPr marL="2183312" indent="-519836">
              <a:buFont typeface="Arial Narrow" panose="020B0606020202030204" pitchFamily="34" charset="0"/>
              <a:buChar char="∙"/>
              <a:defRPr sz="2546">
                <a:solidFill>
                  <a:srgbClr val="575756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44BDAAD-F23E-4CB7-96D8-9CDB6E06B4D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44574" y="9635732"/>
            <a:ext cx="2057892" cy="36905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6BCA2130-FA6C-4EFA-A88F-DA4CB5B9973D}"/>
              </a:ext>
            </a:extLst>
          </p:cNvPr>
          <p:cNvSpPr txBox="1"/>
          <p:nvPr userDrawn="1"/>
        </p:nvSpPr>
        <p:spPr>
          <a:xfrm>
            <a:off x="8424474" y="9718145"/>
            <a:ext cx="959368" cy="344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D6B451B3-0974-48E7-B766-C26B8873452B}" type="slidenum">
              <a:rPr lang="fr-FR" sz="1638" smtClean="0">
                <a:solidFill>
                  <a:srgbClr val="204291"/>
                </a:solidFill>
              </a:rPr>
              <a:pPr algn="ctr"/>
              <a:t>‹N°›</a:t>
            </a:fld>
            <a:endParaRPr lang="fr-FR" sz="1638">
              <a:solidFill>
                <a:srgbClr val="20429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5248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us Section /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0E44219-5A1F-4BB1-8823-7A129E9D40A4}"/>
              </a:ext>
            </a:extLst>
          </p:cNvPr>
          <p:cNvSpPr/>
          <p:nvPr userDrawn="1"/>
        </p:nvSpPr>
        <p:spPr>
          <a:xfrm>
            <a:off x="285753" y="295748"/>
            <a:ext cx="8858250" cy="937152"/>
          </a:xfrm>
          <a:prstGeom prst="rect">
            <a:avLst/>
          </a:prstGeom>
          <a:solidFill>
            <a:srgbClr val="C4C4C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8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E5E312E-9C13-484B-AFE3-8147329CB9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5753" y="295746"/>
            <a:ext cx="8858250" cy="937152"/>
          </a:xfrm>
          <a:prstGeom prst="rect">
            <a:avLst/>
          </a:prstGeom>
        </p:spPr>
        <p:txBody>
          <a:bodyPr anchor="ctr"/>
          <a:lstStyle>
            <a:lvl1pPr algn="r">
              <a:defRPr lang="fr-FR" sz="6004" b="1" i="0" spc="10" smtClean="0">
                <a:solidFill>
                  <a:schemeClr val="bg1"/>
                </a:solidFill>
                <a:latin typeface="Arial Narrow" panose="020B0606020202030204" pitchFamily="34" charset="0"/>
                <a:ea typeface="+mj-ea"/>
                <a:cs typeface="Arial Narrow" panose="020B0606020202030204" pitchFamily="34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C52C4A2-A635-401D-9363-4A38785288E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302438" y="295746"/>
            <a:ext cx="8699632" cy="937152"/>
          </a:xfrm>
          <a:prstGeom prst="rect">
            <a:avLst/>
          </a:prstGeom>
        </p:spPr>
        <p:txBody>
          <a:bodyPr anchor="ctr"/>
          <a:lstStyle>
            <a:lvl1pPr>
              <a:defRPr lang="fr-FR" sz="6004" b="1" kern="1200" spc="10" dirty="0">
                <a:solidFill>
                  <a:srgbClr val="081061"/>
                </a:solidFill>
                <a:latin typeface="Arial Narrow" panose="020B0606020202030204" pitchFamily="34" charset="0"/>
                <a:ea typeface="+mn-ea"/>
                <a:cs typeface="Arial Narrow" panose="020B0606020202030204" pitchFamily="34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object 10">
            <a:extLst>
              <a:ext uri="{FF2B5EF4-FFF2-40B4-BE49-F238E27FC236}">
                <a16:creationId xmlns:a16="http://schemas.microsoft.com/office/drawing/2014/main" id="{36DA6C94-BDAF-4F3D-9F85-016A7D2BB7C5}"/>
              </a:ext>
            </a:extLst>
          </p:cNvPr>
          <p:cNvSpPr/>
          <p:nvPr userDrawn="1"/>
        </p:nvSpPr>
        <p:spPr>
          <a:xfrm>
            <a:off x="8631591" y="9493655"/>
            <a:ext cx="502102" cy="796506"/>
          </a:xfrm>
          <a:custGeom>
            <a:avLst/>
            <a:gdLst/>
            <a:ahLst/>
            <a:cxnLst/>
            <a:rect l="l" t="t" r="r" b="b"/>
            <a:pathLst>
              <a:path w="438150" h="875665">
                <a:moveTo>
                  <a:pt x="0" y="875334"/>
                </a:moveTo>
                <a:lnTo>
                  <a:pt x="437651" y="875334"/>
                </a:lnTo>
                <a:lnTo>
                  <a:pt x="437651" y="0"/>
                </a:lnTo>
                <a:lnTo>
                  <a:pt x="0" y="0"/>
                </a:lnTo>
                <a:lnTo>
                  <a:pt x="0" y="875334"/>
                </a:lnTo>
                <a:close/>
              </a:path>
            </a:pathLst>
          </a:custGeom>
          <a:solidFill>
            <a:srgbClr val="BED736"/>
          </a:solidFill>
        </p:spPr>
        <p:txBody>
          <a:bodyPr wrap="square" lIns="0" tIns="0" rIns="0" bIns="0" rtlCol="0"/>
          <a:lstStyle/>
          <a:p>
            <a:endParaRPr sz="1638">
              <a:solidFill>
                <a:srgbClr val="27348B"/>
              </a:solidFill>
            </a:endParaRPr>
          </a:p>
        </p:txBody>
      </p:sp>
      <p:sp>
        <p:nvSpPr>
          <p:cNvPr id="9" name="object 11">
            <a:extLst>
              <a:ext uri="{FF2B5EF4-FFF2-40B4-BE49-F238E27FC236}">
                <a16:creationId xmlns:a16="http://schemas.microsoft.com/office/drawing/2014/main" id="{30FC06A0-F673-48EC-BCAE-0070BFCFC50C}"/>
              </a:ext>
            </a:extLst>
          </p:cNvPr>
          <p:cNvSpPr/>
          <p:nvPr userDrawn="1"/>
        </p:nvSpPr>
        <p:spPr>
          <a:xfrm>
            <a:off x="285752" y="9293960"/>
            <a:ext cx="17716716" cy="0"/>
          </a:xfrm>
          <a:custGeom>
            <a:avLst/>
            <a:gdLst/>
            <a:ahLst/>
            <a:cxnLst/>
            <a:rect l="l" t="t" r="r" b="b"/>
            <a:pathLst>
              <a:path w="19476085">
                <a:moveTo>
                  <a:pt x="0" y="0"/>
                </a:moveTo>
                <a:lnTo>
                  <a:pt x="19475846" y="0"/>
                </a:lnTo>
              </a:path>
            </a:pathLst>
          </a:custGeom>
          <a:ln w="6429">
            <a:solidFill>
              <a:srgbClr val="676A6A"/>
            </a:solidFill>
          </a:ln>
        </p:spPr>
        <p:txBody>
          <a:bodyPr wrap="square" lIns="0" tIns="0" rIns="0" bIns="0" rtlCol="0"/>
          <a:lstStyle/>
          <a:p>
            <a:endParaRPr sz="1638"/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D5FB9DFD-0E23-4059-B97D-57E57064AAE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50917" y="2191981"/>
            <a:ext cx="17651154" cy="6902282"/>
          </a:xfrm>
          <a:prstGeom prst="rect">
            <a:avLst/>
          </a:prstGeom>
        </p:spPr>
        <p:txBody>
          <a:bodyPr/>
          <a:lstStyle>
            <a:lvl1pPr marL="519836" indent="-519836">
              <a:buFont typeface="Wingdings" panose="05000000000000000000" pitchFamily="2" charset="2"/>
              <a:buChar char="§"/>
              <a:defRPr sz="4002" b="0">
                <a:solidFill>
                  <a:srgbClr val="575756"/>
                </a:solidFill>
                <a:latin typeface="Arial Narrow" panose="020B0606020202030204" pitchFamily="34" charset="0"/>
              </a:defRPr>
            </a:lvl1pPr>
            <a:lvl2pPr marL="935706" indent="-519836">
              <a:buFont typeface="Arial" panose="020B0604020202020204" pitchFamily="34" charset="0"/>
              <a:buChar char="•"/>
              <a:defRPr sz="3638">
                <a:solidFill>
                  <a:srgbClr val="575756"/>
                </a:solidFill>
                <a:latin typeface="Arial Narrow" panose="020B0606020202030204" pitchFamily="34" charset="0"/>
              </a:defRPr>
            </a:lvl2pPr>
            <a:lvl3pPr marL="1351574" indent="-519836">
              <a:buFont typeface="Courier New" panose="02070309020205020404" pitchFamily="49" charset="0"/>
              <a:buChar char="o"/>
              <a:defRPr sz="3274">
                <a:solidFill>
                  <a:srgbClr val="575756"/>
                </a:solidFill>
                <a:latin typeface="Arial Narrow" panose="020B0606020202030204" pitchFamily="34" charset="0"/>
              </a:defRPr>
            </a:lvl3pPr>
            <a:lvl4pPr marL="1767444" indent="-519836">
              <a:buFont typeface="Arial Narrow" panose="020B0606020202030204" pitchFamily="34" charset="0"/>
              <a:buChar char="−"/>
              <a:defRPr sz="2910">
                <a:solidFill>
                  <a:srgbClr val="575756"/>
                </a:solidFill>
                <a:latin typeface="Arial Narrow" panose="020B0606020202030204" pitchFamily="34" charset="0"/>
              </a:defRPr>
            </a:lvl4pPr>
            <a:lvl5pPr marL="2183312" indent="-519836">
              <a:buFont typeface="Arial Narrow" panose="020B0606020202030204" pitchFamily="34" charset="0"/>
              <a:buChar char="∙"/>
              <a:defRPr sz="2546">
                <a:solidFill>
                  <a:srgbClr val="575756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6653050-F64A-4E90-9D71-F3798FCC10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44574" y="9635732"/>
            <a:ext cx="2057892" cy="36905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ACD1DCFA-BB33-4DB4-86CF-9CCFB1916E09}"/>
              </a:ext>
            </a:extLst>
          </p:cNvPr>
          <p:cNvSpPr txBox="1"/>
          <p:nvPr userDrawn="1"/>
        </p:nvSpPr>
        <p:spPr>
          <a:xfrm>
            <a:off x="8424474" y="9718145"/>
            <a:ext cx="959368" cy="344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D6B451B3-0974-48E7-B766-C26B8873452B}" type="slidenum">
              <a:rPr lang="fr-FR" sz="1638" smtClean="0">
                <a:solidFill>
                  <a:srgbClr val="204291"/>
                </a:solidFill>
              </a:rPr>
              <a:pPr algn="ctr"/>
              <a:t>‹N°›</a:t>
            </a:fld>
            <a:endParaRPr lang="fr-FR" sz="1638">
              <a:solidFill>
                <a:srgbClr val="20429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2675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us-sous Section /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0E44219-5A1F-4BB1-8823-7A129E9D40A4}"/>
              </a:ext>
            </a:extLst>
          </p:cNvPr>
          <p:cNvSpPr/>
          <p:nvPr userDrawn="1"/>
        </p:nvSpPr>
        <p:spPr>
          <a:xfrm>
            <a:off x="285753" y="295748"/>
            <a:ext cx="8858250" cy="937152"/>
          </a:xfrm>
          <a:prstGeom prst="rect">
            <a:avLst/>
          </a:prstGeom>
          <a:solidFill>
            <a:srgbClr val="C4C4C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8"/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C52C4A2-A635-401D-9363-4A38785288E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302438" y="295746"/>
            <a:ext cx="8699632" cy="937152"/>
          </a:xfrm>
          <a:prstGeom prst="rect">
            <a:avLst/>
          </a:prstGeom>
        </p:spPr>
        <p:txBody>
          <a:bodyPr anchor="ctr"/>
          <a:lstStyle>
            <a:lvl1pPr>
              <a:defRPr lang="fr-FR" sz="6004" b="1" kern="1200" spc="10" dirty="0">
                <a:solidFill>
                  <a:srgbClr val="081061"/>
                </a:solidFill>
                <a:latin typeface="Arial Narrow" panose="020B0606020202030204" pitchFamily="34" charset="0"/>
                <a:ea typeface="+mn-ea"/>
                <a:cs typeface="Arial Narrow" panose="020B0606020202030204" pitchFamily="34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object 10">
            <a:extLst>
              <a:ext uri="{FF2B5EF4-FFF2-40B4-BE49-F238E27FC236}">
                <a16:creationId xmlns:a16="http://schemas.microsoft.com/office/drawing/2014/main" id="{34E6E74D-4282-413E-8401-6C95F1A290D0}"/>
              </a:ext>
            </a:extLst>
          </p:cNvPr>
          <p:cNvSpPr/>
          <p:nvPr userDrawn="1"/>
        </p:nvSpPr>
        <p:spPr>
          <a:xfrm>
            <a:off x="8631591" y="9493655"/>
            <a:ext cx="502102" cy="796506"/>
          </a:xfrm>
          <a:custGeom>
            <a:avLst/>
            <a:gdLst/>
            <a:ahLst/>
            <a:cxnLst/>
            <a:rect l="l" t="t" r="r" b="b"/>
            <a:pathLst>
              <a:path w="438150" h="875665">
                <a:moveTo>
                  <a:pt x="0" y="875334"/>
                </a:moveTo>
                <a:lnTo>
                  <a:pt x="437651" y="875334"/>
                </a:lnTo>
                <a:lnTo>
                  <a:pt x="437651" y="0"/>
                </a:lnTo>
                <a:lnTo>
                  <a:pt x="0" y="0"/>
                </a:lnTo>
                <a:lnTo>
                  <a:pt x="0" y="875334"/>
                </a:lnTo>
                <a:close/>
              </a:path>
            </a:pathLst>
          </a:custGeom>
          <a:solidFill>
            <a:srgbClr val="BED736"/>
          </a:solidFill>
        </p:spPr>
        <p:txBody>
          <a:bodyPr wrap="square" lIns="0" tIns="0" rIns="0" bIns="0" rtlCol="0"/>
          <a:lstStyle/>
          <a:p>
            <a:endParaRPr sz="1638">
              <a:solidFill>
                <a:srgbClr val="27348B"/>
              </a:solidFill>
            </a:endParaRPr>
          </a:p>
        </p:txBody>
      </p:sp>
      <p:sp>
        <p:nvSpPr>
          <p:cNvPr id="8" name="object 11">
            <a:extLst>
              <a:ext uri="{FF2B5EF4-FFF2-40B4-BE49-F238E27FC236}">
                <a16:creationId xmlns:a16="http://schemas.microsoft.com/office/drawing/2014/main" id="{D4812D3C-8562-4FDA-B99D-1439B26BD3ED}"/>
              </a:ext>
            </a:extLst>
          </p:cNvPr>
          <p:cNvSpPr/>
          <p:nvPr userDrawn="1"/>
        </p:nvSpPr>
        <p:spPr>
          <a:xfrm>
            <a:off x="285752" y="9293960"/>
            <a:ext cx="17716716" cy="0"/>
          </a:xfrm>
          <a:custGeom>
            <a:avLst/>
            <a:gdLst/>
            <a:ahLst/>
            <a:cxnLst/>
            <a:rect l="l" t="t" r="r" b="b"/>
            <a:pathLst>
              <a:path w="19476085">
                <a:moveTo>
                  <a:pt x="0" y="0"/>
                </a:moveTo>
                <a:lnTo>
                  <a:pt x="19475846" y="0"/>
                </a:lnTo>
              </a:path>
            </a:pathLst>
          </a:custGeom>
          <a:ln w="6429">
            <a:solidFill>
              <a:srgbClr val="676A6A"/>
            </a:solidFill>
          </a:ln>
        </p:spPr>
        <p:txBody>
          <a:bodyPr wrap="square" lIns="0" tIns="0" rIns="0" bIns="0" rtlCol="0"/>
          <a:lstStyle/>
          <a:p>
            <a:endParaRPr sz="1638"/>
          </a:p>
        </p:txBody>
      </p:sp>
      <p:sp>
        <p:nvSpPr>
          <p:cNvPr id="14" name="Espace réservé du contenu 14">
            <a:extLst>
              <a:ext uri="{FF2B5EF4-FFF2-40B4-BE49-F238E27FC236}">
                <a16:creationId xmlns:a16="http://schemas.microsoft.com/office/drawing/2014/main" id="{ED8D0399-1AE6-4210-801D-DDE30EE4DD7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50917" y="2191981"/>
            <a:ext cx="17651154" cy="6902282"/>
          </a:xfrm>
          <a:prstGeom prst="rect">
            <a:avLst/>
          </a:prstGeom>
        </p:spPr>
        <p:txBody>
          <a:bodyPr/>
          <a:lstStyle>
            <a:lvl1pPr marL="519836" indent="-519836">
              <a:buFont typeface="Wingdings" panose="05000000000000000000" pitchFamily="2" charset="2"/>
              <a:buChar char="§"/>
              <a:defRPr sz="4002" b="0">
                <a:solidFill>
                  <a:srgbClr val="575756"/>
                </a:solidFill>
                <a:latin typeface="Arial Narrow" panose="020B0606020202030204" pitchFamily="34" charset="0"/>
              </a:defRPr>
            </a:lvl1pPr>
            <a:lvl2pPr marL="935706" indent="-519836">
              <a:buFont typeface="Arial" panose="020B0604020202020204" pitchFamily="34" charset="0"/>
              <a:buChar char="•"/>
              <a:defRPr sz="3638">
                <a:solidFill>
                  <a:srgbClr val="575756"/>
                </a:solidFill>
                <a:latin typeface="Arial Narrow" panose="020B0606020202030204" pitchFamily="34" charset="0"/>
              </a:defRPr>
            </a:lvl2pPr>
            <a:lvl3pPr marL="1351574" indent="-519836">
              <a:buFont typeface="Courier New" panose="02070309020205020404" pitchFamily="49" charset="0"/>
              <a:buChar char="o"/>
              <a:defRPr sz="3274">
                <a:solidFill>
                  <a:srgbClr val="575756"/>
                </a:solidFill>
                <a:latin typeface="Arial Narrow" panose="020B0606020202030204" pitchFamily="34" charset="0"/>
              </a:defRPr>
            </a:lvl3pPr>
            <a:lvl4pPr marL="1767444" indent="-519836">
              <a:buFont typeface="Arial Narrow" panose="020B0606020202030204" pitchFamily="34" charset="0"/>
              <a:buChar char="−"/>
              <a:defRPr sz="2910">
                <a:solidFill>
                  <a:srgbClr val="575756"/>
                </a:solidFill>
                <a:latin typeface="Arial Narrow" panose="020B0606020202030204" pitchFamily="34" charset="0"/>
              </a:defRPr>
            </a:lvl4pPr>
            <a:lvl5pPr marL="2183312" indent="-519836">
              <a:buFont typeface="Arial Narrow" panose="020B0606020202030204" pitchFamily="34" charset="0"/>
              <a:buChar char="∙"/>
              <a:defRPr sz="2546">
                <a:solidFill>
                  <a:srgbClr val="575756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96EF88-2C37-43C6-A602-9A9ADD66C0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44574" y="9635732"/>
            <a:ext cx="2057892" cy="36905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63B414D-0A24-49C1-901E-35F2A4673F01}"/>
              </a:ext>
            </a:extLst>
          </p:cNvPr>
          <p:cNvSpPr txBox="1"/>
          <p:nvPr userDrawn="1"/>
        </p:nvSpPr>
        <p:spPr>
          <a:xfrm>
            <a:off x="8424474" y="9718145"/>
            <a:ext cx="959368" cy="344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D6B451B3-0974-48E7-B766-C26B8873452B}" type="slidenum">
              <a:rPr lang="fr-FR" sz="1638" smtClean="0">
                <a:solidFill>
                  <a:srgbClr val="204291"/>
                </a:solidFill>
              </a:rPr>
              <a:pPr algn="ctr"/>
              <a:t>‹N°›</a:t>
            </a:fld>
            <a:endParaRPr lang="fr-FR" sz="1638">
              <a:solidFill>
                <a:srgbClr val="20429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5857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n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151B8B8-1E3F-49C2-BF0E-0D97B622C17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8850" y="145847"/>
            <a:ext cx="17902428" cy="8977298"/>
          </a:xfrm>
          <a:prstGeom prst="rect">
            <a:avLst/>
          </a:prstGeom>
        </p:spPr>
        <p:txBody>
          <a:bodyPr/>
          <a:lstStyle>
            <a:lvl1pPr>
              <a:defRPr lang="fr-FR" sz="2546" b="0" kern="1200" dirty="0" smtClean="0">
                <a:solidFill>
                  <a:srgbClr val="20429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E234C53-24FE-445C-A0D1-7E4D40437DC1}"/>
              </a:ext>
            </a:extLst>
          </p:cNvPr>
          <p:cNvSpPr/>
          <p:nvPr userDrawn="1"/>
        </p:nvSpPr>
        <p:spPr>
          <a:xfrm>
            <a:off x="12887090" y="6431878"/>
            <a:ext cx="5141548" cy="154003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18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BB4E91C6-5645-4696-A8A6-95ADE71D672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075110" y="6725828"/>
            <a:ext cx="4765508" cy="931456"/>
          </a:xfrm>
          <a:prstGeom prst="rect">
            <a:avLst/>
          </a:prstGeom>
        </p:spPr>
        <p:txBody>
          <a:bodyPr/>
          <a:lstStyle>
            <a:lvl1pPr>
              <a:defRPr lang="fr-FR" sz="2546" b="0" kern="1200" smtClean="0">
                <a:solidFill>
                  <a:srgbClr val="20429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object 10">
            <a:extLst>
              <a:ext uri="{FF2B5EF4-FFF2-40B4-BE49-F238E27FC236}">
                <a16:creationId xmlns:a16="http://schemas.microsoft.com/office/drawing/2014/main" id="{4EBD57B4-6198-4C60-9854-0D47003F3A04}"/>
              </a:ext>
            </a:extLst>
          </p:cNvPr>
          <p:cNvSpPr/>
          <p:nvPr userDrawn="1"/>
        </p:nvSpPr>
        <p:spPr>
          <a:xfrm>
            <a:off x="8631591" y="9493655"/>
            <a:ext cx="502102" cy="796506"/>
          </a:xfrm>
          <a:custGeom>
            <a:avLst/>
            <a:gdLst/>
            <a:ahLst/>
            <a:cxnLst/>
            <a:rect l="l" t="t" r="r" b="b"/>
            <a:pathLst>
              <a:path w="438150" h="875665">
                <a:moveTo>
                  <a:pt x="0" y="875334"/>
                </a:moveTo>
                <a:lnTo>
                  <a:pt x="437651" y="875334"/>
                </a:lnTo>
                <a:lnTo>
                  <a:pt x="437651" y="0"/>
                </a:lnTo>
                <a:lnTo>
                  <a:pt x="0" y="0"/>
                </a:lnTo>
                <a:lnTo>
                  <a:pt x="0" y="875334"/>
                </a:lnTo>
                <a:close/>
              </a:path>
            </a:pathLst>
          </a:custGeom>
          <a:solidFill>
            <a:srgbClr val="BED736"/>
          </a:solidFill>
        </p:spPr>
        <p:txBody>
          <a:bodyPr wrap="square" lIns="0" tIns="0" rIns="0" bIns="0" rtlCol="0"/>
          <a:lstStyle/>
          <a:p>
            <a:endParaRPr sz="1638">
              <a:solidFill>
                <a:srgbClr val="27348B"/>
              </a:solidFill>
            </a:endParaRPr>
          </a:p>
        </p:txBody>
      </p:sp>
      <p:sp>
        <p:nvSpPr>
          <p:cNvPr id="13" name="object 11">
            <a:extLst>
              <a:ext uri="{FF2B5EF4-FFF2-40B4-BE49-F238E27FC236}">
                <a16:creationId xmlns:a16="http://schemas.microsoft.com/office/drawing/2014/main" id="{60C0ABB6-7B0F-4592-9485-2D3E1987BED5}"/>
              </a:ext>
            </a:extLst>
          </p:cNvPr>
          <p:cNvSpPr/>
          <p:nvPr userDrawn="1"/>
        </p:nvSpPr>
        <p:spPr>
          <a:xfrm>
            <a:off x="285752" y="9293960"/>
            <a:ext cx="17716716" cy="0"/>
          </a:xfrm>
          <a:custGeom>
            <a:avLst/>
            <a:gdLst/>
            <a:ahLst/>
            <a:cxnLst/>
            <a:rect l="l" t="t" r="r" b="b"/>
            <a:pathLst>
              <a:path w="19476085">
                <a:moveTo>
                  <a:pt x="0" y="0"/>
                </a:moveTo>
                <a:lnTo>
                  <a:pt x="19475846" y="0"/>
                </a:lnTo>
              </a:path>
            </a:pathLst>
          </a:custGeom>
          <a:ln w="6429">
            <a:solidFill>
              <a:srgbClr val="676A6A"/>
            </a:solidFill>
          </a:ln>
        </p:spPr>
        <p:txBody>
          <a:bodyPr wrap="square" lIns="0" tIns="0" rIns="0" bIns="0" rtlCol="0"/>
          <a:lstStyle/>
          <a:p>
            <a:endParaRPr sz="1638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B48F8A3-B10A-4FDE-A49B-A98BDE24B6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44574" y="9635732"/>
            <a:ext cx="2057892" cy="36905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4394F52-1630-445B-89FE-23910EF958B9}"/>
              </a:ext>
            </a:extLst>
          </p:cNvPr>
          <p:cNvSpPr txBox="1"/>
          <p:nvPr userDrawn="1"/>
        </p:nvSpPr>
        <p:spPr>
          <a:xfrm>
            <a:off x="8424474" y="9718145"/>
            <a:ext cx="959368" cy="344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D6B451B3-0974-48E7-B766-C26B8873452B}" type="slidenum">
              <a:rPr lang="fr-FR" sz="1638" smtClean="0">
                <a:solidFill>
                  <a:srgbClr val="204291"/>
                </a:solidFill>
              </a:rPr>
              <a:pPr algn="ctr"/>
              <a:t>‹N°›</a:t>
            </a:fld>
            <a:endParaRPr lang="fr-FR" sz="1638">
              <a:solidFill>
                <a:srgbClr val="20429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7860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FEA7AA7-1B9A-4DE6-A087-DF6EB83759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0936" y="4405208"/>
            <a:ext cx="8146128" cy="147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3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2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11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4" indent="-342904" algn="l" defTabSz="914411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9" indent="-285753" algn="l" defTabSz="914411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15" indent="-228604" algn="l" defTabSz="914411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21" indent="-228604" algn="l" defTabSz="914411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27" indent="-228604" algn="l" defTabSz="914411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32" indent="-228604" algn="l" defTabSz="91441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38" indent="-228604" algn="l" defTabSz="91441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44" indent="-228604" algn="l" defTabSz="91441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49" indent="-228604" algn="l" defTabSz="91441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511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hf hdr="0" ftr="0" dt="0"/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415870" eaLnBrk="1" hangingPunct="1">
        <a:defRPr>
          <a:latin typeface="+mn-lt"/>
          <a:ea typeface="+mn-ea"/>
          <a:cs typeface="+mn-cs"/>
        </a:defRPr>
      </a:lvl2pPr>
      <a:lvl3pPr marL="831738" eaLnBrk="1" hangingPunct="1">
        <a:defRPr>
          <a:latin typeface="+mn-lt"/>
          <a:ea typeface="+mn-ea"/>
          <a:cs typeface="+mn-cs"/>
        </a:defRPr>
      </a:lvl3pPr>
      <a:lvl4pPr marL="1247608" eaLnBrk="1" hangingPunct="1">
        <a:defRPr>
          <a:latin typeface="+mn-lt"/>
          <a:ea typeface="+mn-ea"/>
          <a:cs typeface="+mn-cs"/>
        </a:defRPr>
      </a:lvl4pPr>
      <a:lvl5pPr marL="1663476" eaLnBrk="1" hangingPunct="1">
        <a:defRPr>
          <a:latin typeface="+mn-lt"/>
          <a:ea typeface="+mn-ea"/>
          <a:cs typeface="+mn-cs"/>
        </a:defRPr>
      </a:lvl5pPr>
      <a:lvl6pPr marL="2079346" eaLnBrk="1" hangingPunct="1">
        <a:defRPr>
          <a:latin typeface="+mn-lt"/>
          <a:ea typeface="+mn-ea"/>
          <a:cs typeface="+mn-cs"/>
        </a:defRPr>
      </a:lvl6pPr>
      <a:lvl7pPr marL="2495214" eaLnBrk="1" hangingPunct="1">
        <a:defRPr>
          <a:latin typeface="+mn-lt"/>
          <a:ea typeface="+mn-ea"/>
          <a:cs typeface="+mn-cs"/>
        </a:defRPr>
      </a:lvl7pPr>
      <a:lvl8pPr marL="2911084" eaLnBrk="1" hangingPunct="1">
        <a:defRPr>
          <a:latin typeface="+mn-lt"/>
          <a:ea typeface="+mn-ea"/>
          <a:cs typeface="+mn-cs"/>
        </a:defRPr>
      </a:lvl8pPr>
      <a:lvl9pPr marL="3326952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15870" eaLnBrk="1" hangingPunct="1">
        <a:defRPr>
          <a:latin typeface="+mn-lt"/>
          <a:ea typeface="+mn-ea"/>
          <a:cs typeface="+mn-cs"/>
        </a:defRPr>
      </a:lvl2pPr>
      <a:lvl3pPr marL="831738" eaLnBrk="1" hangingPunct="1">
        <a:defRPr>
          <a:latin typeface="+mn-lt"/>
          <a:ea typeface="+mn-ea"/>
          <a:cs typeface="+mn-cs"/>
        </a:defRPr>
      </a:lvl3pPr>
      <a:lvl4pPr marL="1247608" eaLnBrk="1" hangingPunct="1">
        <a:defRPr>
          <a:latin typeface="+mn-lt"/>
          <a:ea typeface="+mn-ea"/>
          <a:cs typeface="+mn-cs"/>
        </a:defRPr>
      </a:lvl4pPr>
      <a:lvl5pPr marL="1663476" eaLnBrk="1" hangingPunct="1">
        <a:defRPr>
          <a:latin typeface="+mn-lt"/>
          <a:ea typeface="+mn-ea"/>
          <a:cs typeface="+mn-cs"/>
        </a:defRPr>
      </a:lvl5pPr>
      <a:lvl6pPr marL="2079346" eaLnBrk="1" hangingPunct="1">
        <a:defRPr>
          <a:latin typeface="+mn-lt"/>
          <a:ea typeface="+mn-ea"/>
          <a:cs typeface="+mn-cs"/>
        </a:defRPr>
      </a:lvl6pPr>
      <a:lvl7pPr marL="2495214" eaLnBrk="1" hangingPunct="1">
        <a:defRPr>
          <a:latin typeface="+mn-lt"/>
          <a:ea typeface="+mn-ea"/>
          <a:cs typeface="+mn-cs"/>
        </a:defRPr>
      </a:lvl7pPr>
      <a:lvl8pPr marL="2911084" eaLnBrk="1" hangingPunct="1">
        <a:defRPr>
          <a:latin typeface="+mn-lt"/>
          <a:ea typeface="+mn-ea"/>
          <a:cs typeface="+mn-cs"/>
        </a:defRPr>
      </a:lvl8pPr>
      <a:lvl9pPr marL="3326952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openxmlformats.org/officeDocument/2006/relationships/image" Target="../media/image31.pn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12" Type="http://schemas.openxmlformats.org/officeDocument/2006/relationships/image" Target="../media/image30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jpe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slide" Target="slide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3" Type="http://schemas.openxmlformats.org/officeDocument/2006/relationships/image" Target="../media/image19.png"/><Relationship Id="rId7" Type="http://schemas.openxmlformats.org/officeDocument/2006/relationships/slide" Target="slide15.xml"/><Relationship Id="rId12" Type="http://schemas.openxmlformats.org/officeDocument/2006/relationships/image" Target="../media/image34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7.xml"/><Relationship Id="rId11" Type="http://schemas.openxmlformats.org/officeDocument/2006/relationships/image" Target="../media/image33.png"/><Relationship Id="rId5" Type="http://schemas.openxmlformats.org/officeDocument/2006/relationships/slide" Target="slide8.xml"/><Relationship Id="rId10" Type="http://schemas.openxmlformats.org/officeDocument/2006/relationships/slide" Target="slide23.xml"/><Relationship Id="rId4" Type="http://schemas.openxmlformats.org/officeDocument/2006/relationships/slide" Target="slide26.xml"/><Relationship Id="rId9" Type="http://schemas.openxmlformats.org/officeDocument/2006/relationships/slide" Target="slide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13" Type="http://schemas.openxmlformats.org/officeDocument/2006/relationships/image" Target="../media/image52.png"/><Relationship Id="rId18" Type="http://schemas.openxmlformats.org/officeDocument/2006/relationships/image" Target="../media/image57.png"/><Relationship Id="rId26" Type="http://schemas.openxmlformats.org/officeDocument/2006/relationships/image" Target="../media/image65.svg"/><Relationship Id="rId3" Type="http://schemas.openxmlformats.org/officeDocument/2006/relationships/image" Target="../media/image42.png"/><Relationship Id="rId21" Type="http://schemas.openxmlformats.org/officeDocument/2006/relationships/image" Target="../media/image60.svg"/><Relationship Id="rId7" Type="http://schemas.openxmlformats.org/officeDocument/2006/relationships/image" Target="../media/image46.png"/><Relationship Id="rId12" Type="http://schemas.openxmlformats.org/officeDocument/2006/relationships/image" Target="../media/image51.svg"/><Relationship Id="rId17" Type="http://schemas.openxmlformats.org/officeDocument/2006/relationships/image" Target="../media/image56.png"/><Relationship Id="rId25" Type="http://schemas.openxmlformats.org/officeDocument/2006/relationships/image" Target="../media/image64.png"/><Relationship Id="rId2" Type="http://schemas.openxmlformats.org/officeDocument/2006/relationships/image" Target="../media/image41.png"/><Relationship Id="rId16" Type="http://schemas.openxmlformats.org/officeDocument/2006/relationships/image" Target="../media/image55.png"/><Relationship Id="rId20" Type="http://schemas.openxmlformats.org/officeDocument/2006/relationships/image" Target="../media/image59.png"/><Relationship Id="rId29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11" Type="http://schemas.openxmlformats.org/officeDocument/2006/relationships/image" Target="../media/image50.png"/><Relationship Id="rId24" Type="http://schemas.openxmlformats.org/officeDocument/2006/relationships/image" Target="../media/image63.png"/><Relationship Id="rId32" Type="http://schemas.openxmlformats.org/officeDocument/2006/relationships/slide" Target="slide6.xml"/><Relationship Id="rId5" Type="http://schemas.openxmlformats.org/officeDocument/2006/relationships/image" Target="../media/image44.png"/><Relationship Id="rId15" Type="http://schemas.openxmlformats.org/officeDocument/2006/relationships/image" Target="../media/image54.png"/><Relationship Id="rId23" Type="http://schemas.openxmlformats.org/officeDocument/2006/relationships/image" Target="../media/image62.png"/><Relationship Id="rId28" Type="http://schemas.openxmlformats.org/officeDocument/2006/relationships/image" Target="../media/image67.png"/><Relationship Id="rId10" Type="http://schemas.openxmlformats.org/officeDocument/2006/relationships/image" Target="../media/image49.svg"/><Relationship Id="rId19" Type="http://schemas.openxmlformats.org/officeDocument/2006/relationships/image" Target="../media/image58.svg"/><Relationship Id="rId31" Type="http://schemas.openxmlformats.org/officeDocument/2006/relationships/image" Target="../media/image6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53.svg"/><Relationship Id="rId22" Type="http://schemas.openxmlformats.org/officeDocument/2006/relationships/image" Target="../media/image61.png"/><Relationship Id="rId27" Type="http://schemas.openxmlformats.org/officeDocument/2006/relationships/image" Target="../media/image66.png"/><Relationship Id="rId30" Type="http://schemas.openxmlformats.org/officeDocument/2006/relationships/image" Target="../media/image6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0.png"/><Relationship Id="rId18" Type="http://schemas.openxmlformats.org/officeDocument/2006/relationships/image" Target="../media/image54.png"/><Relationship Id="rId26" Type="http://schemas.openxmlformats.org/officeDocument/2006/relationships/image" Target="../media/image59.png"/><Relationship Id="rId3" Type="http://schemas.openxmlformats.org/officeDocument/2006/relationships/image" Target="../media/image45.jpeg"/><Relationship Id="rId21" Type="http://schemas.openxmlformats.org/officeDocument/2006/relationships/image" Target="../media/image62.png"/><Relationship Id="rId7" Type="http://schemas.openxmlformats.org/officeDocument/2006/relationships/image" Target="../media/image58.svg"/><Relationship Id="rId12" Type="http://schemas.openxmlformats.org/officeDocument/2006/relationships/image" Target="../media/image47.svg"/><Relationship Id="rId17" Type="http://schemas.openxmlformats.org/officeDocument/2006/relationships/image" Target="../media/image66.png"/><Relationship Id="rId25" Type="http://schemas.openxmlformats.org/officeDocument/2006/relationships/image" Target="../media/image43.png"/><Relationship Id="rId2" Type="http://schemas.openxmlformats.org/officeDocument/2006/relationships/image" Target="../media/image70.jpeg"/><Relationship Id="rId16" Type="http://schemas.openxmlformats.org/officeDocument/2006/relationships/image" Target="../media/image65.svg"/><Relationship Id="rId20" Type="http://schemas.openxmlformats.org/officeDocument/2006/relationships/image" Target="../media/image56.png"/><Relationship Id="rId29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11" Type="http://schemas.openxmlformats.org/officeDocument/2006/relationships/image" Target="../media/image46.png"/><Relationship Id="rId24" Type="http://schemas.openxmlformats.org/officeDocument/2006/relationships/image" Target="../media/image44.png"/><Relationship Id="rId32" Type="http://schemas.openxmlformats.org/officeDocument/2006/relationships/slide" Target="slide6.xml"/><Relationship Id="rId5" Type="http://schemas.openxmlformats.org/officeDocument/2006/relationships/image" Target="../media/image53.svg"/><Relationship Id="rId15" Type="http://schemas.openxmlformats.org/officeDocument/2006/relationships/image" Target="../media/image64.png"/><Relationship Id="rId23" Type="http://schemas.openxmlformats.org/officeDocument/2006/relationships/image" Target="../media/image19.png"/><Relationship Id="rId28" Type="http://schemas.openxmlformats.org/officeDocument/2006/relationships/image" Target="../media/image61.png"/><Relationship Id="rId10" Type="http://schemas.openxmlformats.org/officeDocument/2006/relationships/image" Target="../media/image63.png"/><Relationship Id="rId19" Type="http://schemas.openxmlformats.org/officeDocument/2006/relationships/image" Target="../media/image55.png"/><Relationship Id="rId31" Type="http://schemas.openxmlformats.org/officeDocument/2006/relationships/image" Target="../media/image69.png"/><Relationship Id="rId4" Type="http://schemas.openxmlformats.org/officeDocument/2006/relationships/image" Target="../media/image52.png"/><Relationship Id="rId9" Type="http://schemas.openxmlformats.org/officeDocument/2006/relationships/image" Target="../media/image49.svg"/><Relationship Id="rId14" Type="http://schemas.openxmlformats.org/officeDocument/2006/relationships/image" Target="../media/image51.svg"/><Relationship Id="rId22" Type="http://schemas.openxmlformats.org/officeDocument/2006/relationships/image" Target="../media/image67.png"/><Relationship Id="rId27" Type="http://schemas.openxmlformats.org/officeDocument/2006/relationships/image" Target="../media/image60.svg"/><Relationship Id="rId30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0.png"/><Relationship Id="rId18" Type="http://schemas.openxmlformats.org/officeDocument/2006/relationships/image" Target="../media/image76.png"/><Relationship Id="rId26" Type="http://schemas.openxmlformats.org/officeDocument/2006/relationships/image" Target="../media/image56.png"/><Relationship Id="rId3" Type="http://schemas.openxmlformats.org/officeDocument/2006/relationships/image" Target="../media/image72.png"/><Relationship Id="rId21" Type="http://schemas.openxmlformats.org/officeDocument/2006/relationships/image" Target="../media/image59.png"/><Relationship Id="rId34" Type="http://schemas.openxmlformats.org/officeDocument/2006/relationships/slide" Target="slide6.xml"/><Relationship Id="rId7" Type="http://schemas.openxmlformats.org/officeDocument/2006/relationships/image" Target="../media/image53.svg"/><Relationship Id="rId12" Type="http://schemas.openxmlformats.org/officeDocument/2006/relationships/image" Target="../media/image47.svg"/><Relationship Id="rId17" Type="http://schemas.openxmlformats.org/officeDocument/2006/relationships/image" Target="../media/image75.png"/><Relationship Id="rId25" Type="http://schemas.openxmlformats.org/officeDocument/2006/relationships/image" Target="../media/image55.png"/><Relationship Id="rId33" Type="http://schemas.openxmlformats.org/officeDocument/2006/relationships/image" Target="../media/image78.png"/><Relationship Id="rId2" Type="http://schemas.openxmlformats.org/officeDocument/2006/relationships/image" Target="../media/image71.png"/><Relationship Id="rId16" Type="http://schemas.openxmlformats.org/officeDocument/2006/relationships/image" Target="../media/image65.svg"/><Relationship Id="rId20" Type="http://schemas.openxmlformats.org/officeDocument/2006/relationships/image" Target="../media/image58.svg"/><Relationship Id="rId29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11" Type="http://schemas.openxmlformats.org/officeDocument/2006/relationships/image" Target="../media/image46.png"/><Relationship Id="rId24" Type="http://schemas.openxmlformats.org/officeDocument/2006/relationships/image" Target="../media/image54.png"/><Relationship Id="rId32" Type="http://schemas.openxmlformats.org/officeDocument/2006/relationships/image" Target="../media/image44.png"/><Relationship Id="rId5" Type="http://schemas.openxmlformats.org/officeDocument/2006/relationships/image" Target="../media/image74.jpeg"/><Relationship Id="rId15" Type="http://schemas.openxmlformats.org/officeDocument/2006/relationships/image" Target="../media/image64.png"/><Relationship Id="rId23" Type="http://schemas.openxmlformats.org/officeDocument/2006/relationships/image" Target="../media/image61.png"/><Relationship Id="rId28" Type="http://schemas.openxmlformats.org/officeDocument/2006/relationships/image" Target="../media/image67.png"/><Relationship Id="rId10" Type="http://schemas.openxmlformats.org/officeDocument/2006/relationships/image" Target="../media/image63.png"/><Relationship Id="rId19" Type="http://schemas.openxmlformats.org/officeDocument/2006/relationships/image" Target="../media/image57.png"/><Relationship Id="rId31" Type="http://schemas.microsoft.com/office/2007/relationships/hdphoto" Target="../media/hdphoto1.wdp"/><Relationship Id="rId4" Type="http://schemas.openxmlformats.org/officeDocument/2006/relationships/image" Target="../media/image73.png"/><Relationship Id="rId9" Type="http://schemas.openxmlformats.org/officeDocument/2006/relationships/image" Target="../media/image49.svg"/><Relationship Id="rId14" Type="http://schemas.openxmlformats.org/officeDocument/2006/relationships/image" Target="../media/image51.svg"/><Relationship Id="rId22" Type="http://schemas.openxmlformats.org/officeDocument/2006/relationships/image" Target="../media/image60.svg"/><Relationship Id="rId27" Type="http://schemas.openxmlformats.org/officeDocument/2006/relationships/image" Target="../media/image62.png"/><Relationship Id="rId30" Type="http://schemas.openxmlformats.org/officeDocument/2006/relationships/image" Target="../media/image77.png"/><Relationship Id="rId8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svg"/><Relationship Id="rId18" Type="http://schemas.openxmlformats.org/officeDocument/2006/relationships/image" Target="../media/image63.png"/><Relationship Id="rId26" Type="http://schemas.openxmlformats.org/officeDocument/2006/relationships/image" Target="../media/image19.png"/><Relationship Id="rId3" Type="http://schemas.openxmlformats.org/officeDocument/2006/relationships/image" Target="../media/image80.png"/><Relationship Id="rId21" Type="http://schemas.openxmlformats.org/officeDocument/2006/relationships/image" Target="../media/image54.png"/><Relationship Id="rId7" Type="http://schemas.openxmlformats.org/officeDocument/2006/relationships/image" Target="../media/image45.jpeg"/><Relationship Id="rId12" Type="http://schemas.openxmlformats.org/officeDocument/2006/relationships/image" Target="../media/image50.png"/><Relationship Id="rId17" Type="http://schemas.openxmlformats.org/officeDocument/2006/relationships/image" Target="../media/image65.svg"/><Relationship Id="rId25" Type="http://schemas.openxmlformats.org/officeDocument/2006/relationships/image" Target="../media/image67.png"/><Relationship Id="rId2" Type="http://schemas.openxmlformats.org/officeDocument/2006/relationships/image" Target="../media/image79.jpeg"/><Relationship Id="rId16" Type="http://schemas.openxmlformats.org/officeDocument/2006/relationships/image" Target="../media/image64.png"/><Relationship Id="rId20" Type="http://schemas.openxmlformats.org/officeDocument/2006/relationships/image" Target="../media/image58.svg"/><Relationship Id="rId29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11" Type="http://schemas.openxmlformats.org/officeDocument/2006/relationships/image" Target="../media/image49.svg"/><Relationship Id="rId24" Type="http://schemas.openxmlformats.org/officeDocument/2006/relationships/image" Target="../media/image62.png"/><Relationship Id="rId5" Type="http://schemas.openxmlformats.org/officeDocument/2006/relationships/image" Target="../media/image82.png"/><Relationship Id="rId15" Type="http://schemas.openxmlformats.org/officeDocument/2006/relationships/image" Target="../media/image53.svg"/><Relationship Id="rId23" Type="http://schemas.openxmlformats.org/officeDocument/2006/relationships/image" Target="../media/image56.png"/><Relationship Id="rId28" Type="http://schemas.openxmlformats.org/officeDocument/2006/relationships/image" Target="../media/image61.png"/><Relationship Id="rId10" Type="http://schemas.openxmlformats.org/officeDocument/2006/relationships/image" Target="../media/image48.png"/><Relationship Id="rId19" Type="http://schemas.openxmlformats.org/officeDocument/2006/relationships/image" Target="../media/image57.png"/><Relationship Id="rId31" Type="http://schemas.openxmlformats.org/officeDocument/2006/relationships/slide" Target="slide6.xml"/><Relationship Id="rId4" Type="http://schemas.openxmlformats.org/officeDocument/2006/relationships/image" Target="../media/image81.png"/><Relationship Id="rId9" Type="http://schemas.openxmlformats.org/officeDocument/2006/relationships/image" Target="../media/image47.svg"/><Relationship Id="rId14" Type="http://schemas.openxmlformats.org/officeDocument/2006/relationships/image" Target="../media/image52.png"/><Relationship Id="rId22" Type="http://schemas.openxmlformats.org/officeDocument/2006/relationships/image" Target="../media/image55.png"/><Relationship Id="rId27" Type="http://schemas.openxmlformats.org/officeDocument/2006/relationships/image" Target="../media/image84.png"/><Relationship Id="rId30" Type="http://schemas.openxmlformats.org/officeDocument/2006/relationships/image" Target="../media/image60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svg"/><Relationship Id="rId13" Type="http://schemas.openxmlformats.org/officeDocument/2006/relationships/image" Target="../media/image58.svg"/><Relationship Id="rId18" Type="http://schemas.openxmlformats.org/officeDocument/2006/relationships/image" Target="../media/image54.png"/><Relationship Id="rId26" Type="http://schemas.openxmlformats.org/officeDocument/2006/relationships/image" Target="../media/image84.png"/><Relationship Id="rId3" Type="http://schemas.openxmlformats.org/officeDocument/2006/relationships/image" Target="../media/image85.jpeg"/><Relationship Id="rId21" Type="http://schemas.openxmlformats.org/officeDocument/2006/relationships/image" Target="../media/image62.png"/><Relationship Id="rId7" Type="http://schemas.openxmlformats.org/officeDocument/2006/relationships/image" Target="../media/image48.png"/><Relationship Id="rId12" Type="http://schemas.openxmlformats.org/officeDocument/2006/relationships/image" Target="../media/image57.png"/><Relationship Id="rId17" Type="http://schemas.openxmlformats.org/officeDocument/2006/relationships/image" Target="../media/image53.svg"/><Relationship Id="rId25" Type="http://schemas.openxmlformats.org/officeDocument/2006/relationships/image" Target="../media/image82.png"/><Relationship Id="rId2" Type="http://schemas.openxmlformats.org/officeDocument/2006/relationships/image" Target="../media/image81.png"/><Relationship Id="rId16" Type="http://schemas.openxmlformats.org/officeDocument/2006/relationships/image" Target="../media/image52.png"/><Relationship Id="rId20" Type="http://schemas.openxmlformats.org/officeDocument/2006/relationships/image" Target="../media/image56.png"/><Relationship Id="rId29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svg"/><Relationship Id="rId11" Type="http://schemas.openxmlformats.org/officeDocument/2006/relationships/image" Target="../media/image63.png"/><Relationship Id="rId24" Type="http://schemas.openxmlformats.org/officeDocument/2006/relationships/image" Target="../media/image83.png"/><Relationship Id="rId5" Type="http://schemas.openxmlformats.org/officeDocument/2006/relationships/image" Target="../media/image46.png"/><Relationship Id="rId15" Type="http://schemas.openxmlformats.org/officeDocument/2006/relationships/image" Target="../media/image51.svg"/><Relationship Id="rId23" Type="http://schemas.openxmlformats.org/officeDocument/2006/relationships/image" Target="../media/image19.png"/><Relationship Id="rId28" Type="http://schemas.openxmlformats.org/officeDocument/2006/relationships/image" Target="../media/image60.svg"/><Relationship Id="rId10" Type="http://schemas.openxmlformats.org/officeDocument/2006/relationships/image" Target="../media/image65.svg"/><Relationship Id="rId19" Type="http://schemas.openxmlformats.org/officeDocument/2006/relationships/image" Target="../media/image55.png"/><Relationship Id="rId31" Type="http://schemas.openxmlformats.org/officeDocument/2006/relationships/slide" Target="slide6.xml"/><Relationship Id="rId4" Type="http://schemas.openxmlformats.org/officeDocument/2006/relationships/image" Target="../media/image45.jpeg"/><Relationship Id="rId9" Type="http://schemas.openxmlformats.org/officeDocument/2006/relationships/image" Target="../media/image64.png"/><Relationship Id="rId14" Type="http://schemas.openxmlformats.org/officeDocument/2006/relationships/image" Target="../media/image50.png"/><Relationship Id="rId22" Type="http://schemas.openxmlformats.org/officeDocument/2006/relationships/image" Target="../media/image67.png"/><Relationship Id="rId27" Type="http://schemas.openxmlformats.org/officeDocument/2006/relationships/image" Target="../media/image59.png"/><Relationship Id="rId30" Type="http://schemas.openxmlformats.org/officeDocument/2006/relationships/image" Target="../media/image8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slide" Target="slide6.xml"/><Relationship Id="rId18" Type="http://schemas.openxmlformats.org/officeDocument/2006/relationships/image" Target="../media/image49.svg"/><Relationship Id="rId26" Type="http://schemas.openxmlformats.org/officeDocument/2006/relationships/image" Target="../media/image54.png"/><Relationship Id="rId3" Type="http://schemas.openxmlformats.org/officeDocument/2006/relationships/image" Target="../media/image88.png"/><Relationship Id="rId21" Type="http://schemas.openxmlformats.org/officeDocument/2006/relationships/image" Target="../media/image52.png"/><Relationship Id="rId7" Type="http://schemas.openxmlformats.org/officeDocument/2006/relationships/image" Target="../media/image91.jpeg"/><Relationship Id="rId12" Type="http://schemas.openxmlformats.org/officeDocument/2006/relationships/image" Target="../media/image58.svg"/><Relationship Id="rId17" Type="http://schemas.openxmlformats.org/officeDocument/2006/relationships/image" Target="../media/image48.png"/><Relationship Id="rId25" Type="http://schemas.openxmlformats.org/officeDocument/2006/relationships/image" Target="../media/image65.svg"/><Relationship Id="rId2" Type="http://schemas.openxmlformats.org/officeDocument/2006/relationships/image" Target="../media/image87.png"/><Relationship Id="rId16" Type="http://schemas.openxmlformats.org/officeDocument/2006/relationships/image" Target="../media/image47.svg"/><Relationship Id="rId20" Type="http://schemas.openxmlformats.org/officeDocument/2006/relationships/image" Target="../media/image51.svg"/><Relationship Id="rId29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png"/><Relationship Id="rId11" Type="http://schemas.openxmlformats.org/officeDocument/2006/relationships/image" Target="../media/image57.png"/><Relationship Id="rId24" Type="http://schemas.openxmlformats.org/officeDocument/2006/relationships/image" Target="../media/image64.png"/><Relationship Id="rId5" Type="http://schemas.openxmlformats.org/officeDocument/2006/relationships/image" Target="../media/image56.png"/><Relationship Id="rId15" Type="http://schemas.openxmlformats.org/officeDocument/2006/relationships/image" Target="../media/image46.png"/><Relationship Id="rId23" Type="http://schemas.openxmlformats.org/officeDocument/2006/relationships/image" Target="../media/image63.png"/><Relationship Id="rId28" Type="http://schemas.openxmlformats.org/officeDocument/2006/relationships/image" Target="../media/image62.png"/><Relationship Id="rId10" Type="http://schemas.openxmlformats.org/officeDocument/2006/relationships/image" Target="../media/image92.png"/><Relationship Id="rId19" Type="http://schemas.openxmlformats.org/officeDocument/2006/relationships/image" Target="../media/image50.png"/><Relationship Id="rId31" Type="http://schemas.openxmlformats.org/officeDocument/2006/relationships/image" Target="../media/image94.png"/><Relationship Id="rId4" Type="http://schemas.openxmlformats.org/officeDocument/2006/relationships/image" Target="../media/image89.png"/><Relationship Id="rId9" Type="http://schemas.openxmlformats.org/officeDocument/2006/relationships/image" Target="../media/image19.png"/><Relationship Id="rId14" Type="http://schemas.openxmlformats.org/officeDocument/2006/relationships/image" Target="../media/image44.png"/><Relationship Id="rId22" Type="http://schemas.openxmlformats.org/officeDocument/2006/relationships/image" Target="../media/image53.svg"/><Relationship Id="rId27" Type="http://schemas.openxmlformats.org/officeDocument/2006/relationships/image" Target="../media/image55.png"/><Relationship Id="rId30" Type="http://schemas.openxmlformats.org/officeDocument/2006/relationships/image" Target="../media/image9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0.png"/><Relationship Id="rId18" Type="http://schemas.openxmlformats.org/officeDocument/2006/relationships/image" Target="../media/image101.png"/><Relationship Id="rId26" Type="http://schemas.openxmlformats.org/officeDocument/2006/relationships/image" Target="../media/image64.png"/><Relationship Id="rId3" Type="http://schemas.openxmlformats.org/officeDocument/2006/relationships/image" Target="../media/image97.png"/><Relationship Id="rId21" Type="http://schemas.openxmlformats.org/officeDocument/2006/relationships/image" Target="../media/image68.jpeg"/><Relationship Id="rId7" Type="http://schemas.openxmlformats.org/officeDocument/2006/relationships/image" Target="../media/image58.svg"/><Relationship Id="rId12" Type="http://schemas.openxmlformats.org/officeDocument/2006/relationships/image" Target="../media/image47.svg"/><Relationship Id="rId17" Type="http://schemas.openxmlformats.org/officeDocument/2006/relationships/image" Target="../media/image100.png"/><Relationship Id="rId25" Type="http://schemas.openxmlformats.org/officeDocument/2006/relationships/image" Target="../media/image53.svg"/><Relationship Id="rId2" Type="http://schemas.openxmlformats.org/officeDocument/2006/relationships/image" Target="../media/image96.png"/><Relationship Id="rId16" Type="http://schemas.openxmlformats.org/officeDocument/2006/relationships/image" Target="../media/image19.png"/><Relationship Id="rId20" Type="http://schemas.openxmlformats.org/officeDocument/2006/relationships/image" Target="../media/image103.png"/><Relationship Id="rId29" Type="http://schemas.openxmlformats.org/officeDocument/2006/relationships/slide" Target="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11" Type="http://schemas.openxmlformats.org/officeDocument/2006/relationships/image" Target="../media/image46.png"/><Relationship Id="rId24" Type="http://schemas.openxmlformats.org/officeDocument/2006/relationships/image" Target="../media/image52.png"/><Relationship Id="rId5" Type="http://schemas.openxmlformats.org/officeDocument/2006/relationships/image" Target="../media/image99.jpeg"/><Relationship Id="rId15" Type="http://schemas.openxmlformats.org/officeDocument/2006/relationships/image" Target="../media/image66.png"/><Relationship Id="rId23" Type="http://schemas.openxmlformats.org/officeDocument/2006/relationships/image" Target="../media/image104.png"/><Relationship Id="rId28" Type="http://schemas.openxmlformats.org/officeDocument/2006/relationships/image" Target="../media/image105.png"/><Relationship Id="rId10" Type="http://schemas.openxmlformats.org/officeDocument/2006/relationships/image" Target="../media/image63.png"/><Relationship Id="rId19" Type="http://schemas.openxmlformats.org/officeDocument/2006/relationships/image" Target="../media/image102.png"/><Relationship Id="rId4" Type="http://schemas.openxmlformats.org/officeDocument/2006/relationships/image" Target="../media/image98.png"/><Relationship Id="rId9" Type="http://schemas.openxmlformats.org/officeDocument/2006/relationships/image" Target="../media/image49.svg"/><Relationship Id="rId14" Type="http://schemas.openxmlformats.org/officeDocument/2006/relationships/image" Target="../media/image51.svg"/><Relationship Id="rId22" Type="http://schemas.openxmlformats.org/officeDocument/2006/relationships/image" Target="../media/image69.png"/><Relationship Id="rId27" Type="http://schemas.openxmlformats.org/officeDocument/2006/relationships/image" Target="../media/image65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svg"/><Relationship Id="rId13" Type="http://schemas.openxmlformats.org/officeDocument/2006/relationships/image" Target="../media/image47.svg"/><Relationship Id="rId18" Type="http://schemas.openxmlformats.org/officeDocument/2006/relationships/image" Target="../media/image100.png"/><Relationship Id="rId26" Type="http://schemas.openxmlformats.org/officeDocument/2006/relationships/image" Target="../media/image64.png"/><Relationship Id="rId3" Type="http://schemas.openxmlformats.org/officeDocument/2006/relationships/image" Target="../media/image97.png"/><Relationship Id="rId21" Type="http://schemas.openxmlformats.org/officeDocument/2006/relationships/image" Target="../media/image103.png"/><Relationship Id="rId7" Type="http://schemas.openxmlformats.org/officeDocument/2006/relationships/image" Target="../media/image57.png"/><Relationship Id="rId12" Type="http://schemas.openxmlformats.org/officeDocument/2006/relationships/image" Target="../media/image46.png"/><Relationship Id="rId17" Type="http://schemas.openxmlformats.org/officeDocument/2006/relationships/image" Target="../media/image19.png"/><Relationship Id="rId25" Type="http://schemas.openxmlformats.org/officeDocument/2006/relationships/image" Target="../media/image53.svg"/><Relationship Id="rId2" Type="http://schemas.openxmlformats.org/officeDocument/2006/relationships/image" Target="../media/image96.png"/><Relationship Id="rId16" Type="http://schemas.openxmlformats.org/officeDocument/2006/relationships/image" Target="../media/image66.png"/><Relationship Id="rId20" Type="http://schemas.openxmlformats.org/officeDocument/2006/relationships/image" Target="../media/image102.png"/><Relationship Id="rId29" Type="http://schemas.openxmlformats.org/officeDocument/2006/relationships/slide" Target="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7.jpeg"/><Relationship Id="rId11" Type="http://schemas.openxmlformats.org/officeDocument/2006/relationships/image" Target="../media/image63.png"/><Relationship Id="rId24" Type="http://schemas.openxmlformats.org/officeDocument/2006/relationships/image" Target="../media/image52.png"/><Relationship Id="rId5" Type="http://schemas.openxmlformats.org/officeDocument/2006/relationships/image" Target="../media/image106.jpeg"/><Relationship Id="rId15" Type="http://schemas.openxmlformats.org/officeDocument/2006/relationships/image" Target="../media/image51.svg"/><Relationship Id="rId23" Type="http://schemas.openxmlformats.org/officeDocument/2006/relationships/image" Target="../media/image104.png"/><Relationship Id="rId28" Type="http://schemas.openxmlformats.org/officeDocument/2006/relationships/image" Target="../media/image105.png"/><Relationship Id="rId10" Type="http://schemas.openxmlformats.org/officeDocument/2006/relationships/image" Target="../media/image49.svg"/><Relationship Id="rId19" Type="http://schemas.openxmlformats.org/officeDocument/2006/relationships/image" Target="../media/image101.png"/><Relationship Id="rId4" Type="http://schemas.openxmlformats.org/officeDocument/2006/relationships/image" Target="../media/image98.png"/><Relationship Id="rId9" Type="http://schemas.openxmlformats.org/officeDocument/2006/relationships/image" Target="../media/image48.png"/><Relationship Id="rId14" Type="http://schemas.openxmlformats.org/officeDocument/2006/relationships/image" Target="../media/image50.png"/><Relationship Id="rId22" Type="http://schemas.openxmlformats.org/officeDocument/2006/relationships/image" Target="../media/image69.png"/><Relationship Id="rId27" Type="http://schemas.openxmlformats.org/officeDocument/2006/relationships/image" Target="../media/image65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13" Type="http://schemas.openxmlformats.org/officeDocument/2006/relationships/image" Target="../media/image19.png"/><Relationship Id="rId18" Type="http://schemas.openxmlformats.org/officeDocument/2006/relationships/image" Target="../media/image77.png"/><Relationship Id="rId26" Type="http://schemas.openxmlformats.org/officeDocument/2006/relationships/image" Target="../media/image53.svg"/><Relationship Id="rId3" Type="http://schemas.openxmlformats.org/officeDocument/2006/relationships/image" Target="../media/image98.png"/><Relationship Id="rId21" Type="http://schemas.openxmlformats.org/officeDocument/2006/relationships/image" Target="../media/image51.svg"/><Relationship Id="rId7" Type="http://schemas.openxmlformats.org/officeDocument/2006/relationships/image" Target="../media/image46.png"/><Relationship Id="rId12" Type="http://schemas.openxmlformats.org/officeDocument/2006/relationships/image" Target="../media/image58.svg"/><Relationship Id="rId17" Type="http://schemas.openxmlformats.org/officeDocument/2006/relationships/image" Target="../media/image109.jpeg"/><Relationship Id="rId25" Type="http://schemas.openxmlformats.org/officeDocument/2006/relationships/image" Target="../media/image52.png"/><Relationship Id="rId2" Type="http://schemas.openxmlformats.org/officeDocument/2006/relationships/image" Target="../media/image108.png"/><Relationship Id="rId16" Type="http://schemas.openxmlformats.org/officeDocument/2006/relationships/image" Target="../media/image102.png"/><Relationship Id="rId20" Type="http://schemas.openxmlformats.org/officeDocument/2006/relationships/image" Target="../media/image50.png"/><Relationship Id="rId29" Type="http://schemas.openxmlformats.org/officeDocument/2006/relationships/image" Target="../media/image10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11" Type="http://schemas.openxmlformats.org/officeDocument/2006/relationships/image" Target="../media/image57.png"/><Relationship Id="rId24" Type="http://schemas.openxmlformats.org/officeDocument/2006/relationships/image" Target="../media/image112.png"/><Relationship Id="rId5" Type="http://schemas.openxmlformats.org/officeDocument/2006/relationships/image" Target="../media/image49.svg"/><Relationship Id="rId15" Type="http://schemas.openxmlformats.org/officeDocument/2006/relationships/image" Target="../media/image101.png"/><Relationship Id="rId23" Type="http://schemas.openxmlformats.org/officeDocument/2006/relationships/image" Target="../media/image111.png"/><Relationship Id="rId28" Type="http://schemas.openxmlformats.org/officeDocument/2006/relationships/image" Target="../media/image65.svg"/><Relationship Id="rId10" Type="http://schemas.openxmlformats.org/officeDocument/2006/relationships/image" Target="../media/image76.png"/><Relationship Id="rId19" Type="http://schemas.microsoft.com/office/2007/relationships/hdphoto" Target="../media/hdphoto1.wdp"/><Relationship Id="rId4" Type="http://schemas.openxmlformats.org/officeDocument/2006/relationships/image" Target="../media/image48.png"/><Relationship Id="rId9" Type="http://schemas.openxmlformats.org/officeDocument/2006/relationships/image" Target="../media/image75.png"/><Relationship Id="rId14" Type="http://schemas.openxmlformats.org/officeDocument/2006/relationships/image" Target="../media/image100.png"/><Relationship Id="rId22" Type="http://schemas.openxmlformats.org/officeDocument/2006/relationships/image" Target="../media/image110.png"/><Relationship Id="rId27" Type="http://schemas.openxmlformats.org/officeDocument/2006/relationships/image" Target="../media/image64.png"/><Relationship Id="rId30" Type="http://schemas.openxmlformats.org/officeDocument/2006/relationships/slide" Target="slide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19.png"/><Relationship Id="rId18" Type="http://schemas.openxmlformats.org/officeDocument/2006/relationships/image" Target="../media/image51.svg"/><Relationship Id="rId26" Type="http://schemas.openxmlformats.org/officeDocument/2006/relationships/image" Target="../media/image52.png"/><Relationship Id="rId3" Type="http://schemas.openxmlformats.org/officeDocument/2006/relationships/image" Target="../media/image83.png"/><Relationship Id="rId21" Type="http://schemas.microsoft.com/office/2007/relationships/hdphoto" Target="../media/hdphoto2.wdp"/><Relationship Id="rId7" Type="http://schemas.openxmlformats.org/officeDocument/2006/relationships/image" Target="../media/image58.svg"/><Relationship Id="rId12" Type="http://schemas.openxmlformats.org/officeDocument/2006/relationships/image" Target="../media/image63.png"/><Relationship Id="rId17" Type="http://schemas.openxmlformats.org/officeDocument/2006/relationships/image" Target="../media/image50.png"/><Relationship Id="rId25" Type="http://schemas.openxmlformats.org/officeDocument/2006/relationships/image" Target="../media/image65.svg"/><Relationship Id="rId2" Type="http://schemas.openxmlformats.org/officeDocument/2006/relationships/image" Target="../media/image82.png"/><Relationship Id="rId16" Type="http://schemas.openxmlformats.org/officeDocument/2006/relationships/image" Target="../media/image102.png"/><Relationship Id="rId20" Type="http://schemas.openxmlformats.org/officeDocument/2006/relationships/image" Target="../media/image115.png"/><Relationship Id="rId29" Type="http://schemas.openxmlformats.org/officeDocument/2006/relationships/image" Target="../media/image10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11" Type="http://schemas.openxmlformats.org/officeDocument/2006/relationships/image" Target="../media/image49.svg"/><Relationship Id="rId24" Type="http://schemas.openxmlformats.org/officeDocument/2006/relationships/image" Target="../media/image64.png"/><Relationship Id="rId5" Type="http://schemas.openxmlformats.org/officeDocument/2006/relationships/image" Target="../media/image113.jpeg"/><Relationship Id="rId15" Type="http://schemas.openxmlformats.org/officeDocument/2006/relationships/image" Target="../media/image101.png"/><Relationship Id="rId23" Type="http://schemas.openxmlformats.org/officeDocument/2006/relationships/image" Target="../media/image117.png"/><Relationship Id="rId28" Type="http://schemas.openxmlformats.org/officeDocument/2006/relationships/image" Target="../media/image118.png"/><Relationship Id="rId10" Type="http://schemas.openxmlformats.org/officeDocument/2006/relationships/image" Target="../media/image48.png"/><Relationship Id="rId19" Type="http://schemas.openxmlformats.org/officeDocument/2006/relationships/image" Target="../media/image114.png"/><Relationship Id="rId4" Type="http://schemas.openxmlformats.org/officeDocument/2006/relationships/image" Target="../media/image107.jpeg"/><Relationship Id="rId9" Type="http://schemas.openxmlformats.org/officeDocument/2006/relationships/image" Target="../media/image47.svg"/><Relationship Id="rId14" Type="http://schemas.openxmlformats.org/officeDocument/2006/relationships/image" Target="../media/image100.png"/><Relationship Id="rId22" Type="http://schemas.openxmlformats.org/officeDocument/2006/relationships/image" Target="../media/image116.png"/><Relationship Id="rId27" Type="http://schemas.openxmlformats.org/officeDocument/2006/relationships/image" Target="../media/image53.svg"/><Relationship Id="rId30" Type="http://schemas.openxmlformats.org/officeDocument/2006/relationships/slide" Target="slide6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13" Type="http://schemas.openxmlformats.org/officeDocument/2006/relationships/image" Target="../media/image100.png"/><Relationship Id="rId18" Type="http://schemas.openxmlformats.org/officeDocument/2006/relationships/image" Target="../media/image115.png"/><Relationship Id="rId26" Type="http://schemas.openxmlformats.org/officeDocument/2006/relationships/image" Target="../media/image52.png"/><Relationship Id="rId3" Type="http://schemas.openxmlformats.org/officeDocument/2006/relationships/image" Target="../media/image107.jpeg"/><Relationship Id="rId21" Type="http://schemas.openxmlformats.org/officeDocument/2006/relationships/image" Target="../media/image114.png"/><Relationship Id="rId7" Type="http://schemas.openxmlformats.org/officeDocument/2006/relationships/image" Target="../media/image46.png"/><Relationship Id="rId12" Type="http://schemas.openxmlformats.org/officeDocument/2006/relationships/image" Target="../media/image19.png"/><Relationship Id="rId17" Type="http://schemas.openxmlformats.org/officeDocument/2006/relationships/image" Target="../media/image51.svg"/><Relationship Id="rId25" Type="http://schemas.openxmlformats.org/officeDocument/2006/relationships/image" Target="../media/image65.svg"/><Relationship Id="rId2" Type="http://schemas.openxmlformats.org/officeDocument/2006/relationships/image" Target="../media/image83.png"/><Relationship Id="rId16" Type="http://schemas.openxmlformats.org/officeDocument/2006/relationships/image" Target="../media/image50.png"/><Relationship Id="rId20" Type="http://schemas.openxmlformats.org/officeDocument/2006/relationships/image" Target="../media/image82.png"/><Relationship Id="rId29" Type="http://schemas.openxmlformats.org/officeDocument/2006/relationships/image" Target="../media/image10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svg"/><Relationship Id="rId11" Type="http://schemas.openxmlformats.org/officeDocument/2006/relationships/image" Target="../media/image63.png"/><Relationship Id="rId24" Type="http://schemas.openxmlformats.org/officeDocument/2006/relationships/image" Target="../media/image64.png"/><Relationship Id="rId5" Type="http://schemas.openxmlformats.org/officeDocument/2006/relationships/image" Target="../media/image57.png"/><Relationship Id="rId15" Type="http://schemas.openxmlformats.org/officeDocument/2006/relationships/image" Target="../media/image102.png"/><Relationship Id="rId23" Type="http://schemas.openxmlformats.org/officeDocument/2006/relationships/image" Target="../media/image117.png"/><Relationship Id="rId28" Type="http://schemas.openxmlformats.org/officeDocument/2006/relationships/image" Target="../media/image118.png"/><Relationship Id="rId10" Type="http://schemas.openxmlformats.org/officeDocument/2006/relationships/image" Target="../media/image49.svg"/><Relationship Id="rId19" Type="http://schemas.microsoft.com/office/2007/relationships/hdphoto" Target="../media/hdphoto2.wdp"/><Relationship Id="rId4" Type="http://schemas.openxmlformats.org/officeDocument/2006/relationships/image" Target="../media/image119.jpeg"/><Relationship Id="rId9" Type="http://schemas.openxmlformats.org/officeDocument/2006/relationships/image" Target="../media/image48.png"/><Relationship Id="rId14" Type="http://schemas.openxmlformats.org/officeDocument/2006/relationships/image" Target="../media/image101.png"/><Relationship Id="rId22" Type="http://schemas.openxmlformats.org/officeDocument/2006/relationships/image" Target="../media/image116.png"/><Relationship Id="rId27" Type="http://schemas.openxmlformats.org/officeDocument/2006/relationships/image" Target="../media/image53.svg"/><Relationship Id="rId30" Type="http://schemas.openxmlformats.org/officeDocument/2006/relationships/slide" Target="slide6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19.png"/><Relationship Id="rId18" Type="http://schemas.openxmlformats.org/officeDocument/2006/relationships/image" Target="../media/image51.svg"/><Relationship Id="rId26" Type="http://schemas.openxmlformats.org/officeDocument/2006/relationships/image" Target="../media/image65.svg"/><Relationship Id="rId3" Type="http://schemas.openxmlformats.org/officeDocument/2006/relationships/image" Target="../media/image83.png"/><Relationship Id="rId21" Type="http://schemas.openxmlformats.org/officeDocument/2006/relationships/image" Target="../media/image82.png"/><Relationship Id="rId7" Type="http://schemas.openxmlformats.org/officeDocument/2006/relationships/image" Target="../media/image58.svg"/><Relationship Id="rId12" Type="http://schemas.openxmlformats.org/officeDocument/2006/relationships/image" Target="../media/image63.png"/><Relationship Id="rId17" Type="http://schemas.openxmlformats.org/officeDocument/2006/relationships/image" Target="../media/image50.png"/><Relationship Id="rId25" Type="http://schemas.openxmlformats.org/officeDocument/2006/relationships/image" Target="../media/image64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02.png"/><Relationship Id="rId20" Type="http://schemas.microsoft.com/office/2007/relationships/hdphoto" Target="../media/hdphoto2.wdp"/><Relationship Id="rId29" Type="http://schemas.openxmlformats.org/officeDocument/2006/relationships/image" Target="../media/image1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11" Type="http://schemas.openxmlformats.org/officeDocument/2006/relationships/image" Target="../media/image49.svg"/><Relationship Id="rId24" Type="http://schemas.openxmlformats.org/officeDocument/2006/relationships/image" Target="../media/image117.png"/><Relationship Id="rId5" Type="http://schemas.openxmlformats.org/officeDocument/2006/relationships/image" Target="../media/image113.jpeg"/><Relationship Id="rId15" Type="http://schemas.openxmlformats.org/officeDocument/2006/relationships/image" Target="../media/image101.png"/><Relationship Id="rId23" Type="http://schemas.openxmlformats.org/officeDocument/2006/relationships/image" Target="../media/image116.png"/><Relationship Id="rId28" Type="http://schemas.openxmlformats.org/officeDocument/2006/relationships/image" Target="../media/image53.svg"/><Relationship Id="rId10" Type="http://schemas.openxmlformats.org/officeDocument/2006/relationships/image" Target="../media/image48.png"/><Relationship Id="rId19" Type="http://schemas.openxmlformats.org/officeDocument/2006/relationships/image" Target="../media/image115.png"/><Relationship Id="rId31" Type="http://schemas.openxmlformats.org/officeDocument/2006/relationships/slide" Target="slide6.xml"/><Relationship Id="rId4" Type="http://schemas.openxmlformats.org/officeDocument/2006/relationships/image" Target="../media/image107.jpeg"/><Relationship Id="rId9" Type="http://schemas.openxmlformats.org/officeDocument/2006/relationships/image" Target="../media/image47.svg"/><Relationship Id="rId14" Type="http://schemas.openxmlformats.org/officeDocument/2006/relationships/image" Target="../media/image100.png"/><Relationship Id="rId22" Type="http://schemas.openxmlformats.org/officeDocument/2006/relationships/image" Target="../media/image114.png"/><Relationship Id="rId27" Type="http://schemas.openxmlformats.org/officeDocument/2006/relationships/image" Target="../media/image52.png"/><Relationship Id="rId30" Type="http://schemas.openxmlformats.org/officeDocument/2006/relationships/image" Target="../media/image10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13" Type="http://schemas.openxmlformats.org/officeDocument/2006/relationships/image" Target="../media/image100.png"/><Relationship Id="rId18" Type="http://schemas.openxmlformats.org/officeDocument/2006/relationships/image" Target="../media/image115.png"/><Relationship Id="rId26" Type="http://schemas.openxmlformats.org/officeDocument/2006/relationships/image" Target="../media/image52.png"/><Relationship Id="rId3" Type="http://schemas.openxmlformats.org/officeDocument/2006/relationships/image" Target="../media/image107.jpeg"/><Relationship Id="rId21" Type="http://schemas.openxmlformats.org/officeDocument/2006/relationships/image" Target="../media/image114.png"/><Relationship Id="rId7" Type="http://schemas.openxmlformats.org/officeDocument/2006/relationships/image" Target="../media/image46.png"/><Relationship Id="rId12" Type="http://schemas.openxmlformats.org/officeDocument/2006/relationships/image" Target="../media/image19.png"/><Relationship Id="rId17" Type="http://schemas.openxmlformats.org/officeDocument/2006/relationships/image" Target="../media/image51.svg"/><Relationship Id="rId25" Type="http://schemas.openxmlformats.org/officeDocument/2006/relationships/image" Target="../media/image65.svg"/><Relationship Id="rId2" Type="http://schemas.openxmlformats.org/officeDocument/2006/relationships/image" Target="../media/image83.png"/><Relationship Id="rId16" Type="http://schemas.openxmlformats.org/officeDocument/2006/relationships/image" Target="../media/image50.png"/><Relationship Id="rId20" Type="http://schemas.openxmlformats.org/officeDocument/2006/relationships/image" Target="../media/image82.png"/><Relationship Id="rId29" Type="http://schemas.openxmlformats.org/officeDocument/2006/relationships/image" Target="../media/image10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svg"/><Relationship Id="rId11" Type="http://schemas.openxmlformats.org/officeDocument/2006/relationships/image" Target="../media/image63.png"/><Relationship Id="rId24" Type="http://schemas.openxmlformats.org/officeDocument/2006/relationships/image" Target="../media/image64.png"/><Relationship Id="rId5" Type="http://schemas.openxmlformats.org/officeDocument/2006/relationships/image" Target="../media/image57.png"/><Relationship Id="rId15" Type="http://schemas.openxmlformats.org/officeDocument/2006/relationships/image" Target="../media/image102.png"/><Relationship Id="rId23" Type="http://schemas.openxmlformats.org/officeDocument/2006/relationships/image" Target="../media/image117.png"/><Relationship Id="rId28" Type="http://schemas.openxmlformats.org/officeDocument/2006/relationships/image" Target="../media/image118.png"/><Relationship Id="rId10" Type="http://schemas.openxmlformats.org/officeDocument/2006/relationships/image" Target="../media/image49.svg"/><Relationship Id="rId19" Type="http://schemas.microsoft.com/office/2007/relationships/hdphoto" Target="../media/hdphoto2.wdp"/><Relationship Id="rId4" Type="http://schemas.openxmlformats.org/officeDocument/2006/relationships/image" Target="../media/image119.jpeg"/><Relationship Id="rId9" Type="http://schemas.openxmlformats.org/officeDocument/2006/relationships/image" Target="../media/image48.png"/><Relationship Id="rId14" Type="http://schemas.openxmlformats.org/officeDocument/2006/relationships/image" Target="../media/image101.png"/><Relationship Id="rId22" Type="http://schemas.openxmlformats.org/officeDocument/2006/relationships/image" Target="../media/image116.png"/><Relationship Id="rId27" Type="http://schemas.openxmlformats.org/officeDocument/2006/relationships/image" Target="../media/image53.svg"/><Relationship Id="rId30" Type="http://schemas.openxmlformats.org/officeDocument/2006/relationships/slide" Target="slide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svg"/><Relationship Id="rId13" Type="http://schemas.openxmlformats.org/officeDocument/2006/relationships/image" Target="../media/image57.png"/><Relationship Id="rId18" Type="http://schemas.openxmlformats.org/officeDocument/2006/relationships/image" Target="../media/image46.png"/><Relationship Id="rId26" Type="http://schemas.openxmlformats.org/officeDocument/2006/relationships/image" Target="../media/image68.jpeg"/><Relationship Id="rId3" Type="http://schemas.openxmlformats.org/officeDocument/2006/relationships/image" Target="../media/image121.png"/><Relationship Id="rId21" Type="http://schemas.openxmlformats.org/officeDocument/2006/relationships/image" Target="../media/image126.png"/><Relationship Id="rId7" Type="http://schemas.openxmlformats.org/officeDocument/2006/relationships/image" Target="../media/image50.png"/><Relationship Id="rId12" Type="http://schemas.openxmlformats.org/officeDocument/2006/relationships/image" Target="../media/image65.svg"/><Relationship Id="rId17" Type="http://schemas.openxmlformats.org/officeDocument/2006/relationships/image" Target="../media/image63.png"/><Relationship Id="rId25" Type="http://schemas.openxmlformats.org/officeDocument/2006/relationships/image" Target="../media/image129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49.svg"/><Relationship Id="rId20" Type="http://schemas.openxmlformats.org/officeDocument/2006/relationships/image" Target="../media/image125.png"/><Relationship Id="rId29" Type="http://schemas.openxmlformats.org/officeDocument/2006/relationships/image" Target="../media/image1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4.png"/><Relationship Id="rId11" Type="http://schemas.openxmlformats.org/officeDocument/2006/relationships/image" Target="../media/image64.png"/><Relationship Id="rId24" Type="http://schemas.openxmlformats.org/officeDocument/2006/relationships/image" Target="../media/image128.jpeg"/><Relationship Id="rId5" Type="http://schemas.openxmlformats.org/officeDocument/2006/relationships/image" Target="../media/image123.png"/><Relationship Id="rId15" Type="http://schemas.openxmlformats.org/officeDocument/2006/relationships/image" Target="../media/image48.png"/><Relationship Id="rId23" Type="http://schemas.openxmlformats.org/officeDocument/2006/relationships/image" Target="../media/image19.png"/><Relationship Id="rId28" Type="http://schemas.openxmlformats.org/officeDocument/2006/relationships/image" Target="../media/image130.png"/><Relationship Id="rId10" Type="http://schemas.openxmlformats.org/officeDocument/2006/relationships/image" Target="../media/image53.svg"/><Relationship Id="rId19" Type="http://schemas.openxmlformats.org/officeDocument/2006/relationships/image" Target="../media/image47.svg"/><Relationship Id="rId31" Type="http://schemas.openxmlformats.org/officeDocument/2006/relationships/image" Target="../media/image133.png"/><Relationship Id="rId4" Type="http://schemas.openxmlformats.org/officeDocument/2006/relationships/image" Target="../media/image122.png"/><Relationship Id="rId9" Type="http://schemas.openxmlformats.org/officeDocument/2006/relationships/image" Target="../media/image52.png"/><Relationship Id="rId14" Type="http://schemas.openxmlformats.org/officeDocument/2006/relationships/image" Target="../media/image58.svg"/><Relationship Id="rId22" Type="http://schemas.openxmlformats.org/officeDocument/2006/relationships/image" Target="../media/image127.png"/><Relationship Id="rId27" Type="http://schemas.openxmlformats.org/officeDocument/2006/relationships/slide" Target="slide6.xml"/><Relationship Id="rId30" Type="http://schemas.openxmlformats.org/officeDocument/2006/relationships/image" Target="../media/image13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jpeg"/><Relationship Id="rId13" Type="http://schemas.openxmlformats.org/officeDocument/2006/relationships/image" Target="../media/image122.png"/><Relationship Id="rId18" Type="http://schemas.openxmlformats.org/officeDocument/2006/relationships/image" Target="../media/image53.svg"/><Relationship Id="rId26" Type="http://schemas.openxmlformats.org/officeDocument/2006/relationships/image" Target="../media/image125.png"/><Relationship Id="rId3" Type="http://schemas.openxmlformats.org/officeDocument/2006/relationships/image" Target="../media/image57.png"/><Relationship Id="rId21" Type="http://schemas.openxmlformats.org/officeDocument/2006/relationships/image" Target="../media/image48.png"/><Relationship Id="rId7" Type="http://schemas.openxmlformats.org/officeDocument/2006/relationships/image" Target="../media/image129.jpeg"/><Relationship Id="rId12" Type="http://schemas.openxmlformats.org/officeDocument/2006/relationships/image" Target="../media/image121.png"/><Relationship Id="rId17" Type="http://schemas.openxmlformats.org/officeDocument/2006/relationships/image" Target="../media/image52.png"/><Relationship Id="rId25" Type="http://schemas.openxmlformats.org/officeDocument/2006/relationships/image" Target="../media/image47.svg"/><Relationship Id="rId2" Type="http://schemas.openxmlformats.org/officeDocument/2006/relationships/image" Target="../media/image123.png"/><Relationship Id="rId16" Type="http://schemas.openxmlformats.org/officeDocument/2006/relationships/image" Target="../media/image51.svg"/><Relationship Id="rId20" Type="http://schemas.openxmlformats.org/officeDocument/2006/relationships/image" Target="../media/image65.svg"/><Relationship Id="rId29" Type="http://schemas.openxmlformats.org/officeDocument/2006/relationships/image" Target="../media/image1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jpeg"/><Relationship Id="rId11" Type="http://schemas.openxmlformats.org/officeDocument/2006/relationships/slide" Target="slide6.xml"/><Relationship Id="rId24" Type="http://schemas.openxmlformats.org/officeDocument/2006/relationships/image" Target="../media/image46.png"/><Relationship Id="rId5" Type="http://schemas.openxmlformats.org/officeDocument/2006/relationships/image" Target="../media/image19.png"/><Relationship Id="rId15" Type="http://schemas.openxmlformats.org/officeDocument/2006/relationships/image" Target="../media/image50.png"/><Relationship Id="rId23" Type="http://schemas.openxmlformats.org/officeDocument/2006/relationships/image" Target="../media/image63.png"/><Relationship Id="rId28" Type="http://schemas.openxmlformats.org/officeDocument/2006/relationships/image" Target="../media/image131.png"/><Relationship Id="rId10" Type="http://schemas.openxmlformats.org/officeDocument/2006/relationships/image" Target="../media/image127.png"/><Relationship Id="rId19" Type="http://schemas.openxmlformats.org/officeDocument/2006/relationships/image" Target="../media/image64.png"/><Relationship Id="rId4" Type="http://schemas.openxmlformats.org/officeDocument/2006/relationships/image" Target="../media/image58.svg"/><Relationship Id="rId9" Type="http://schemas.openxmlformats.org/officeDocument/2006/relationships/image" Target="../media/image126.png"/><Relationship Id="rId14" Type="http://schemas.openxmlformats.org/officeDocument/2006/relationships/image" Target="../media/image124.png"/><Relationship Id="rId22" Type="http://schemas.openxmlformats.org/officeDocument/2006/relationships/image" Target="../media/image49.svg"/><Relationship Id="rId27" Type="http://schemas.openxmlformats.org/officeDocument/2006/relationships/image" Target="../media/image130.png"/><Relationship Id="rId30" Type="http://schemas.openxmlformats.org/officeDocument/2006/relationships/image" Target="../media/image13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svg"/><Relationship Id="rId13" Type="http://schemas.openxmlformats.org/officeDocument/2006/relationships/image" Target="../media/image127.png"/><Relationship Id="rId18" Type="http://schemas.openxmlformats.org/officeDocument/2006/relationships/image" Target="../media/image51.svg"/><Relationship Id="rId26" Type="http://schemas.openxmlformats.org/officeDocument/2006/relationships/image" Target="../media/image46.png"/><Relationship Id="rId3" Type="http://schemas.openxmlformats.org/officeDocument/2006/relationships/image" Target="../media/image135.png"/><Relationship Id="rId21" Type="http://schemas.openxmlformats.org/officeDocument/2006/relationships/image" Target="../media/image64.png"/><Relationship Id="rId7" Type="http://schemas.openxmlformats.org/officeDocument/2006/relationships/image" Target="../media/image57.png"/><Relationship Id="rId12" Type="http://schemas.openxmlformats.org/officeDocument/2006/relationships/image" Target="../media/image126.png"/><Relationship Id="rId17" Type="http://schemas.openxmlformats.org/officeDocument/2006/relationships/image" Target="../media/image50.png"/><Relationship Id="rId25" Type="http://schemas.openxmlformats.org/officeDocument/2006/relationships/image" Target="../media/image63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24.png"/><Relationship Id="rId20" Type="http://schemas.openxmlformats.org/officeDocument/2006/relationships/image" Target="../media/image53.svg"/><Relationship Id="rId29" Type="http://schemas.openxmlformats.org/officeDocument/2006/relationships/image" Target="../media/image1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7.png"/><Relationship Id="rId11" Type="http://schemas.openxmlformats.org/officeDocument/2006/relationships/image" Target="../media/image138.jpeg"/><Relationship Id="rId24" Type="http://schemas.openxmlformats.org/officeDocument/2006/relationships/image" Target="../media/image49.svg"/><Relationship Id="rId32" Type="http://schemas.openxmlformats.org/officeDocument/2006/relationships/image" Target="../media/image133.png"/><Relationship Id="rId5" Type="http://schemas.openxmlformats.org/officeDocument/2006/relationships/image" Target="../media/image75.png"/><Relationship Id="rId15" Type="http://schemas.openxmlformats.org/officeDocument/2006/relationships/image" Target="../media/image121.png"/><Relationship Id="rId23" Type="http://schemas.openxmlformats.org/officeDocument/2006/relationships/image" Target="../media/image48.png"/><Relationship Id="rId28" Type="http://schemas.openxmlformats.org/officeDocument/2006/relationships/image" Target="../media/image125.png"/><Relationship Id="rId10" Type="http://schemas.openxmlformats.org/officeDocument/2006/relationships/image" Target="../media/image128.jpeg"/><Relationship Id="rId19" Type="http://schemas.openxmlformats.org/officeDocument/2006/relationships/image" Target="../media/image52.png"/><Relationship Id="rId31" Type="http://schemas.openxmlformats.org/officeDocument/2006/relationships/image" Target="../media/image132.png"/><Relationship Id="rId4" Type="http://schemas.openxmlformats.org/officeDocument/2006/relationships/image" Target="../media/image136.png"/><Relationship Id="rId9" Type="http://schemas.openxmlformats.org/officeDocument/2006/relationships/image" Target="../media/image19.png"/><Relationship Id="rId14" Type="http://schemas.openxmlformats.org/officeDocument/2006/relationships/slide" Target="slide6.xml"/><Relationship Id="rId22" Type="http://schemas.openxmlformats.org/officeDocument/2006/relationships/image" Target="../media/image65.svg"/><Relationship Id="rId27" Type="http://schemas.openxmlformats.org/officeDocument/2006/relationships/image" Target="../media/image47.svg"/><Relationship Id="rId30" Type="http://schemas.openxmlformats.org/officeDocument/2006/relationships/image" Target="../media/image13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3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4663439"/>
            <a:ext cx="6995160" cy="3154682"/>
            <a:chOff x="0" y="0"/>
            <a:chExt cx="1570923" cy="53523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570923" cy="535236"/>
            </a:xfrm>
            <a:custGeom>
              <a:avLst/>
              <a:gdLst/>
              <a:ahLst/>
              <a:cxnLst/>
              <a:rect l="l" t="t" r="r" b="b"/>
              <a:pathLst>
                <a:path w="1570923" h="535236">
                  <a:moveTo>
                    <a:pt x="0" y="0"/>
                  </a:moveTo>
                  <a:lnTo>
                    <a:pt x="1570923" y="0"/>
                  </a:lnTo>
                  <a:lnTo>
                    <a:pt x="1570923" y="535236"/>
                  </a:lnTo>
                  <a:lnTo>
                    <a:pt x="0" y="535236"/>
                  </a:lnTo>
                  <a:close/>
                </a:path>
              </a:pathLst>
            </a:custGeom>
            <a:solidFill>
              <a:srgbClr val="FFFFFF">
                <a:alpha val="77000"/>
              </a:srgbClr>
            </a:solidFill>
          </p:spPr>
          <p:txBody>
            <a:bodyPr/>
            <a:lstStyle/>
            <a:p>
              <a:endParaRPr lang="fr-FR" sz="1801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  <a:endParaRPr sz="1801"/>
            </a:p>
          </p:txBody>
        </p:sp>
      </p:grpSp>
      <p:sp>
        <p:nvSpPr>
          <p:cNvPr id="8" name="Titre 2">
            <a:extLst>
              <a:ext uri="{FF2B5EF4-FFF2-40B4-BE49-F238E27FC236}">
                <a16:creationId xmlns:a16="http://schemas.microsoft.com/office/drawing/2014/main" id="{98A6C690-6800-2521-7430-0D1ED70C802B}"/>
              </a:ext>
            </a:extLst>
          </p:cNvPr>
          <p:cNvSpPr txBox="1">
            <a:spLocks/>
          </p:cNvSpPr>
          <p:nvPr/>
        </p:nvSpPr>
        <p:spPr>
          <a:xfrm>
            <a:off x="0" y="4350154"/>
            <a:ext cx="6995160" cy="451915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1" rIns="91440" bIns="45721" rtlCol="0" anchor="ctr">
            <a:noAutofit/>
          </a:bodyPr>
          <a:lstStyle>
            <a:lvl1pPr algn="ctr" defTabSz="6858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100" kern="1200" baseline="0">
                <a:solidFill>
                  <a:srgbClr val="081061"/>
                </a:solidFill>
                <a:latin typeface="+mj-lt"/>
                <a:ea typeface="+mj-ea"/>
                <a:cs typeface="Helvetica Neue"/>
              </a:defRPr>
            </a:lvl1pPr>
          </a:lstStyle>
          <a:p>
            <a:pPr defTabSz="685809">
              <a:defRPr/>
            </a:pPr>
            <a:r>
              <a:rPr lang="fr-FR" sz="6601">
                <a:solidFill>
                  <a:srgbClr val="011B7A"/>
                </a:solidFill>
                <a:latin typeface="Arial"/>
              </a:rPr>
              <a:t>Mise en œuvre Manchons acoustiques</a:t>
            </a:r>
            <a:br>
              <a:rPr lang="en-US" sz="6601" b="1" baseline="30000">
                <a:latin typeface="Arial"/>
              </a:rPr>
            </a:br>
            <a:endParaRPr lang="en-US" sz="6601" b="1">
              <a:latin typeface="Arial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4F6F20F-5CEB-52C2-BD2A-2F8C462EDE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9120" y="9466799"/>
            <a:ext cx="2331720" cy="59560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EC1A51DC-9E2C-5100-C735-DD415FC91E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74" y="7097276"/>
            <a:ext cx="1283218" cy="596711"/>
          </a:xfrm>
          <a:prstGeom prst="rect">
            <a:avLst/>
          </a:prstGeom>
        </p:spPr>
      </p:pic>
      <p:pic>
        <p:nvPicPr>
          <p:cNvPr id="17" name="Image 16" descr="Une image contenant texte&#10;&#10;Description générée automatiquement">
            <a:extLst>
              <a:ext uri="{FF2B5EF4-FFF2-40B4-BE49-F238E27FC236}">
                <a16:creationId xmlns:a16="http://schemas.microsoft.com/office/drawing/2014/main" id="{80A813C3-2683-447E-55A1-BA254C43EC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81520">
            <a:off x="1861717" y="7104884"/>
            <a:ext cx="1489471" cy="497611"/>
          </a:xfrm>
          <a:prstGeom prst="rect">
            <a:avLst/>
          </a:prstGeom>
        </p:spPr>
      </p:pic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977CFBE5-C326-4C58-98DB-ABF8CA09E5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16555" y="295746"/>
            <a:ext cx="7627446" cy="937152"/>
          </a:xfrm>
        </p:spPr>
        <p:txBody>
          <a:bodyPr anchor="ctr"/>
          <a:lstStyle/>
          <a:p>
            <a:r>
              <a:rPr lang="fr-FR" sz="5600"/>
              <a:t>GLOSSAIRE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2A71987-925B-48C7-8CAF-EE637EEC395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302426" y="295746"/>
            <a:ext cx="8984932" cy="937152"/>
          </a:xfrm>
        </p:spPr>
        <p:txBody>
          <a:bodyPr anchor="ctr"/>
          <a:lstStyle/>
          <a:p>
            <a:pPr algn="l"/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5D2F6F7-0876-4432-AB52-846C16BBBFAE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795164" y="1507578"/>
            <a:ext cx="11582400" cy="7528182"/>
          </a:xfrm>
        </p:spPr>
        <p:txBody>
          <a:bodyPr/>
          <a:lstStyle/>
          <a:p>
            <a:pPr marL="1663476" lvl="4" indent="0" algn="l">
              <a:buNone/>
            </a:pPr>
            <a:r>
              <a:rPr lang="fr-FR" sz="2600">
                <a:effectLst/>
                <a:latin typeface="+mj-lt"/>
              </a:rPr>
              <a:t>ITI : Isolation par l’intérieure </a:t>
            </a:r>
          </a:p>
          <a:p>
            <a:pPr marL="1663476" lvl="4" indent="0" algn="l">
              <a:buNone/>
            </a:pPr>
            <a:endParaRPr lang="fr-FR" sz="2600">
              <a:effectLst/>
              <a:latin typeface="+mj-lt"/>
            </a:endParaRPr>
          </a:p>
          <a:p>
            <a:pPr marL="1663476" lvl="4" indent="0" algn="l">
              <a:buNone/>
            </a:pPr>
            <a:r>
              <a:rPr lang="fr-FR" sz="2600">
                <a:effectLst/>
                <a:latin typeface="+mj-lt"/>
              </a:rPr>
              <a:t>ITE : Isolation par l’extérieur </a:t>
            </a:r>
          </a:p>
          <a:p>
            <a:pPr marL="1663476" lvl="4" indent="0" algn="l">
              <a:buNone/>
            </a:pPr>
            <a:endParaRPr lang="fr-FR" sz="2600">
              <a:effectLst/>
              <a:latin typeface="+mj-lt"/>
            </a:endParaRPr>
          </a:p>
          <a:p>
            <a:pPr marL="1663476" lvl="4" indent="0" algn="l">
              <a:buNone/>
            </a:pPr>
            <a:r>
              <a:rPr lang="fr-FR" sz="2600">
                <a:latin typeface="+mj-lt"/>
              </a:rPr>
              <a:t>MTC : Manchon en traversée de mur circulaire</a:t>
            </a:r>
          </a:p>
          <a:p>
            <a:pPr marL="1663476" lvl="4" indent="0" algn="l">
              <a:buNone/>
            </a:pPr>
            <a:endParaRPr lang="fr-FR" sz="2600">
              <a:latin typeface="+mj-lt"/>
            </a:endParaRPr>
          </a:p>
          <a:p>
            <a:pPr marL="1663476" lvl="4" indent="0" algn="l">
              <a:buNone/>
            </a:pPr>
            <a:r>
              <a:rPr lang="fr-FR" sz="2600">
                <a:effectLst/>
                <a:latin typeface="+mj-lt"/>
              </a:rPr>
              <a:t>MTR : Manchon en traversée de mur rectangulaire </a:t>
            </a:r>
          </a:p>
          <a:p>
            <a:pPr marL="1663476" lvl="4" indent="0" algn="l">
              <a:buNone/>
            </a:pPr>
            <a:endParaRPr lang="fr-FR" sz="2600">
              <a:effectLst/>
              <a:latin typeface="+mj-lt"/>
            </a:endParaRPr>
          </a:p>
          <a:p>
            <a:pPr marL="1663476" lvl="4" indent="0" algn="l">
              <a:buNone/>
            </a:pPr>
            <a:r>
              <a:rPr lang="fr-FR" sz="2600">
                <a:latin typeface="+mj-lt"/>
              </a:rPr>
              <a:t>MHF : Manchon haut de fenêtre </a:t>
            </a:r>
          </a:p>
          <a:p>
            <a:pPr marL="1663476" lvl="4" indent="0" algn="l">
              <a:buNone/>
            </a:pPr>
            <a:endParaRPr lang="fr-FR" sz="2600">
              <a:latin typeface="+mj-lt"/>
            </a:endParaRPr>
          </a:p>
          <a:p>
            <a:pPr marL="1663476" lvl="4" indent="0" algn="l">
              <a:buNone/>
            </a:pPr>
            <a:r>
              <a:rPr lang="fr-FR" sz="2600">
                <a:latin typeface="+mj-lt"/>
              </a:rPr>
              <a:t>MEA : Manchon de raccordement pour MTR, MTC et MHF</a:t>
            </a:r>
          </a:p>
          <a:p>
            <a:pPr marL="1663476" lvl="4" indent="0" algn="l">
              <a:buNone/>
            </a:pPr>
            <a:endParaRPr lang="fr-FR" sz="2600">
              <a:latin typeface="+mj-lt"/>
            </a:endParaRPr>
          </a:p>
          <a:p>
            <a:pPr marL="1663476" lvl="4" indent="0" algn="l">
              <a:buNone/>
            </a:pPr>
            <a:r>
              <a:rPr lang="fr-FR" sz="2600">
                <a:effectLst/>
                <a:latin typeface="+mj-lt"/>
              </a:rPr>
              <a:t>TR </a:t>
            </a:r>
            <a:r>
              <a:rPr lang="fr-FR" sz="2600">
                <a:latin typeface="+mj-lt"/>
              </a:rPr>
              <a:t>: Traversée rectangulaire entre le MTR et le auvent rectangulaire</a:t>
            </a:r>
          </a:p>
          <a:p>
            <a:pPr marL="1663476" lvl="4" indent="0" algn="l">
              <a:buNone/>
            </a:pPr>
            <a:endParaRPr lang="fr-FR" sz="2600">
              <a:latin typeface="+mj-lt"/>
            </a:endParaRPr>
          </a:p>
          <a:p>
            <a:pPr marL="1663476" lvl="4" indent="0" algn="l">
              <a:buNone/>
            </a:pPr>
            <a:r>
              <a:rPr lang="fr-FR" sz="2600">
                <a:latin typeface="+mj-lt"/>
              </a:rPr>
              <a:t>TM : Manchon traversant pour remplacer le MEA45 ou MEA85</a:t>
            </a:r>
          </a:p>
          <a:p>
            <a:pPr marL="1663476" lvl="4" indent="0" algn="l">
              <a:buNone/>
            </a:pPr>
            <a:endParaRPr lang="fr-FR" sz="2600">
              <a:latin typeface="+mj-lt"/>
            </a:endParaRPr>
          </a:p>
          <a:p>
            <a:pPr marL="1663476" lvl="4" indent="0" algn="l">
              <a:buNone/>
            </a:pPr>
            <a:r>
              <a:rPr lang="fr-FR" sz="2600">
                <a:effectLst/>
                <a:latin typeface="+mj-lt"/>
              </a:rPr>
              <a:t>P20 : Mousse acoustique pour MTR</a:t>
            </a:r>
          </a:p>
          <a:p>
            <a:pPr marL="1663476" lvl="4" indent="0" algn="l">
              <a:buNone/>
            </a:pPr>
            <a:endParaRPr lang="fr-FR" sz="2600">
              <a:effectLst/>
              <a:latin typeface="+mj-lt"/>
            </a:endParaRPr>
          </a:p>
          <a:p>
            <a:pPr marL="1663476" lvl="4" indent="0" algn="l">
              <a:buNone/>
            </a:pPr>
            <a:r>
              <a:rPr lang="fr-FR" sz="2600">
                <a:latin typeface="+mj-lt"/>
              </a:rPr>
              <a:t>A125 : Mousse acoustique pour MTC</a:t>
            </a:r>
          </a:p>
          <a:p>
            <a:pPr marL="1663476" lvl="4" indent="0" algn="l">
              <a:buNone/>
            </a:pPr>
            <a:endParaRPr lang="fr-FR" sz="2600">
              <a:effectLst/>
              <a:latin typeface="+mj-lt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CC37D2A7-9DAE-620E-18D5-DB3FB49CFD6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 b="4457"/>
          <a:stretch>
            <a:fillRect/>
          </a:stretch>
        </p:blipFill>
        <p:spPr>
          <a:xfrm>
            <a:off x="2351185" y="3119251"/>
            <a:ext cx="924334" cy="593466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B8732E6F-8D92-2607-FFE8-2CE4B5AA55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8551" y="3883870"/>
            <a:ext cx="924334" cy="619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B93E914-8EB1-26ED-AECD-CB288ECCCB0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027" y="4617983"/>
            <a:ext cx="924334" cy="622138"/>
          </a:xfrm>
          <a:prstGeom prst="rect">
            <a:avLst/>
          </a:prstGeom>
        </p:spPr>
      </p:pic>
      <p:pic>
        <p:nvPicPr>
          <p:cNvPr id="9" name="Image 8" descr="Une image contenant moteur&#10;&#10;Description générée automatiquement">
            <a:extLst>
              <a:ext uri="{FF2B5EF4-FFF2-40B4-BE49-F238E27FC236}">
                <a16:creationId xmlns:a16="http://schemas.microsoft.com/office/drawing/2014/main" id="{9DCADCD7-BEE5-7DD9-9F65-E9655DBE0A5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25" y="5389768"/>
            <a:ext cx="1375187" cy="68914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C33437B-7D91-C02A-0BFA-07FA2867601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20" y="5415362"/>
            <a:ext cx="1548020" cy="775761"/>
          </a:xfrm>
          <a:prstGeom prst="rect">
            <a:avLst/>
          </a:prstGeom>
        </p:spPr>
      </p:pic>
      <p:pic>
        <p:nvPicPr>
          <p:cNvPr id="13" name="Image 12" descr="Une image contenant table, table basse, table de travail&#10;&#10;Description générée automatiquement">
            <a:extLst>
              <a:ext uri="{FF2B5EF4-FFF2-40B4-BE49-F238E27FC236}">
                <a16:creationId xmlns:a16="http://schemas.microsoft.com/office/drawing/2014/main" id="{4DD555EC-CA58-61A5-3777-B6FA877BBCE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441" y="6310960"/>
            <a:ext cx="806127" cy="425751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1F9F812-A7B9-7E55-E084-A5F0D790282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830" y="7755156"/>
            <a:ext cx="1067323" cy="71014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AE50F9B-554D-F2A4-D941-E14F893CC1F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62574" y="8660889"/>
            <a:ext cx="497720" cy="58282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2E1EFED-1F0C-CD5F-EBE3-757AE613CC1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87278" y="1347779"/>
            <a:ext cx="1178209" cy="799754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F23C595-85BB-5436-0996-E54EB1EC529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138576" y="2294341"/>
            <a:ext cx="1340537" cy="593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614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73A26D1-249E-BC61-1386-7755465077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Rectangle 1">
            <a:hlinkClick r:id="rId3" action="ppaction://hlinksldjump"/>
            <a:extLst>
              <a:ext uri="{FF2B5EF4-FFF2-40B4-BE49-F238E27FC236}">
                <a16:creationId xmlns:a16="http://schemas.microsoft.com/office/drawing/2014/main" id="{CA5BFF24-D591-C6E4-1878-DB529F93F30A}"/>
              </a:ext>
            </a:extLst>
          </p:cNvPr>
          <p:cNvSpPr/>
          <p:nvPr/>
        </p:nvSpPr>
        <p:spPr>
          <a:xfrm>
            <a:off x="509451" y="5682343"/>
            <a:ext cx="8399418" cy="42976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Rectangle 3">
            <a:hlinkClick r:id="rId4" action="ppaction://hlinksldjump"/>
            <a:extLst>
              <a:ext uri="{FF2B5EF4-FFF2-40B4-BE49-F238E27FC236}">
                <a16:creationId xmlns:a16="http://schemas.microsoft.com/office/drawing/2014/main" id="{941BBFE3-C569-57C5-B888-98E37BE13FC9}"/>
              </a:ext>
            </a:extLst>
          </p:cNvPr>
          <p:cNvSpPr/>
          <p:nvPr/>
        </p:nvSpPr>
        <p:spPr>
          <a:xfrm>
            <a:off x="9723120" y="5682343"/>
            <a:ext cx="8399418" cy="42976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5" name="Graphique 4" descr="Curseur avec un remplissage uni">
            <a:extLst>
              <a:ext uri="{FF2B5EF4-FFF2-40B4-BE49-F238E27FC236}">
                <a16:creationId xmlns:a16="http://schemas.microsoft.com/office/drawing/2014/main" id="{EF1293FB-E1F6-176F-CAF0-7E2EBB551B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400000">
            <a:off x="1928143" y="902354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367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AEF24B1-3B62-8E9B-F9EE-3F23350EF9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61079E1-617E-A9EA-3F27-218EEBC095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716" y="696829"/>
            <a:ext cx="1219200" cy="12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001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16EECC89-8ED5-10CD-1079-915004EA53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B55EC9E-456E-DF19-FCBC-CA6DE7063D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616" y="672514"/>
            <a:ext cx="1228725" cy="120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503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accent1">
                <a:lumMod val="0"/>
                <a:lumOff val="100000"/>
                <a:alpha val="36000"/>
              </a:schemeClr>
            </a:gs>
            <a:gs pos="27000">
              <a:schemeClr val="accent1">
                <a:lumMod val="45000"/>
                <a:lumOff val="55000"/>
              </a:schemeClr>
            </a:gs>
            <a:gs pos="7000">
              <a:schemeClr val="accent1">
                <a:lumMod val="45000"/>
                <a:lumOff val="55000"/>
              </a:schemeClr>
            </a:gs>
            <a:gs pos="41000">
              <a:schemeClr val="accent1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34ADE8D9-4D28-46D2-6461-63A67A3242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4345" y="-58683"/>
            <a:ext cx="7964455" cy="1028246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4A2AA1E-1A92-A813-FDD8-856144E65D94}"/>
              </a:ext>
            </a:extLst>
          </p:cNvPr>
          <p:cNvSpPr/>
          <p:nvPr/>
        </p:nvSpPr>
        <p:spPr>
          <a:xfrm rot="16200000">
            <a:off x="-466349" y="4509689"/>
            <a:ext cx="10270386" cy="12510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1"/>
          </a:p>
        </p:txBody>
      </p:sp>
      <p:sp>
        <p:nvSpPr>
          <p:cNvPr id="5" name="Titre 2">
            <a:extLst>
              <a:ext uri="{FF2B5EF4-FFF2-40B4-BE49-F238E27FC236}">
                <a16:creationId xmlns:a16="http://schemas.microsoft.com/office/drawing/2014/main" id="{0657311F-A0D4-B91C-E537-1686213D428D}"/>
              </a:ext>
            </a:extLst>
          </p:cNvPr>
          <p:cNvSpPr txBox="1">
            <a:spLocks/>
          </p:cNvSpPr>
          <p:nvPr/>
        </p:nvSpPr>
        <p:spPr>
          <a:xfrm rot="16200000">
            <a:off x="-2064227" y="4858793"/>
            <a:ext cx="13594570" cy="304360"/>
          </a:xfrm>
          <a:prstGeom prst="rect">
            <a:avLst/>
          </a:prstGeom>
          <a:noFill/>
          <a:ln>
            <a:noFill/>
          </a:ln>
        </p:spPr>
        <p:txBody>
          <a:bodyPr vert="vert" lIns="91440" tIns="45721" rIns="91440" bIns="45721" rtlCol="0" anchor="ctr">
            <a:noAutofit/>
          </a:bodyPr>
          <a:lstStyle>
            <a:lvl1pPr algn="ctr" defTabSz="6858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100" kern="1200" baseline="0">
                <a:solidFill>
                  <a:srgbClr val="081061"/>
                </a:solidFill>
                <a:latin typeface="+mj-lt"/>
                <a:ea typeface="+mj-ea"/>
                <a:cs typeface="Helvetica Neue"/>
              </a:defRPr>
            </a:lvl1pPr>
          </a:lstStyle>
          <a:p>
            <a:pPr defTabSz="685809">
              <a:defRPr/>
            </a:pPr>
            <a:r>
              <a:rPr lang="fr-FR" sz="2800">
                <a:solidFill>
                  <a:srgbClr val="243589"/>
                </a:solidFill>
                <a:latin typeface="Glacial Indifference Bold" panose="020B0604020202020204" charset="0"/>
              </a:rPr>
              <a:t>Schéma</a:t>
            </a:r>
          </a:p>
          <a:p>
            <a:pPr defTabSz="685809">
              <a:defRPr/>
            </a:pPr>
            <a:r>
              <a:rPr lang="fr-FR" sz="2800">
                <a:solidFill>
                  <a:srgbClr val="243589"/>
                </a:solidFill>
                <a:latin typeface="Glacial Indifference Bold" panose="020B0604020202020204" charset="0"/>
              </a:rPr>
              <a:t> de</a:t>
            </a:r>
          </a:p>
          <a:p>
            <a:pPr defTabSz="685809">
              <a:defRPr/>
            </a:pPr>
            <a:r>
              <a:rPr lang="fr-FR" sz="2800">
                <a:solidFill>
                  <a:srgbClr val="243589"/>
                </a:solidFill>
                <a:latin typeface="Glacial Indifference Bold" panose="020B0604020202020204" charset="0"/>
              </a:rPr>
              <a:t> choix </a:t>
            </a:r>
          </a:p>
          <a:p>
            <a:pPr defTabSz="685809">
              <a:defRPr/>
            </a:pPr>
            <a:endParaRPr lang="fr-FR" sz="2800">
              <a:solidFill>
                <a:srgbClr val="243589"/>
              </a:solidFill>
              <a:latin typeface="Glacial Indifference Bold" panose="020B0604020202020204" charset="0"/>
            </a:endParaRPr>
          </a:p>
          <a:p>
            <a:pPr defTabSz="685809">
              <a:defRPr/>
            </a:pPr>
            <a:r>
              <a:rPr lang="fr-FR" sz="2800">
                <a:solidFill>
                  <a:srgbClr val="243589"/>
                </a:solidFill>
                <a:latin typeface="Glacial Indifference Bold" panose="020B0604020202020204" charset="0"/>
              </a:rPr>
              <a:t>manchons</a:t>
            </a:r>
            <a:endParaRPr lang="en-US" sz="2800" b="1">
              <a:latin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0EC2E10-CCC0-3282-F499-A275387436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5688" y="9510917"/>
            <a:ext cx="2331720" cy="595601"/>
          </a:xfrm>
          <a:prstGeom prst="rect">
            <a:avLst/>
          </a:prstGeom>
        </p:spPr>
      </p:pic>
      <p:sp>
        <p:nvSpPr>
          <p:cNvPr id="4" name="Rectangle 3">
            <a:hlinkClick r:id="rId4" action="ppaction://hlinksldjump"/>
            <a:extLst>
              <a:ext uri="{FF2B5EF4-FFF2-40B4-BE49-F238E27FC236}">
                <a16:creationId xmlns:a16="http://schemas.microsoft.com/office/drawing/2014/main" id="{24C43F23-E2FC-7F5A-37BF-3F78B7BEF7CE}"/>
              </a:ext>
            </a:extLst>
          </p:cNvPr>
          <p:cNvSpPr/>
          <p:nvPr/>
        </p:nvSpPr>
        <p:spPr>
          <a:xfrm>
            <a:off x="5781777" y="8874250"/>
            <a:ext cx="715379" cy="134953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ectangle 7">
            <a:hlinkClick r:id="rId5" action="ppaction://hlinksldjump"/>
            <a:extLst>
              <a:ext uri="{FF2B5EF4-FFF2-40B4-BE49-F238E27FC236}">
                <a16:creationId xmlns:a16="http://schemas.microsoft.com/office/drawing/2014/main" id="{5F794E81-8993-72CE-34EA-27BA3711CFAF}"/>
              </a:ext>
            </a:extLst>
          </p:cNvPr>
          <p:cNvSpPr/>
          <p:nvPr/>
        </p:nvSpPr>
        <p:spPr>
          <a:xfrm>
            <a:off x="6839625" y="8874250"/>
            <a:ext cx="715379" cy="134953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Rectangle 8">
            <a:hlinkClick r:id="rId6" action="ppaction://hlinksldjump"/>
            <a:extLst>
              <a:ext uri="{FF2B5EF4-FFF2-40B4-BE49-F238E27FC236}">
                <a16:creationId xmlns:a16="http://schemas.microsoft.com/office/drawing/2014/main" id="{0E5D0B3E-4D60-824A-481D-03B0DB301545}"/>
              </a:ext>
            </a:extLst>
          </p:cNvPr>
          <p:cNvSpPr/>
          <p:nvPr/>
        </p:nvSpPr>
        <p:spPr>
          <a:xfrm>
            <a:off x="7650252" y="8874250"/>
            <a:ext cx="715379" cy="1349534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Rectangle 11">
            <a:hlinkClick r:id="rId7" action="ppaction://hlinksldjump"/>
            <a:extLst>
              <a:ext uri="{FF2B5EF4-FFF2-40B4-BE49-F238E27FC236}">
                <a16:creationId xmlns:a16="http://schemas.microsoft.com/office/drawing/2014/main" id="{32488D95-050F-6518-5A9D-BC27CBEAED2D}"/>
              </a:ext>
            </a:extLst>
          </p:cNvPr>
          <p:cNvSpPr/>
          <p:nvPr/>
        </p:nvSpPr>
        <p:spPr>
          <a:xfrm>
            <a:off x="8471673" y="8897550"/>
            <a:ext cx="758525" cy="13495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Rectangle 13">
            <a:hlinkClick r:id="rId8" action="ppaction://hlinksldjump"/>
            <a:extLst>
              <a:ext uri="{FF2B5EF4-FFF2-40B4-BE49-F238E27FC236}">
                <a16:creationId xmlns:a16="http://schemas.microsoft.com/office/drawing/2014/main" id="{57A76281-DAB4-0A57-CA92-997788737793}"/>
              </a:ext>
            </a:extLst>
          </p:cNvPr>
          <p:cNvSpPr/>
          <p:nvPr/>
        </p:nvSpPr>
        <p:spPr>
          <a:xfrm>
            <a:off x="9766698" y="8874250"/>
            <a:ext cx="907968" cy="134953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6" name="Rectangle 15">
            <a:hlinkClick r:id="rId9" action="ppaction://hlinksldjump"/>
            <a:extLst>
              <a:ext uri="{FF2B5EF4-FFF2-40B4-BE49-F238E27FC236}">
                <a16:creationId xmlns:a16="http://schemas.microsoft.com/office/drawing/2014/main" id="{AA560180-E44D-D096-C3E9-7078ADB46E2F}"/>
              </a:ext>
            </a:extLst>
          </p:cNvPr>
          <p:cNvSpPr/>
          <p:nvPr/>
        </p:nvSpPr>
        <p:spPr>
          <a:xfrm>
            <a:off x="10709245" y="8874250"/>
            <a:ext cx="907968" cy="1349534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7" name="Rectangle 16">
            <a:hlinkClick r:id="rId10" action="ppaction://hlinksldjump"/>
            <a:extLst>
              <a:ext uri="{FF2B5EF4-FFF2-40B4-BE49-F238E27FC236}">
                <a16:creationId xmlns:a16="http://schemas.microsoft.com/office/drawing/2014/main" id="{495269CE-0E36-B9D5-27D5-1865C68A11FB}"/>
              </a:ext>
            </a:extLst>
          </p:cNvPr>
          <p:cNvSpPr/>
          <p:nvPr/>
        </p:nvSpPr>
        <p:spPr>
          <a:xfrm>
            <a:off x="11667958" y="8874250"/>
            <a:ext cx="907968" cy="1349534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22" name="Graphique 21" descr="Curseur avec un remplissage uni">
            <a:extLst>
              <a:ext uri="{FF2B5EF4-FFF2-40B4-BE49-F238E27FC236}">
                <a16:creationId xmlns:a16="http://schemas.microsoft.com/office/drawing/2014/main" id="{054D1E40-B10B-EDEF-9C7F-4FE1A5563D2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5400000">
            <a:off x="4996886" y="950635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8743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 t="-28000" b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1928D8-E48D-7988-FAFA-DB98349423BB}"/>
              </a:ext>
            </a:extLst>
          </p:cNvPr>
          <p:cNvSpPr/>
          <p:nvPr/>
        </p:nvSpPr>
        <p:spPr>
          <a:xfrm>
            <a:off x="0" y="6261271"/>
            <a:ext cx="5375704" cy="3451457"/>
          </a:xfrm>
          <a:prstGeom prst="rect">
            <a:avLst/>
          </a:prstGeom>
          <a:noFill/>
          <a:ln>
            <a:noFill/>
          </a:ln>
          <a:effectLst>
            <a:reflection blurRad="1270000" endPos="650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1"/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ABED5F4C-DB7F-BA1D-4B1E-A432B912E1EF}"/>
              </a:ext>
            </a:extLst>
          </p:cNvPr>
          <p:cNvGrpSpPr/>
          <p:nvPr/>
        </p:nvGrpSpPr>
        <p:grpSpPr>
          <a:xfrm>
            <a:off x="1" y="5124376"/>
            <a:ext cx="8295266" cy="4073593"/>
            <a:chOff x="0" y="0"/>
            <a:chExt cx="1570923" cy="535236"/>
          </a:xfrm>
          <a:effectLst>
            <a:outerShdw blurRad="50800" dist="50800" dir="5400000" algn="ctr" rotWithShape="0">
              <a:schemeClr val="bg1"/>
            </a:outerShdw>
          </a:effectLst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7970E96-4CFF-231F-4D77-362DC565890A}"/>
                </a:ext>
              </a:extLst>
            </p:cNvPr>
            <p:cNvSpPr/>
            <p:nvPr/>
          </p:nvSpPr>
          <p:spPr>
            <a:xfrm>
              <a:off x="0" y="0"/>
              <a:ext cx="1570923" cy="535236"/>
            </a:xfrm>
            <a:custGeom>
              <a:avLst/>
              <a:gdLst/>
              <a:ahLst/>
              <a:cxnLst/>
              <a:rect l="l" t="t" r="r" b="b"/>
              <a:pathLst>
                <a:path w="1570923" h="535236">
                  <a:moveTo>
                    <a:pt x="0" y="0"/>
                  </a:moveTo>
                  <a:lnTo>
                    <a:pt x="1570923" y="0"/>
                  </a:lnTo>
                  <a:lnTo>
                    <a:pt x="1570923" y="535236"/>
                  </a:lnTo>
                  <a:lnTo>
                    <a:pt x="0" y="535236"/>
                  </a:lnTo>
                  <a:close/>
                </a:path>
              </a:pathLst>
            </a:custGeom>
            <a:solidFill>
              <a:srgbClr val="FFFFFF">
                <a:alpha val="53725"/>
              </a:srgbClr>
            </a:solidFill>
          </p:spPr>
          <p:txBody>
            <a:bodyPr/>
            <a:lstStyle/>
            <a:p>
              <a:endParaRPr lang="fr-FR" sz="1801"/>
            </a:p>
          </p:txBody>
        </p:sp>
        <p:sp>
          <p:nvSpPr>
            <p:cNvPr id="14" name="TextBox 5">
              <a:extLst>
                <a:ext uri="{FF2B5EF4-FFF2-40B4-BE49-F238E27FC236}">
                  <a16:creationId xmlns:a16="http://schemas.microsoft.com/office/drawing/2014/main" id="{81D5BB94-1A50-17FE-5C3C-2333AB2FF2E6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  <a:endParaRPr sz="1801"/>
            </a:p>
          </p:txBody>
        </p:sp>
      </p:grpSp>
      <p:grpSp>
        <p:nvGrpSpPr>
          <p:cNvPr id="2" name="Group 2"/>
          <p:cNvGrpSpPr/>
          <p:nvPr/>
        </p:nvGrpSpPr>
        <p:grpSpPr>
          <a:xfrm>
            <a:off x="241062" y="4059049"/>
            <a:ext cx="11109147" cy="3809734"/>
            <a:chOff x="-3491164" y="-343620"/>
            <a:chExt cx="14812196" cy="5079647"/>
          </a:xfrm>
        </p:grpSpPr>
        <p:sp>
          <p:nvSpPr>
            <p:cNvPr id="3" name="TextBox 3"/>
            <p:cNvSpPr txBox="1"/>
            <p:nvPr/>
          </p:nvSpPr>
          <p:spPr>
            <a:xfrm>
              <a:off x="-3491164" y="-343620"/>
              <a:ext cx="9988887" cy="416789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7947"/>
                </a:lnSpc>
                <a:spcBef>
                  <a:spcPct val="0"/>
                </a:spcBef>
              </a:pPr>
              <a:r>
                <a:rPr lang="en-US" sz="11501">
                  <a:solidFill>
                    <a:srgbClr val="00B050"/>
                  </a:solidFill>
                  <a:latin typeface="Mont Bold"/>
                </a:rPr>
                <a:t>MTC </a:t>
              </a:r>
              <a:r>
                <a:rPr lang="en-US" sz="6601" err="1">
                  <a:solidFill>
                    <a:srgbClr val="011B7A"/>
                  </a:solidFill>
                  <a:latin typeface="Mont Bold"/>
                </a:rPr>
                <a:t>en</a:t>
              </a:r>
              <a:r>
                <a:rPr lang="en-US" sz="6601">
                  <a:solidFill>
                    <a:srgbClr val="011B7A"/>
                  </a:solidFill>
                  <a:latin typeface="Mont Bold"/>
                </a:rPr>
                <a:t> ITI</a:t>
              </a:r>
              <a:endParaRPr lang="en-US" sz="11501">
                <a:solidFill>
                  <a:srgbClr val="011B7A"/>
                </a:solidFill>
                <a:latin typeface="Mont Bold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891212" y="1076818"/>
              <a:ext cx="10429820" cy="3659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947"/>
                </a:lnSpc>
                <a:spcBef>
                  <a:spcPct val="0"/>
                </a:spcBef>
              </a:pPr>
              <a:endParaRPr sz="1801"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alphaModFix amt="70000"/>
          </a:blip>
          <a:srcRect b="4457"/>
          <a:stretch>
            <a:fillRect/>
          </a:stretch>
        </p:blipFill>
        <p:spPr>
          <a:xfrm>
            <a:off x="3008262" y="7201809"/>
            <a:ext cx="2556830" cy="1641605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6F730664-7789-1233-89EA-DCC5DF771D5E}"/>
              </a:ext>
            </a:extLst>
          </p:cNvPr>
          <p:cNvSpPr txBox="1"/>
          <p:nvPr/>
        </p:nvSpPr>
        <p:spPr>
          <a:xfrm>
            <a:off x="335877" y="9425784"/>
            <a:ext cx="2632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>
                <a:solidFill>
                  <a:srgbClr val="25348B"/>
                </a:solidFill>
              </a:rPr>
              <a:t>#HealthyLiving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30BCC11-39E6-C5E3-B8B1-751C8C7195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9120" y="9466799"/>
            <a:ext cx="2331720" cy="59560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Image 78">
            <a:extLst>
              <a:ext uri="{FF2B5EF4-FFF2-40B4-BE49-F238E27FC236}">
                <a16:creationId xmlns:a16="http://schemas.microsoft.com/office/drawing/2014/main" id="{B77A5377-C685-1B2B-9BBD-4BACD7D359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14092" y="6179159"/>
            <a:ext cx="2860754" cy="3002812"/>
          </a:xfrm>
          <a:prstGeom prst="rect">
            <a:avLst/>
          </a:prstGeom>
        </p:spPr>
      </p:pic>
      <p:pic>
        <p:nvPicPr>
          <p:cNvPr id="75" name="Image 74">
            <a:extLst>
              <a:ext uri="{FF2B5EF4-FFF2-40B4-BE49-F238E27FC236}">
                <a16:creationId xmlns:a16="http://schemas.microsoft.com/office/drawing/2014/main" id="{119107E5-1BB2-F054-E76C-92477EFF53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2339" y="6567813"/>
            <a:ext cx="3571260" cy="2711940"/>
          </a:xfrm>
          <a:prstGeom prst="rect">
            <a:avLst/>
          </a:prstGeom>
        </p:spPr>
      </p:pic>
      <p:pic>
        <p:nvPicPr>
          <p:cNvPr id="70" name="Image 69">
            <a:extLst>
              <a:ext uri="{FF2B5EF4-FFF2-40B4-BE49-F238E27FC236}">
                <a16:creationId xmlns:a16="http://schemas.microsoft.com/office/drawing/2014/main" id="{226350D5-A170-43BC-3C94-A285A960FD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9399" y="6810791"/>
            <a:ext cx="2249833" cy="2433492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7E432080-049D-1776-6E0F-68331FBB88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4598" y="6712261"/>
            <a:ext cx="1936328" cy="2348828"/>
          </a:xfrm>
          <a:prstGeom prst="rect">
            <a:avLst/>
          </a:prstGeom>
        </p:spPr>
      </p:pic>
      <p:pic>
        <p:nvPicPr>
          <p:cNvPr id="62" name="Image 61">
            <a:extLst>
              <a:ext uri="{FF2B5EF4-FFF2-40B4-BE49-F238E27FC236}">
                <a16:creationId xmlns:a16="http://schemas.microsoft.com/office/drawing/2014/main" id="{E2DFF9AF-7BA9-6447-7A83-A3D0FC79D50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25"/>
          <a:stretch/>
        </p:blipFill>
        <p:spPr>
          <a:xfrm>
            <a:off x="72893" y="2299831"/>
            <a:ext cx="3628619" cy="3134147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 rot="526820">
            <a:off x="1164854" y="8621679"/>
            <a:ext cx="363460" cy="39045"/>
          </a:xfrm>
          <a:prstGeom prst="line">
            <a:avLst/>
          </a:prstGeom>
          <a:ln w="9525" cap="flat">
            <a:solidFill>
              <a:srgbClr val="AF0606"/>
            </a:solidFill>
            <a:prstDash val="solid"/>
            <a:headEnd type="arrow" w="med" len="sm"/>
            <a:tailEnd type="arrow" w="med" len="sm"/>
          </a:ln>
        </p:spPr>
        <p:txBody>
          <a:bodyPr/>
          <a:lstStyle/>
          <a:p>
            <a:endParaRPr lang="fr-FR" sz="1801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904192" y="9593212"/>
            <a:ext cx="481778" cy="481778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 rot="5400000">
            <a:off x="6752098" y="3886944"/>
            <a:ext cx="3730260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7" name="AutoShape 7"/>
          <p:cNvSpPr/>
          <p:nvPr/>
        </p:nvSpPr>
        <p:spPr>
          <a:xfrm rot="5400000">
            <a:off x="1331667" y="8431096"/>
            <a:ext cx="5480773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8" name="AutoShape 8"/>
          <p:cNvSpPr/>
          <p:nvPr/>
        </p:nvSpPr>
        <p:spPr>
          <a:xfrm flipV="1">
            <a:off x="28015" y="5695953"/>
            <a:ext cx="18212361" cy="23851"/>
          </a:xfrm>
          <a:prstGeom prst="line">
            <a:avLst/>
          </a:prstGeom>
          <a:ln w="47625" cap="flat">
            <a:solidFill>
              <a:srgbClr val="C5DB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9" name="AutoShape 9"/>
          <p:cNvSpPr/>
          <p:nvPr/>
        </p:nvSpPr>
        <p:spPr>
          <a:xfrm rot="7507898" flipV="1">
            <a:off x="1909488" y="6976587"/>
            <a:ext cx="1310606" cy="270661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72893" y="7993698"/>
            <a:ext cx="525918" cy="517372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 rot="5878987" flipH="1">
            <a:off x="6103958" y="8677510"/>
            <a:ext cx="566687" cy="502556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5793857" y="9645626"/>
            <a:ext cx="459495" cy="459495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4197917" y="8016755"/>
            <a:ext cx="525918" cy="517372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 rot="5400000">
            <a:off x="5611006" y="8533217"/>
            <a:ext cx="553459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17" name="AutoShape 17"/>
          <p:cNvSpPr/>
          <p:nvPr/>
        </p:nvSpPr>
        <p:spPr>
          <a:xfrm rot="5400000">
            <a:off x="10480066" y="8539285"/>
            <a:ext cx="5559509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0463989" y="9612126"/>
            <a:ext cx="448370" cy="448370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11506538" y="2928680"/>
            <a:ext cx="981868" cy="975977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>
          <a:xfrm>
            <a:off x="13422413" y="2821321"/>
            <a:ext cx="1162629" cy="1162629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17"/>
          <a:srcRect l="42578" t="17327" b="11862"/>
          <a:stretch>
            <a:fillRect/>
          </a:stretch>
        </p:blipFill>
        <p:spPr>
          <a:xfrm>
            <a:off x="16907107" y="2752290"/>
            <a:ext cx="934432" cy="1152306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>
            <a:off x="3830349" y="3440965"/>
            <a:ext cx="587871" cy="587871"/>
          </a:xfrm>
          <a:prstGeom prst="rect">
            <a:avLst/>
          </a:prstGeom>
        </p:spPr>
      </p:pic>
      <p:sp>
        <p:nvSpPr>
          <p:cNvPr id="26" name="AutoShape 26"/>
          <p:cNvSpPr/>
          <p:nvPr/>
        </p:nvSpPr>
        <p:spPr>
          <a:xfrm flipV="1">
            <a:off x="2" y="2016201"/>
            <a:ext cx="18222290" cy="10377"/>
          </a:xfrm>
          <a:prstGeom prst="line">
            <a:avLst/>
          </a:prstGeom>
          <a:ln w="47625" cap="flat">
            <a:solidFill>
              <a:srgbClr val="C5DB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pic>
        <p:nvPicPr>
          <p:cNvPr id="33" name="Picture 33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5534106" y="6723706"/>
            <a:ext cx="518235" cy="506091"/>
          </a:xfrm>
          <a:prstGeom prst="rect">
            <a:avLst/>
          </a:prstGeom>
        </p:spPr>
      </p:pic>
      <p:pic>
        <p:nvPicPr>
          <p:cNvPr id="35" name="Picture 35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6024156" y="8347887"/>
            <a:ext cx="278837" cy="278837"/>
          </a:xfrm>
          <a:prstGeom prst="rect">
            <a:avLst/>
          </a:prstGeom>
        </p:spPr>
      </p:pic>
      <p:sp>
        <p:nvSpPr>
          <p:cNvPr id="36" name="AutoShape 36"/>
          <p:cNvSpPr/>
          <p:nvPr/>
        </p:nvSpPr>
        <p:spPr>
          <a:xfrm rot="6850908" flipV="1">
            <a:off x="10787516" y="6703003"/>
            <a:ext cx="1414029" cy="63495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pic>
        <p:nvPicPr>
          <p:cNvPr id="38" name="Picture 38"/>
          <p:cNvPicPr>
            <a:picLocks noChangeAspect="1"/>
          </p:cNvPicPr>
          <p:nvPr/>
        </p:nvPicPr>
        <p:blipFill>
          <a:blip r:embed="rId22"/>
          <a:srcRect t="6315"/>
          <a:stretch>
            <a:fillRect/>
          </a:stretch>
        </p:blipFill>
        <p:spPr>
          <a:xfrm>
            <a:off x="5628024" y="6741371"/>
            <a:ext cx="371768" cy="470763"/>
          </a:xfrm>
          <a:prstGeom prst="rect">
            <a:avLst/>
          </a:prstGeom>
        </p:spPr>
      </p:pic>
      <p:sp>
        <p:nvSpPr>
          <p:cNvPr id="41" name="AutoShape 41"/>
          <p:cNvSpPr/>
          <p:nvPr/>
        </p:nvSpPr>
        <p:spPr>
          <a:xfrm rot="4499999">
            <a:off x="12235638" y="6711071"/>
            <a:ext cx="268289" cy="466287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49" name="TextBox 49"/>
          <p:cNvSpPr txBox="1"/>
          <p:nvPr/>
        </p:nvSpPr>
        <p:spPr>
          <a:xfrm>
            <a:off x="3601770" y="706285"/>
            <a:ext cx="10759706" cy="952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8"/>
              </a:lnSpc>
            </a:pPr>
            <a:r>
              <a:rPr lang="en-US" sz="5401">
                <a:solidFill>
                  <a:srgbClr val="1B3288"/>
                </a:solidFill>
                <a:latin typeface="Glacial Indifference Bold"/>
              </a:rPr>
              <a:t>MTC + MEA 45 + Tube PVC </a:t>
            </a:r>
          </a:p>
          <a:p>
            <a:pPr algn="ctr">
              <a:lnSpc>
                <a:spcPts val="3918"/>
              </a:lnSpc>
            </a:pPr>
            <a:r>
              <a:rPr lang="en-US" sz="2400">
                <a:solidFill>
                  <a:srgbClr val="1B3288"/>
                </a:solidFill>
                <a:latin typeface="Glacial Indifference" panose="020B0604020202020204" charset="0"/>
              </a:rPr>
              <a:t>Mise </a:t>
            </a:r>
            <a:r>
              <a:rPr lang="en-US" sz="2400" err="1">
                <a:solidFill>
                  <a:srgbClr val="1B3288"/>
                </a:solidFill>
                <a:latin typeface="Glacial Indifference" panose="020B0604020202020204" charset="0"/>
              </a:rPr>
              <a:t>en</a:t>
            </a:r>
            <a:r>
              <a:rPr lang="en-US" sz="2400">
                <a:solidFill>
                  <a:srgbClr val="1B3288"/>
                </a:solidFill>
                <a:latin typeface="Glacial Indifference" panose="020B0604020202020204" charset="0"/>
              </a:rPr>
              <a:t> oeuvre </a:t>
            </a:r>
            <a:r>
              <a:rPr lang="en-US" sz="2400" err="1">
                <a:solidFill>
                  <a:srgbClr val="1B3288"/>
                </a:solidFill>
                <a:latin typeface="Glacial Indifference" panose="020B0604020202020204" charset="0"/>
              </a:rPr>
              <a:t>en</a:t>
            </a:r>
            <a:r>
              <a:rPr lang="en-US" sz="2400">
                <a:solidFill>
                  <a:srgbClr val="1B3288"/>
                </a:solidFill>
                <a:latin typeface="Glacial Indifference" panose="020B0604020202020204" charset="0"/>
              </a:rPr>
              <a:t> </a:t>
            </a:r>
            <a:r>
              <a:rPr lang="en-US" sz="2400">
                <a:solidFill>
                  <a:srgbClr val="1B3288"/>
                </a:solidFill>
                <a:latin typeface="Glacial Indifference"/>
              </a:rPr>
              <a:t>Isolation </a:t>
            </a:r>
            <a:r>
              <a:rPr lang="en-US" sz="2400" err="1">
                <a:solidFill>
                  <a:srgbClr val="1B3288"/>
                </a:solidFill>
                <a:latin typeface="Glacial Indifference"/>
              </a:rPr>
              <a:t>Intérieure</a:t>
            </a:r>
            <a:endParaRPr lang="en-US" sz="2400">
              <a:solidFill>
                <a:srgbClr val="1B3288"/>
              </a:solidFill>
              <a:latin typeface="Glacial Indifference"/>
            </a:endParaRPr>
          </a:p>
        </p:txBody>
      </p:sp>
      <p:sp>
        <p:nvSpPr>
          <p:cNvPr id="50" name="TextBox 50"/>
          <p:cNvSpPr txBox="1"/>
          <p:nvPr/>
        </p:nvSpPr>
        <p:spPr>
          <a:xfrm rot="647809">
            <a:off x="1013580" y="8808818"/>
            <a:ext cx="448121" cy="177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70"/>
              </a:lnSpc>
            </a:pPr>
            <a:r>
              <a:rPr lang="en-US" sz="1051">
                <a:solidFill>
                  <a:srgbClr val="AF0606"/>
                </a:solidFill>
                <a:latin typeface="Glacial Indifference Bold"/>
              </a:rPr>
              <a:t>&gt;9cm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-451153" y="8537192"/>
            <a:ext cx="1595276" cy="167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 err="1">
                <a:solidFill>
                  <a:srgbClr val="000000"/>
                </a:solidFill>
                <a:latin typeface="Open Sans Light Bold"/>
              </a:rPr>
              <a:t>Exterieur</a:t>
            </a:r>
            <a:endParaRPr lang="en-US" sz="1001">
              <a:solidFill>
                <a:srgbClr val="000000"/>
              </a:solidFill>
              <a:latin typeface="Open Sans Light Bold"/>
            </a:endParaRPr>
          </a:p>
        </p:txBody>
      </p:sp>
      <p:sp>
        <p:nvSpPr>
          <p:cNvPr id="52" name="TextBox 52"/>
          <p:cNvSpPr txBox="1"/>
          <p:nvPr/>
        </p:nvSpPr>
        <p:spPr>
          <a:xfrm>
            <a:off x="2145081" y="6071786"/>
            <a:ext cx="1786395" cy="347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64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1. Faire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une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réservation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dans le béton avec le tube PVC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2734920" y="9261172"/>
            <a:ext cx="1595276" cy="167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 err="1">
                <a:solidFill>
                  <a:srgbClr val="000000"/>
                </a:solidFill>
                <a:latin typeface="Open Sans Light Bold"/>
              </a:rPr>
              <a:t>Intérieur</a:t>
            </a:r>
            <a:endParaRPr lang="en-US" sz="1001">
              <a:solidFill>
                <a:srgbClr val="000000"/>
              </a:solidFill>
              <a:latin typeface="Open Sans Light Bold"/>
            </a:endParaRPr>
          </a:p>
        </p:txBody>
      </p:sp>
      <p:sp>
        <p:nvSpPr>
          <p:cNvPr id="56" name="TextBox 56"/>
          <p:cNvSpPr txBox="1"/>
          <p:nvPr/>
        </p:nvSpPr>
        <p:spPr>
          <a:xfrm>
            <a:off x="2956808" y="5044192"/>
            <a:ext cx="3464758" cy="5450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 dirty="0" err="1">
                <a:solidFill>
                  <a:srgbClr val="000000"/>
                </a:solidFill>
                <a:latin typeface="Glacial Indifference"/>
              </a:rPr>
              <a:t>Produit</a:t>
            </a:r>
            <a:r>
              <a:rPr lang="en-US" sz="1600" dirty="0">
                <a:solidFill>
                  <a:srgbClr val="000000"/>
                </a:solidFill>
                <a:latin typeface="Glacial Indifference"/>
              </a:rPr>
              <a:t> : MTC </a:t>
            </a:r>
            <a:r>
              <a:rPr lang="en-US" sz="1600" dirty="0" err="1">
                <a:solidFill>
                  <a:srgbClr val="000000"/>
                </a:solidFill>
                <a:latin typeface="Glacial Indifference"/>
              </a:rPr>
              <a:t>Acoustique</a:t>
            </a:r>
            <a:r>
              <a:rPr lang="en-US" sz="1600" dirty="0">
                <a:solidFill>
                  <a:srgbClr val="000000"/>
                </a:solidFill>
                <a:latin typeface="Glacial Indifference"/>
              </a:rPr>
              <a:t> (11011402) + MEA 45 (11011378)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3317083" y="2235748"/>
            <a:ext cx="1860500" cy="331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899" u="sng" err="1">
                <a:solidFill>
                  <a:srgbClr val="1B3288"/>
                </a:solidFill>
                <a:latin typeface="Glacial Indifference Bold"/>
              </a:rPr>
              <a:t>Produit</a:t>
            </a:r>
            <a:r>
              <a:rPr lang="en-US" sz="1899" u="sng">
                <a:solidFill>
                  <a:srgbClr val="1B3288"/>
                </a:solidFill>
                <a:latin typeface="Glacial Indifference Bold"/>
              </a:rPr>
              <a:t> </a:t>
            </a:r>
            <a:r>
              <a:rPr lang="en-US" sz="1899" u="sng">
                <a:solidFill>
                  <a:srgbClr val="1B328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principal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12911349" y="2166560"/>
            <a:ext cx="1731980" cy="3327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899" u="sng" err="1">
                <a:solidFill>
                  <a:srgbClr val="1B328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Accessoires</a:t>
            </a:r>
            <a:endParaRPr lang="en-US" sz="1899" u="sng">
              <a:solidFill>
                <a:srgbClr val="1B3288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6" name="TextBox 66"/>
          <p:cNvSpPr txBox="1"/>
          <p:nvPr/>
        </p:nvSpPr>
        <p:spPr>
          <a:xfrm rot="395047">
            <a:off x="1132145" y="8319000"/>
            <a:ext cx="460187" cy="153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8">
                <a:solidFill>
                  <a:srgbClr val="000000"/>
                </a:solidFill>
                <a:latin typeface="Questrial"/>
              </a:rPr>
              <a:t>Béton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6393634" y="9196139"/>
            <a:ext cx="1595276" cy="347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3. Visser les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pattes</a:t>
            </a:r>
            <a:endParaRPr lang="en-US" sz="1001">
              <a:solidFill>
                <a:srgbClr val="000000"/>
              </a:solidFill>
              <a:latin typeface="Open Sans Light"/>
            </a:endParaRPr>
          </a:p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 dans le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mur</a:t>
            </a:r>
            <a:endParaRPr lang="en-US" sz="1001">
              <a:solidFill>
                <a:srgbClr val="000000"/>
              </a:solidFill>
              <a:latin typeface="Open Sans Light"/>
            </a:endParaRPr>
          </a:p>
        </p:txBody>
      </p:sp>
      <p:sp>
        <p:nvSpPr>
          <p:cNvPr id="71" name="TextBox 71"/>
          <p:cNvSpPr txBox="1"/>
          <p:nvPr/>
        </p:nvSpPr>
        <p:spPr>
          <a:xfrm rot="395047">
            <a:off x="5066637" y="8667077"/>
            <a:ext cx="460187" cy="153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8">
                <a:solidFill>
                  <a:srgbClr val="000000"/>
                </a:solidFill>
                <a:latin typeface="Questrial"/>
              </a:rPr>
              <a:t>Béton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11792031" y="6510333"/>
            <a:ext cx="1595276" cy="167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5.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Mettre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l’isolant</a:t>
            </a:r>
            <a:endParaRPr lang="en-US" sz="1001">
              <a:solidFill>
                <a:srgbClr val="000000"/>
              </a:solidFill>
              <a:latin typeface="Open Sans Light"/>
            </a:endParaRPr>
          </a:p>
        </p:txBody>
      </p:sp>
      <p:sp>
        <p:nvSpPr>
          <p:cNvPr id="93" name="AutoShape 93"/>
          <p:cNvSpPr/>
          <p:nvPr/>
        </p:nvSpPr>
        <p:spPr>
          <a:xfrm rot="5400000" flipH="1">
            <a:off x="11233378" y="8812822"/>
            <a:ext cx="1022290" cy="43902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pic>
        <p:nvPicPr>
          <p:cNvPr id="30" name="Image 93" descr="Une image contenant texte&#10;&#10;Description générée automatiquement">
            <a:extLst>
              <a:ext uri="{FF2B5EF4-FFF2-40B4-BE49-F238E27FC236}">
                <a16:creationId xmlns:a16="http://schemas.microsoft.com/office/drawing/2014/main" id="{CFFC7633-0EFA-9BC5-1333-23C2987098F8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5364066" y="2899122"/>
            <a:ext cx="986366" cy="920530"/>
          </a:xfrm>
          <a:prstGeom prst="rect">
            <a:avLst/>
          </a:prstGeom>
        </p:spPr>
      </p:pic>
      <p:pic>
        <p:nvPicPr>
          <p:cNvPr id="100" name="Picture 19">
            <a:extLst>
              <a:ext uri="{FF2B5EF4-FFF2-40B4-BE49-F238E27FC236}">
                <a16:creationId xmlns:a16="http://schemas.microsoft.com/office/drawing/2014/main" id="{2D63252C-7702-5633-E58D-0ADAFD57825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8548936" y="8043054"/>
            <a:ext cx="525918" cy="517372"/>
          </a:xfrm>
          <a:prstGeom prst="rect">
            <a:avLst/>
          </a:prstGeom>
        </p:spPr>
      </p:pic>
      <p:pic>
        <p:nvPicPr>
          <p:cNvPr id="101" name="Picture 21">
            <a:extLst>
              <a:ext uri="{FF2B5EF4-FFF2-40B4-BE49-F238E27FC236}">
                <a16:creationId xmlns:a16="http://schemas.microsoft.com/office/drawing/2014/main" id="{E9D6BF2D-6A65-8501-3092-5F051EBD0845}"/>
              </a:ext>
            </a:extLst>
          </p:cNvPr>
          <p:cNvPicPr>
            <a:picLocks noChangeAspect="1"/>
          </p:cNvPicPr>
          <p:nvPr/>
        </p:nvPicPr>
        <p:blipFill>
          <a:blip r:embed="rId24">
            <a:alphaModFix amt="91000"/>
          </a:blip>
          <a:srcRect/>
          <a:stretch>
            <a:fillRect/>
          </a:stretch>
        </p:blipFill>
        <p:spPr>
          <a:xfrm>
            <a:off x="12454725" y="8177584"/>
            <a:ext cx="699557" cy="718416"/>
          </a:xfrm>
          <a:prstGeom prst="rect">
            <a:avLst/>
          </a:prstGeom>
        </p:spPr>
      </p:pic>
      <p:sp>
        <p:nvSpPr>
          <p:cNvPr id="103" name="TextBox 81">
            <a:extLst>
              <a:ext uri="{FF2B5EF4-FFF2-40B4-BE49-F238E27FC236}">
                <a16:creationId xmlns:a16="http://schemas.microsoft.com/office/drawing/2014/main" id="{3D385A95-C7B8-6C24-0089-582874EEE967}"/>
              </a:ext>
            </a:extLst>
          </p:cNvPr>
          <p:cNvSpPr txBox="1"/>
          <p:nvPr/>
        </p:nvSpPr>
        <p:spPr>
          <a:xfrm rot="395047">
            <a:off x="9093304" y="8766795"/>
            <a:ext cx="460187" cy="153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8">
                <a:solidFill>
                  <a:srgbClr val="000000"/>
                </a:solidFill>
                <a:latin typeface="Questrial"/>
              </a:rPr>
              <a:t>Béton</a:t>
            </a:r>
          </a:p>
        </p:txBody>
      </p:sp>
      <p:sp>
        <p:nvSpPr>
          <p:cNvPr id="106" name="TextBox 84">
            <a:extLst>
              <a:ext uri="{FF2B5EF4-FFF2-40B4-BE49-F238E27FC236}">
                <a16:creationId xmlns:a16="http://schemas.microsoft.com/office/drawing/2014/main" id="{1561C660-DCA7-8B39-06D2-7C8D6736389A}"/>
              </a:ext>
            </a:extLst>
          </p:cNvPr>
          <p:cNvSpPr txBox="1"/>
          <p:nvPr/>
        </p:nvSpPr>
        <p:spPr>
          <a:xfrm>
            <a:off x="10180171" y="8953594"/>
            <a:ext cx="479314" cy="142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14"/>
              </a:lnSpc>
            </a:pPr>
            <a:r>
              <a:rPr lang="en-US" sz="868" err="1">
                <a:solidFill>
                  <a:srgbClr val="000000"/>
                </a:solidFill>
                <a:latin typeface="Questrial"/>
              </a:rPr>
              <a:t>Isolant</a:t>
            </a:r>
            <a:endParaRPr lang="en-US" sz="868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109" name="TextBox 87">
            <a:extLst>
              <a:ext uri="{FF2B5EF4-FFF2-40B4-BE49-F238E27FC236}">
                <a16:creationId xmlns:a16="http://schemas.microsoft.com/office/drawing/2014/main" id="{F1455D92-C294-61D2-B654-32F11E4047D5}"/>
              </a:ext>
            </a:extLst>
          </p:cNvPr>
          <p:cNvSpPr txBox="1"/>
          <p:nvPr/>
        </p:nvSpPr>
        <p:spPr>
          <a:xfrm rot="21505289">
            <a:off x="10911307" y="8974195"/>
            <a:ext cx="460187" cy="153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8" err="1">
                <a:solidFill>
                  <a:srgbClr val="000000"/>
                </a:solidFill>
                <a:latin typeface="Questrial"/>
              </a:rPr>
              <a:t>Placo</a:t>
            </a:r>
            <a:endParaRPr lang="en-US" sz="908">
              <a:solidFill>
                <a:srgbClr val="000000"/>
              </a:solidFill>
              <a:latin typeface="Questrial"/>
            </a:endParaRPr>
          </a:p>
        </p:txBody>
      </p:sp>
      <p:pic>
        <p:nvPicPr>
          <p:cNvPr id="12" name="Picture 21">
            <a:extLst>
              <a:ext uri="{FF2B5EF4-FFF2-40B4-BE49-F238E27FC236}">
                <a16:creationId xmlns:a16="http://schemas.microsoft.com/office/drawing/2014/main" id="{D8B50E17-D0C1-8A35-9092-2E32F8F2A421}"/>
              </a:ext>
            </a:extLst>
          </p:cNvPr>
          <p:cNvPicPr>
            <a:picLocks noChangeAspect="1"/>
          </p:cNvPicPr>
          <p:nvPr/>
        </p:nvPicPr>
        <p:blipFill>
          <a:blip r:embed="rId24">
            <a:alphaModFix amt="91000"/>
          </a:blip>
          <a:srcRect/>
          <a:stretch>
            <a:fillRect/>
          </a:stretch>
        </p:blipFill>
        <p:spPr>
          <a:xfrm>
            <a:off x="3130792" y="8433371"/>
            <a:ext cx="699557" cy="718416"/>
          </a:xfrm>
          <a:prstGeom prst="rect">
            <a:avLst/>
          </a:prstGeom>
        </p:spPr>
      </p:pic>
      <p:pic>
        <p:nvPicPr>
          <p:cNvPr id="29" name="Picture 21">
            <a:extLst>
              <a:ext uri="{FF2B5EF4-FFF2-40B4-BE49-F238E27FC236}">
                <a16:creationId xmlns:a16="http://schemas.microsoft.com/office/drawing/2014/main" id="{6B5059F1-D7CD-B31F-8B54-F5BA474E9F97}"/>
              </a:ext>
            </a:extLst>
          </p:cNvPr>
          <p:cNvPicPr>
            <a:picLocks noChangeAspect="1"/>
          </p:cNvPicPr>
          <p:nvPr/>
        </p:nvPicPr>
        <p:blipFill>
          <a:blip r:embed="rId24">
            <a:alphaModFix amt="91000"/>
          </a:blip>
          <a:srcRect/>
          <a:stretch>
            <a:fillRect/>
          </a:stretch>
        </p:blipFill>
        <p:spPr>
          <a:xfrm>
            <a:off x="7545022" y="8164596"/>
            <a:ext cx="699557" cy="718416"/>
          </a:xfrm>
          <a:prstGeom prst="rect">
            <a:avLst/>
          </a:prstGeom>
        </p:spPr>
      </p:pic>
      <p:sp>
        <p:nvSpPr>
          <p:cNvPr id="43" name="AutoShape 34">
            <a:extLst>
              <a:ext uri="{FF2B5EF4-FFF2-40B4-BE49-F238E27FC236}">
                <a16:creationId xmlns:a16="http://schemas.microsoft.com/office/drawing/2014/main" id="{4F85C012-0A1E-627F-5EB0-C12F57C7A4D0}"/>
              </a:ext>
            </a:extLst>
          </p:cNvPr>
          <p:cNvSpPr/>
          <p:nvPr/>
        </p:nvSpPr>
        <p:spPr>
          <a:xfrm rot="6063270" flipV="1">
            <a:off x="5914308" y="7240907"/>
            <a:ext cx="547925" cy="594134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pic>
        <p:nvPicPr>
          <p:cNvPr id="72" name="Picture 19">
            <a:extLst>
              <a:ext uri="{FF2B5EF4-FFF2-40B4-BE49-F238E27FC236}">
                <a16:creationId xmlns:a16="http://schemas.microsoft.com/office/drawing/2014/main" id="{6F379B3B-9C61-BCCD-8BC1-59084E45C66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3363708" y="8015088"/>
            <a:ext cx="525918" cy="517372"/>
          </a:xfrm>
          <a:prstGeom prst="rect">
            <a:avLst/>
          </a:prstGeom>
        </p:spPr>
      </p:pic>
      <p:pic>
        <p:nvPicPr>
          <p:cNvPr id="74" name="Picture 20">
            <a:extLst>
              <a:ext uri="{FF2B5EF4-FFF2-40B4-BE49-F238E27FC236}">
                <a16:creationId xmlns:a16="http://schemas.microsoft.com/office/drawing/2014/main" id="{4AA917C0-70F9-CE64-8C0D-28DCEE35B6A3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5210827" y="9597104"/>
            <a:ext cx="467284" cy="467284"/>
          </a:xfrm>
          <a:prstGeom prst="rect">
            <a:avLst/>
          </a:prstGeom>
        </p:spPr>
      </p:pic>
      <p:pic>
        <p:nvPicPr>
          <p:cNvPr id="76" name="Picture 21">
            <a:extLst>
              <a:ext uri="{FF2B5EF4-FFF2-40B4-BE49-F238E27FC236}">
                <a16:creationId xmlns:a16="http://schemas.microsoft.com/office/drawing/2014/main" id="{0929FC40-0FC7-EB50-F4DC-EF6B884F38E0}"/>
              </a:ext>
            </a:extLst>
          </p:cNvPr>
          <p:cNvPicPr>
            <a:picLocks noChangeAspect="1"/>
          </p:cNvPicPr>
          <p:nvPr/>
        </p:nvPicPr>
        <p:blipFill>
          <a:blip r:embed="rId24">
            <a:alphaModFix amt="91000"/>
          </a:blip>
          <a:srcRect/>
          <a:stretch>
            <a:fillRect/>
          </a:stretch>
        </p:blipFill>
        <p:spPr>
          <a:xfrm>
            <a:off x="17170187" y="8022502"/>
            <a:ext cx="699557" cy="718416"/>
          </a:xfrm>
          <a:prstGeom prst="rect">
            <a:avLst/>
          </a:prstGeom>
        </p:spPr>
      </p:pic>
      <p:sp>
        <p:nvSpPr>
          <p:cNvPr id="78" name="TextBox 45">
            <a:extLst>
              <a:ext uri="{FF2B5EF4-FFF2-40B4-BE49-F238E27FC236}">
                <a16:creationId xmlns:a16="http://schemas.microsoft.com/office/drawing/2014/main" id="{890EA4C2-A2A6-575C-E2CE-670C4B35A369}"/>
              </a:ext>
            </a:extLst>
          </p:cNvPr>
          <p:cNvSpPr txBox="1"/>
          <p:nvPr/>
        </p:nvSpPr>
        <p:spPr>
          <a:xfrm>
            <a:off x="16645100" y="5969404"/>
            <a:ext cx="1595276" cy="526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7. </a:t>
            </a:r>
            <a:r>
              <a:rPr lang="fr-FR" sz="1001">
                <a:solidFill>
                  <a:srgbClr val="000000"/>
                </a:solidFill>
                <a:latin typeface="Open Sans Light"/>
              </a:rPr>
              <a:t>Faire coulisser le MEA à travers le placo puis à l'intérieur du MTC </a:t>
            </a:r>
            <a:endParaRPr lang="en-US" sz="1001">
              <a:solidFill>
                <a:srgbClr val="000000"/>
              </a:solidFill>
              <a:latin typeface="Open Sans Light"/>
            </a:endParaRPr>
          </a:p>
        </p:txBody>
      </p:sp>
      <p:sp>
        <p:nvSpPr>
          <p:cNvPr id="82" name="AutoShape 46">
            <a:extLst>
              <a:ext uri="{FF2B5EF4-FFF2-40B4-BE49-F238E27FC236}">
                <a16:creationId xmlns:a16="http://schemas.microsoft.com/office/drawing/2014/main" id="{1786FE6F-373A-A329-B56E-52F3E9FBE745}"/>
              </a:ext>
            </a:extLst>
          </p:cNvPr>
          <p:cNvSpPr/>
          <p:nvPr/>
        </p:nvSpPr>
        <p:spPr>
          <a:xfrm rot="8182239" flipV="1">
            <a:off x="16198768" y="6850892"/>
            <a:ext cx="952208" cy="58471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85" name="TextBox 81">
            <a:extLst>
              <a:ext uri="{FF2B5EF4-FFF2-40B4-BE49-F238E27FC236}">
                <a16:creationId xmlns:a16="http://schemas.microsoft.com/office/drawing/2014/main" id="{C6309A7B-F34B-E408-FA08-402578FC7C86}"/>
              </a:ext>
            </a:extLst>
          </p:cNvPr>
          <p:cNvSpPr txBox="1"/>
          <p:nvPr/>
        </p:nvSpPr>
        <p:spPr>
          <a:xfrm rot="395047">
            <a:off x="14097192" y="8716619"/>
            <a:ext cx="460187" cy="153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8">
                <a:solidFill>
                  <a:srgbClr val="000000"/>
                </a:solidFill>
                <a:latin typeface="Questrial"/>
              </a:rPr>
              <a:t>Béton</a:t>
            </a:r>
          </a:p>
        </p:txBody>
      </p:sp>
      <p:sp>
        <p:nvSpPr>
          <p:cNvPr id="94" name="TextBox 84">
            <a:extLst>
              <a:ext uri="{FF2B5EF4-FFF2-40B4-BE49-F238E27FC236}">
                <a16:creationId xmlns:a16="http://schemas.microsoft.com/office/drawing/2014/main" id="{7D5B45FB-E138-B542-49F0-39DBD0F48C34}"/>
              </a:ext>
            </a:extLst>
          </p:cNvPr>
          <p:cNvSpPr txBox="1"/>
          <p:nvPr/>
        </p:nvSpPr>
        <p:spPr>
          <a:xfrm>
            <a:off x="14390475" y="8883012"/>
            <a:ext cx="479314" cy="142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14"/>
              </a:lnSpc>
            </a:pPr>
            <a:r>
              <a:rPr lang="en-US" sz="868" err="1">
                <a:solidFill>
                  <a:srgbClr val="000000"/>
                </a:solidFill>
                <a:latin typeface="Questrial"/>
              </a:rPr>
              <a:t>Isolant</a:t>
            </a:r>
            <a:endParaRPr lang="en-US" sz="868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96" name="TextBox 87">
            <a:extLst>
              <a:ext uri="{FF2B5EF4-FFF2-40B4-BE49-F238E27FC236}">
                <a16:creationId xmlns:a16="http://schemas.microsoft.com/office/drawing/2014/main" id="{2F06BB97-C43F-FE4B-52C6-14ACB72B51BD}"/>
              </a:ext>
            </a:extLst>
          </p:cNvPr>
          <p:cNvSpPr txBox="1"/>
          <p:nvPr/>
        </p:nvSpPr>
        <p:spPr>
          <a:xfrm rot="21505289">
            <a:off x="15222014" y="8946481"/>
            <a:ext cx="460187" cy="153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8" err="1">
                <a:solidFill>
                  <a:srgbClr val="000000"/>
                </a:solidFill>
                <a:latin typeface="Questrial"/>
              </a:rPr>
              <a:t>Placo</a:t>
            </a:r>
            <a:endParaRPr lang="en-US" sz="908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108" name="AutoShape 90">
            <a:extLst>
              <a:ext uri="{FF2B5EF4-FFF2-40B4-BE49-F238E27FC236}">
                <a16:creationId xmlns:a16="http://schemas.microsoft.com/office/drawing/2014/main" id="{9FDFA78A-E76C-7C7B-36B6-8FD0C0ECF66E}"/>
              </a:ext>
            </a:extLst>
          </p:cNvPr>
          <p:cNvSpPr/>
          <p:nvPr/>
        </p:nvSpPr>
        <p:spPr>
          <a:xfrm rot="6040685" flipH="1">
            <a:off x="15554619" y="8222080"/>
            <a:ext cx="1011750" cy="780865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111" name="TextBox 91">
            <a:extLst>
              <a:ext uri="{FF2B5EF4-FFF2-40B4-BE49-F238E27FC236}">
                <a16:creationId xmlns:a16="http://schemas.microsoft.com/office/drawing/2014/main" id="{A337EE44-03F5-6E42-9473-D7F71BC23298}"/>
              </a:ext>
            </a:extLst>
          </p:cNvPr>
          <p:cNvSpPr txBox="1"/>
          <p:nvPr/>
        </p:nvSpPr>
        <p:spPr>
          <a:xfrm>
            <a:off x="15793876" y="9276453"/>
            <a:ext cx="1449268" cy="347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8. Fixer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l’entrée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d'air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sur le MEA et dans le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placo</a:t>
            </a:r>
            <a:endParaRPr lang="en-US" sz="1001">
              <a:solidFill>
                <a:srgbClr val="000000"/>
              </a:solidFill>
              <a:latin typeface="Open Sans Light"/>
            </a:endParaRPr>
          </a:p>
        </p:txBody>
      </p:sp>
      <p:sp>
        <p:nvSpPr>
          <p:cNvPr id="20" name="TextBox 69">
            <a:extLst>
              <a:ext uri="{FF2B5EF4-FFF2-40B4-BE49-F238E27FC236}">
                <a16:creationId xmlns:a16="http://schemas.microsoft.com/office/drawing/2014/main" id="{E35549E2-1121-8878-21D2-E3E666C13BD0}"/>
              </a:ext>
            </a:extLst>
          </p:cNvPr>
          <p:cNvSpPr txBox="1"/>
          <p:nvPr/>
        </p:nvSpPr>
        <p:spPr>
          <a:xfrm>
            <a:off x="5017737" y="6106966"/>
            <a:ext cx="1595276" cy="526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2. Déplier les languettes pour centrer le manchon sur le tube PVC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13556700" y="6198801"/>
            <a:ext cx="1248192" cy="347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9.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Insérer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le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auvent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fixé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par 3 clips griffes</a:t>
            </a:r>
          </a:p>
        </p:txBody>
      </p:sp>
      <p:sp>
        <p:nvSpPr>
          <p:cNvPr id="44" name="AutoShape 90">
            <a:extLst>
              <a:ext uri="{FF2B5EF4-FFF2-40B4-BE49-F238E27FC236}">
                <a16:creationId xmlns:a16="http://schemas.microsoft.com/office/drawing/2014/main" id="{3377186F-770E-139C-A7F2-89FDC99E6842}"/>
              </a:ext>
            </a:extLst>
          </p:cNvPr>
          <p:cNvSpPr/>
          <p:nvPr/>
        </p:nvSpPr>
        <p:spPr>
          <a:xfrm rot="6040685" flipV="1">
            <a:off x="14012267" y="6692198"/>
            <a:ext cx="326307" cy="144008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E4809099-29A3-A19C-70C5-24DB85665D6D}"/>
              </a:ext>
            </a:extLst>
          </p:cNvPr>
          <p:cNvSpPr/>
          <p:nvPr/>
        </p:nvSpPr>
        <p:spPr>
          <a:xfrm rot="1909557">
            <a:off x="9002662" y="7076017"/>
            <a:ext cx="314459" cy="6889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1"/>
          </a:p>
        </p:txBody>
      </p:sp>
      <p:sp>
        <p:nvSpPr>
          <p:cNvPr id="10" name="TextBox 57">
            <a:extLst>
              <a:ext uri="{FF2B5EF4-FFF2-40B4-BE49-F238E27FC236}">
                <a16:creationId xmlns:a16="http://schemas.microsoft.com/office/drawing/2014/main" id="{6836D530-94B3-376C-4FB7-C9212598798D}"/>
              </a:ext>
            </a:extLst>
          </p:cNvPr>
          <p:cNvSpPr txBox="1"/>
          <p:nvPr/>
        </p:nvSpPr>
        <p:spPr>
          <a:xfrm>
            <a:off x="10882705" y="4228478"/>
            <a:ext cx="2191772" cy="8527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Glacial Indifference"/>
              </a:rPr>
              <a:t> </a:t>
            </a:r>
            <a:r>
              <a:rPr lang="en-US" sz="1100">
                <a:solidFill>
                  <a:srgbClr val="000000"/>
                </a:solidFill>
                <a:latin typeface="Glacial Indifference"/>
              </a:rPr>
              <a:t>GEB  Ø100 (124x149x38 mm)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>
                <a:solidFill>
                  <a:srgbClr val="000000"/>
                </a:solidFill>
                <a:latin typeface="Glacial Indifference"/>
              </a:rPr>
              <a:t> </a:t>
            </a:r>
            <a:r>
              <a:rPr lang="en-US" sz="1100" err="1">
                <a:solidFill>
                  <a:srgbClr val="000000"/>
                </a:solidFill>
                <a:latin typeface="Glacial Indifference"/>
              </a:rPr>
              <a:t>Réf</a:t>
            </a:r>
            <a:r>
              <a:rPr lang="en-US" sz="1100">
                <a:solidFill>
                  <a:srgbClr val="000000"/>
                </a:solidFill>
                <a:latin typeface="Glacial Indifference"/>
              </a:rPr>
              <a:t> : 11011239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>
                <a:solidFill>
                  <a:srgbClr val="000000"/>
                </a:solidFill>
                <a:latin typeface="Glacial Indifference"/>
              </a:rPr>
              <a:t>GEB Ø125 (149x149x38 mm)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 err="1">
                <a:solidFill>
                  <a:srgbClr val="000000"/>
                </a:solidFill>
                <a:latin typeface="Glacial Indifference"/>
              </a:rPr>
              <a:t>Réf</a:t>
            </a:r>
            <a:r>
              <a:rPr lang="en-US" sz="1100">
                <a:solidFill>
                  <a:srgbClr val="000000"/>
                </a:solidFill>
                <a:latin typeface="Glacial Indifference"/>
              </a:rPr>
              <a:t> : 11011240  </a:t>
            </a:r>
          </a:p>
        </p:txBody>
      </p:sp>
      <p:sp>
        <p:nvSpPr>
          <p:cNvPr id="31" name="TextBox 59">
            <a:extLst>
              <a:ext uri="{FF2B5EF4-FFF2-40B4-BE49-F238E27FC236}">
                <a16:creationId xmlns:a16="http://schemas.microsoft.com/office/drawing/2014/main" id="{D7A75683-C5D7-7E8D-B67D-3286F9546F12}"/>
              </a:ext>
            </a:extLst>
          </p:cNvPr>
          <p:cNvSpPr txBox="1"/>
          <p:nvPr/>
        </p:nvSpPr>
        <p:spPr>
          <a:xfrm>
            <a:off x="13008553" y="4239034"/>
            <a:ext cx="1892337" cy="8527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 dirty="0">
                <a:solidFill>
                  <a:srgbClr val="000000"/>
                </a:solidFill>
                <a:latin typeface="Glacial Indifference"/>
              </a:rPr>
              <a:t> GES Ø 100 (124x124x38 mm)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 dirty="0" err="1">
                <a:solidFill>
                  <a:srgbClr val="000000"/>
                </a:solidFill>
                <a:latin typeface="Glacial Indifference"/>
              </a:rPr>
              <a:t>Réf</a:t>
            </a:r>
            <a:r>
              <a:rPr lang="en-US" sz="1100" dirty="0">
                <a:solidFill>
                  <a:srgbClr val="000000"/>
                </a:solidFill>
                <a:latin typeface="Glacial Indifference"/>
              </a:rPr>
              <a:t>: 11011242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 dirty="0">
                <a:solidFill>
                  <a:srgbClr val="000000"/>
                </a:solidFill>
                <a:latin typeface="Glacial Indifference"/>
              </a:rPr>
              <a:t>GES Ø125 (149x149x38 mm)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 dirty="0" err="1">
                <a:solidFill>
                  <a:srgbClr val="000000"/>
                </a:solidFill>
                <a:latin typeface="Glacial Indifference"/>
              </a:rPr>
              <a:t>Réf</a:t>
            </a:r>
            <a:r>
              <a:rPr lang="en-US" sz="1100" dirty="0">
                <a:solidFill>
                  <a:srgbClr val="000000"/>
                </a:solidFill>
                <a:latin typeface="Glacial Indifference"/>
              </a:rPr>
              <a:t> :11011243 </a:t>
            </a:r>
          </a:p>
        </p:txBody>
      </p:sp>
      <p:sp>
        <p:nvSpPr>
          <p:cNvPr id="39" name="TextBox 57">
            <a:extLst>
              <a:ext uri="{FF2B5EF4-FFF2-40B4-BE49-F238E27FC236}">
                <a16:creationId xmlns:a16="http://schemas.microsoft.com/office/drawing/2014/main" id="{0B0E5597-08EE-5361-1804-C7176856710C}"/>
              </a:ext>
            </a:extLst>
          </p:cNvPr>
          <p:cNvSpPr txBox="1"/>
          <p:nvPr/>
        </p:nvSpPr>
        <p:spPr>
          <a:xfrm>
            <a:off x="14796217" y="4031778"/>
            <a:ext cx="2103538" cy="6347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Glacial Indifference"/>
              </a:rPr>
              <a:t> 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>
                <a:solidFill>
                  <a:srgbClr val="000000"/>
                </a:solidFill>
                <a:latin typeface="Glacial Indifference"/>
              </a:rPr>
              <a:t>GEA  Ø125 </a:t>
            </a:r>
            <a:r>
              <a:rPr lang="en-US" sz="1100">
                <a:solidFill>
                  <a:srgbClr val="000000"/>
                </a:solidFill>
                <a:latin typeface="Glacial Indifference" panose="020B0604020202020204" charset="0"/>
              </a:rPr>
              <a:t>(</a:t>
            </a:r>
            <a:r>
              <a:rPr lang="en-US" sz="1100">
                <a:latin typeface="Glacial Indifference" panose="020B0604020202020204" charset="0"/>
                <a:ea typeface="+mn-lt"/>
                <a:cs typeface="+mn-lt"/>
              </a:rPr>
              <a:t>149x149x38</a:t>
            </a:r>
            <a:r>
              <a:rPr lang="en-US" sz="1100">
                <a:solidFill>
                  <a:srgbClr val="000000"/>
                </a:solidFill>
                <a:latin typeface="Glacial Indifference" panose="020B0604020202020204" charset="0"/>
              </a:rPr>
              <a:t> mm)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>
                <a:solidFill>
                  <a:srgbClr val="000000"/>
                </a:solidFill>
                <a:latin typeface="Glacial Indifference"/>
              </a:rPr>
              <a:t> </a:t>
            </a:r>
            <a:r>
              <a:rPr lang="en-US" sz="1100" err="1">
                <a:solidFill>
                  <a:srgbClr val="000000"/>
                </a:solidFill>
                <a:latin typeface="Glacial Indifference"/>
              </a:rPr>
              <a:t>Réf</a:t>
            </a:r>
            <a:r>
              <a:rPr lang="en-US" sz="1100">
                <a:solidFill>
                  <a:srgbClr val="000000"/>
                </a:solidFill>
                <a:latin typeface="Glacial Indifference"/>
              </a:rPr>
              <a:t> : 11011238</a:t>
            </a:r>
          </a:p>
        </p:txBody>
      </p:sp>
      <p:sp>
        <p:nvSpPr>
          <p:cNvPr id="40" name="TextBox 70">
            <a:extLst>
              <a:ext uri="{FF2B5EF4-FFF2-40B4-BE49-F238E27FC236}">
                <a16:creationId xmlns:a16="http://schemas.microsoft.com/office/drawing/2014/main" id="{B135F7AD-A31D-74B8-EC2C-49EEBB929C1C}"/>
              </a:ext>
            </a:extLst>
          </p:cNvPr>
          <p:cNvSpPr txBox="1"/>
          <p:nvPr/>
        </p:nvSpPr>
        <p:spPr>
          <a:xfrm>
            <a:off x="10950911" y="5856451"/>
            <a:ext cx="2094916" cy="526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4. Faire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une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réservation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de 521 par 205 mm dans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l’isolant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pour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intégrer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le MTC</a:t>
            </a:r>
          </a:p>
        </p:txBody>
      </p:sp>
      <p:sp>
        <p:nvSpPr>
          <p:cNvPr id="47" name="TextBox 92">
            <a:extLst>
              <a:ext uri="{FF2B5EF4-FFF2-40B4-BE49-F238E27FC236}">
                <a16:creationId xmlns:a16="http://schemas.microsoft.com/office/drawing/2014/main" id="{FC8D2A45-7A8D-81EA-8075-57DDF090CE6A}"/>
              </a:ext>
            </a:extLst>
          </p:cNvPr>
          <p:cNvSpPr txBox="1"/>
          <p:nvPr/>
        </p:nvSpPr>
        <p:spPr>
          <a:xfrm>
            <a:off x="11027535" y="9616128"/>
            <a:ext cx="2050510" cy="347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6. Faire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une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entaille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de 353 par 13,8 mm dans le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placo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pour le MEA</a:t>
            </a:r>
          </a:p>
        </p:txBody>
      </p:sp>
      <p:sp>
        <p:nvSpPr>
          <p:cNvPr id="57" name="TextBox 62">
            <a:extLst>
              <a:ext uri="{FF2B5EF4-FFF2-40B4-BE49-F238E27FC236}">
                <a16:creationId xmlns:a16="http://schemas.microsoft.com/office/drawing/2014/main" id="{EF1F8EAA-5245-5226-C0D1-2D6803136942}"/>
              </a:ext>
            </a:extLst>
          </p:cNvPr>
          <p:cNvSpPr txBox="1"/>
          <p:nvPr/>
        </p:nvSpPr>
        <p:spPr>
          <a:xfrm>
            <a:off x="16247142" y="4192431"/>
            <a:ext cx="2430114" cy="7758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100" dirty="0">
                <a:solidFill>
                  <a:srgbClr val="000000"/>
                </a:solidFill>
                <a:latin typeface="Glacial Indifference"/>
              </a:rPr>
              <a:t>Tube PVC </a:t>
            </a:r>
            <a:r>
              <a:rPr lang="fr-FR" sz="1100" dirty="0">
                <a:solidFill>
                  <a:srgbClr val="000000"/>
                </a:solidFill>
                <a:latin typeface="Glacial Indifference"/>
              </a:rPr>
              <a:t>Ø125</a:t>
            </a:r>
          </a:p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fr-FR" sz="1100" dirty="0" err="1">
                <a:solidFill>
                  <a:srgbClr val="000000"/>
                </a:solidFill>
                <a:latin typeface="Glacial Indifference"/>
              </a:rPr>
              <a:t>Dexterne</a:t>
            </a:r>
            <a:r>
              <a:rPr lang="fr-FR" sz="1100" dirty="0">
                <a:solidFill>
                  <a:srgbClr val="000000"/>
                </a:solidFill>
                <a:latin typeface="Glacial Indifference"/>
              </a:rPr>
              <a:t>= 125mm</a:t>
            </a:r>
          </a:p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fr-FR" sz="1100" dirty="0" err="1">
                <a:solidFill>
                  <a:srgbClr val="000000"/>
                </a:solidFill>
                <a:latin typeface="Glacial Indifference"/>
              </a:rPr>
              <a:t>Dinterne</a:t>
            </a:r>
            <a:r>
              <a:rPr lang="fr-FR" sz="1100" dirty="0">
                <a:solidFill>
                  <a:srgbClr val="000000"/>
                </a:solidFill>
                <a:latin typeface="Glacial Indifference"/>
              </a:rPr>
              <a:t> = 117-118 mm</a:t>
            </a:r>
            <a:endParaRPr lang="en-US" sz="1100" dirty="0">
              <a:solidFill>
                <a:srgbClr val="000000"/>
              </a:solidFill>
              <a:latin typeface="Glacial Indifference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12E7D933-9B05-49DF-84D2-6BD7393AEF2E}"/>
              </a:ext>
            </a:extLst>
          </p:cNvPr>
          <p:cNvSpPr/>
          <p:nvPr/>
        </p:nvSpPr>
        <p:spPr>
          <a:xfrm>
            <a:off x="6898951" y="5455939"/>
            <a:ext cx="3876829" cy="772107"/>
          </a:xfrm>
          <a:prstGeom prst="rect">
            <a:avLst/>
          </a:prstGeom>
          <a:solidFill>
            <a:schemeClr val="bg1"/>
          </a:solidFill>
          <a:ln>
            <a:solidFill>
              <a:srgbClr val="C5DB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1"/>
          </a:p>
        </p:txBody>
      </p:sp>
      <p:sp>
        <p:nvSpPr>
          <p:cNvPr id="59" name="TextBox 64">
            <a:extLst>
              <a:ext uri="{FF2B5EF4-FFF2-40B4-BE49-F238E27FC236}">
                <a16:creationId xmlns:a16="http://schemas.microsoft.com/office/drawing/2014/main" id="{0B715308-5924-E0B7-7D76-3690EE5D888D}"/>
              </a:ext>
            </a:extLst>
          </p:cNvPr>
          <p:cNvSpPr txBox="1"/>
          <p:nvPr/>
        </p:nvSpPr>
        <p:spPr>
          <a:xfrm>
            <a:off x="6014069" y="5522596"/>
            <a:ext cx="5594119" cy="6735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>
              <a:lnSpc>
                <a:spcPts val="2660"/>
              </a:lnSpc>
              <a:spcBef>
                <a:spcPct val="0"/>
              </a:spcBef>
              <a:defRPr sz="2800" u="sng">
                <a:solidFill>
                  <a:srgbClr val="1B3288"/>
                </a:solidFill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fr-FR" sz="2000" u="none">
                <a:latin typeface="Arial Black" panose="020B0A04020102020204" pitchFamily="34" charset="0"/>
              </a:rPr>
              <a:t>Isolant + placo: 10 à 12 cm</a:t>
            </a:r>
          </a:p>
          <a:p>
            <a:r>
              <a:rPr lang="fr-FR" sz="2000" u="none">
                <a:latin typeface="Arial Black" panose="020B0A04020102020204" pitchFamily="34" charset="0"/>
              </a:rPr>
              <a:t>Béton : peu importe</a:t>
            </a:r>
          </a:p>
        </p:txBody>
      </p:sp>
      <p:pic>
        <p:nvPicPr>
          <p:cNvPr id="28" name="Image 27" descr="Une image contenant intérieur, mur, appareil, sale&#10;&#10;Description générée automatiquement">
            <a:extLst>
              <a:ext uri="{FF2B5EF4-FFF2-40B4-BE49-F238E27FC236}">
                <a16:creationId xmlns:a16="http://schemas.microsoft.com/office/drawing/2014/main" id="{0475368B-EF71-5A27-3319-FD7719F7CCD6}"/>
              </a:ext>
            </a:extLst>
          </p:cNvPr>
          <p:cNvPicPr>
            <a:picLocks noChangeAspect="1"/>
          </p:cNvPicPr>
          <p:nvPr/>
        </p:nvPicPr>
        <p:blipFill rotWithShape="1"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9" r="18693" b="18120"/>
          <a:stretch/>
        </p:blipFill>
        <p:spPr>
          <a:xfrm>
            <a:off x="15685573" y="43956"/>
            <a:ext cx="2505547" cy="1711998"/>
          </a:xfrm>
          <a:prstGeom prst="rect">
            <a:avLst/>
          </a:prstGeom>
        </p:spPr>
      </p:pic>
      <p:sp>
        <p:nvSpPr>
          <p:cNvPr id="37" name="TextBox 67">
            <a:extLst>
              <a:ext uri="{FF2B5EF4-FFF2-40B4-BE49-F238E27FC236}">
                <a16:creationId xmlns:a16="http://schemas.microsoft.com/office/drawing/2014/main" id="{08BC8428-081E-13D0-07A7-D44E0AB6FDB8}"/>
              </a:ext>
            </a:extLst>
          </p:cNvPr>
          <p:cNvSpPr txBox="1"/>
          <p:nvPr/>
        </p:nvSpPr>
        <p:spPr>
          <a:xfrm>
            <a:off x="16116405" y="1794103"/>
            <a:ext cx="1990743" cy="1538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89"/>
              </a:lnSpc>
            </a:pPr>
            <a:r>
              <a:rPr lang="fr-FR" sz="1001">
                <a:latin typeface="Open Sans Light"/>
              </a:rPr>
              <a:t>MTC siliconé</a:t>
            </a:r>
          </a:p>
        </p:txBody>
      </p:sp>
      <p:pic>
        <p:nvPicPr>
          <p:cNvPr id="46" name="Image 45">
            <a:extLst>
              <a:ext uri="{FF2B5EF4-FFF2-40B4-BE49-F238E27FC236}">
                <a16:creationId xmlns:a16="http://schemas.microsoft.com/office/drawing/2014/main" id="{CC639288-D0C4-0565-822F-24FD14AD4228}"/>
              </a:ext>
            </a:extLst>
          </p:cNvPr>
          <p:cNvPicPr>
            <a:picLocks noChangeAspect="1"/>
          </p:cNvPicPr>
          <p:nvPr/>
        </p:nvPicPr>
        <p:blipFill rotWithShape="1">
          <a:blip r:embed="rId28"/>
          <a:srcRect l="7102" t="2561" r="6947"/>
          <a:stretch/>
        </p:blipFill>
        <p:spPr>
          <a:xfrm>
            <a:off x="8770587" y="2928680"/>
            <a:ext cx="2090665" cy="1124404"/>
          </a:xfrm>
          <a:prstGeom prst="rect">
            <a:avLst/>
          </a:prstGeom>
        </p:spPr>
      </p:pic>
      <p:sp>
        <p:nvSpPr>
          <p:cNvPr id="60" name="TextBox 57">
            <a:extLst>
              <a:ext uri="{FF2B5EF4-FFF2-40B4-BE49-F238E27FC236}">
                <a16:creationId xmlns:a16="http://schemas.microsoft.com/office/drawing/2014/main" id="{3F2F763C-8B36-D3E1-B347-DD76B7B79897}"/>
              </a:ext>
            </a:extLst>
          </p:cNvPr>
          <p:cNvSpPr txBox="1"/>
          <p:nvPr/>
        </p:nvSpPr>
        <p:spPr>
          <a:xfrm>
            <a:off x="8863026" y="4226527"/>
            <a:ext cx="1912753" cy="6347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Glacial Indifference"/>
              </a:rPr>
              <a:t> </a:t>
            </a:r>
            <a:r>
              <a:rPr lang="en-US" sz="1200" err="1">
                <a:solidFill>
                  <a:srgbClr val="000000"/>
                </a:solidFill>
                <a:latin typeface="Glacial Indifference"/>
              </a:rPr>
              <a:t>Produit</a:t>
            </a:r>
            <a:r>
              <a:rPr lang="en-US" sz="1200">
                <a:solidFill>
                  <a:srgbClr val="000000"/>
                </a:solidFill>
                <a:latin typeface="Glacial Indifference"/>
              </a:rPr>
              <a:t> : Mousse </a:t>
            </a:r>
            <a:r>
              <a:rPr lang="en-US" sz="1200" err="1">
                <a:solidFill>
                  <a:srgbClr val="000000"/>
                </a:solidFill>
                <a:latin typeface="Glacial Indifference"/>
              </a:rPr>
              <a:t>acoustique</a:t>
            </a:r>
            <a:r>
              <a:rPr lang="en-US" sz="1200">
                <a:solidFill>
                  <a:srgbClr val="000000"/>
                </a:solidFill>
                <a:latin typeface="Glacial Indifference"/>
              </a:rPr>
              <a:t> A 125 mm</a:t>
            </a:r>
            <a:endParaRPr lang="en-US" sz="1100">
              <a:solidFill>
                <a:srgbClr val="000000"/>
              </a:solidFill>
              <a:latin typeface="Glacial Indifference" panose="020B0604020202020204" charset="0"/>
            </a:endParaRP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>
                <a:solidFill>
                  <a:srgbClr val="000000"/>
                </a:solidFill>
                <a:latin typeface="Glacial Indifference"/>
              </a:rPr>
              <a:t> </a:t>
            </a:r>
            <a:r>
              <a:rPr lang="en-US" sz="1100" err="1">
                <a:solidFill>
                  <a:srgbClr val="000000"/>
                </a:solidFill>
                <a:latin typeface="Glacial Indifference"/>
              </a:rPr>
              <a:t>Réf</a:t>
            </a:r>
            <a:r>
              <a:rPr lang="en-US" sz="1100">
                <a:solidFill>
                  <a:srgbClr val="000000"/>
                </a:solidFill>
                <a:latin typeface="Glacial Indifference"/>
              </a:rPr>
              <a:t> : 11011377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8EF6692-23DC-9847-6BB3-10A3B56ED9D2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30"/>
            <a:ext cx="2331720" cy="595601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510080F0-A63E-5BD2-DCBE-897F61FD6952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260" y="3218024"/>
            <a:ext cx="3706117" cy="1136789"/>
          </a:xfrm>
          <a:prstGeom prst="rect">
            <a:avLst/>
          </a:prstGeom>
        </p:spPr>
      </p:pic>
      <p:pic>
        <p:nvPicPr>
          <p:cNvPr id="83" name="Image 82">
            <a:extLst>
              <a:ext uri="{FF2B5EF4-FFF2-40B4-BE49-F238E27FC236}">
                <a16:creationId xmlns:a16="http://schemas.microsoft.com/office/drawing/2014/main" id="{B24912AC-875A-9573-BA2A-4465F6B7C2A8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7099907" y="6523684"/>
            <a:ext cx="822621" cy="813839"/>
          </a:xfrm>
          <a:prstGeom prst="rect">
            <a:avLst/>
          </a:prstGeom>
        </p:spPr>
      </p:pic>
      <p:sp>
        <p:nvSpPr>
          <p:cNvPr id="2" name="Bouton d’action : début 1">
            <a:hlinkClick r:id="rId32" action="ppaction://hlinksldjump" highlightClick="1"/>
            <a:extLst>
              <a:ext uri="{FF2B5EF4-FFF2-40B4-BE49-F238E27FC236}">
                <a16:creationId xmlns:a16="http://schemas.microsoft.com/office/drawing/2014/main" id="{5E0FFC1B-D645-32A7-A794-7B00DDDC3EBE}"/>
              </a:ext>
            </a:extLst>
          </p:cNvPr>
          <p:cNvSpPr/>
          <p:nvPr/>
        </p:nvSpPr>
        <p:spPr>
          <a:xfrm>
            <a:off x="128376" y="800556"/>
            <a:ext cx="940870" cy="850231"/>
          </a:xfrm>
          <a:prstGeom prst="actionButtonBeginning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93912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Image 43">
            <a:extLst>
              <a:ext uri="{FF2B5EF4-FFF2-40B4-BE49-F238E27FC236}">
                <a16:creationId xmlns:a16="http://schemas.microsoft.com/office/drawing/2014/main" id="{8FD53401-7F1A-B395-77CF-24EE01AEA2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946" y="2762658"/>
            <a:ext cx="3448436" cy="2425085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AC76CCB1-A339-E097-FCDE-CE3863DDF7D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25"/>
          <a:stretch/>
        </p:blipFill>
        <p:spPr>
          <a:xfrm>
            <a:off x="72893" y="2299831"/>
            <a:ext cx="3789369" cy="3272992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 rot="5400000">
            <a:off x="6752098" y="3886944"/>
            <a:ext cx="3730260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7" name="AutoShape 7"/>
          <p:cNvSpPr/>
          <p:nvPr/>
        </p:nvSpPr>
        <p:spPr>
          <a:xfrm rot="5400000">
            <a:off x="1331667" y="8506309"/>
            <a:ext cx="5480773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8" name="AutoShape 8"/>
          <p:cNvSpPr/>
          <p:nvPr/>
        </p:nvSpPr>
        <p:spPr>
          <a:xfrm flipV="1">
            <a:off x="28015" y="5695953"/>
            <a:ext cx="18212361" cy="23851"/>
          </a:xfrm>
          <a:prstGeom prst="line">
            <a:avLst/>
          </a:prstGeom>
          <a:ln w="47625" cap="flat">
            <a:solidFill>
              <a:srgbClr val="C5DB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16" name="AutoShape 16"/>
          <p:cNvSpPr/>
          <p:nvPr/>
        </p:nvSpPr>
        <p:spPr>
          <a:xfrm rot="5400000">
            <a:off x="5611006" y="8533217"/>
            <a:ext cx="553459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17" name="AutoShape 17"/>
          <p:cNvSpPr/>
          <p:nvPr/>
        </p:nvSpPr>
        <p:spPr>
          <a:xfrm rot="5400000">
            <a:off x="10480066" y="8539285"/>
            <a:ext cx="5559509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0463989" y="9612126"/>
            <a:ext cx="448370" cy="448370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4101725" y="3559752"/>
            <a:ext cx="653265" cy="653265"/>
          </a:xfrm>
          <a:prstGeom prst="rect">
            <a:avLst/>
          </a:prstGeom>
        </p:spPr>
      </p:pic>
      <p:sp>
        <p:nvSpPr>
          <p:cNvPr id="26" name="AutoShape 26"/>
          <p:cNvSpPr/>
          <p:nvPr/>
        </p:nvSpPr>
        <p:spPr>
          <a:xfrm flipV="1">
            <a:off x="2" y="2016201"/>
            <a:ext cx="18222290" cy="10377"/>
          </a:xfrm>
          <a:prstGeom prst="line">
            <a:avLst/>
          </a:prstGeom>
          <a:ln w="47625" cap="flat">
            <a:solidFill>
              <a:srgbClr val="C5DB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55" name="TextBox 55"/>
          <p:cNvSpPr txBox="1"/>
          <p:nvPr/>
        </p:nvSpPr>
        <p:spPr>
          <a:xfrm>
            <a:off x="2677567" y="9138813"/>
            <a:ext cx="1595276" cy="167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 err="1">
                <a:solidFill>
                  <a:srgbClr val="000000"/>
                </a:solidFill>
                <a:latin typeface="Open Sans Light Bold"/>
              </a:rPr>
              <a:t>Intérieur</a:t>
            </a:r>
            <a:endParaRPr lang="en-US" sz="1001">
              <a:solidFill>
                <a:srgbClr val="000000"/>
              </a:solidFill>
              <a:latin typeface="Open Sans Light Bold"/>
            </a:endParaRPr>
          </a:p>
        </p:txBody>
      </p:sp>
      <p:sp>
        <p:nvSpPr>
          <p:cNvPr id="56" name="TextBox 56"/>
          <p:cNvSpPr txBox="1"/>
          <p:nvPr/>
        </p:nvSpPr>
        <p:spPr>
          <a:xfrm>
            <a:off x="3314769" y="5007338"/>
            <a:ext cx="3143905" cy="5450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 dirty="0" err="1">
                <a:solidFill>
                  <a:srgbClr val="000000"/>
                </a:solidFill>
                <a:latin typeface="Glacial Indifference"/>
              </a:rPr>
              <a:t>Produit</a:t>
            </a:r>
            <a:r>
              <a:rPr lang="en-US" sz="1600" dirty="0">
                <a:solidFill>
                  <a:srgbClr val="000000"/>
                </a:solidFill>
                <a:latin typeface="Glacial Indifference"/>
              </a:rPr>
              <a:t> : MTC </a:t>
            </a:r>
            <a:r>
              <a:rPr lang="en-US" sz="1600" dirty="0" err="1">
                <a:solidFill>
                  <a:srgbClr val="000000"/>
                </a:solidFill>
                <a:latin typeface="Glacial Indifference"/>
              </a:rPr>
              <a:t>Acoustique</a:t>
            </a:r>
            <a:r>
              <a:rPr lang="en-US" sz="1600" dirty="0">
                <a:solidFill>
                  <a:srgbClr val="000000"/>
                </a:solidFill>
                <a:latin typeface="Glacial Indifference"/>
              </a:rPr>
              <a:t> (11011402) + MEA 85 (11011401)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12911349" y="2166560"/>
            <a:ext cx="1731980" cy="3327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899" u="sng" err="1">
                <a:solidFill>
                  <a:srgbClr val="1B328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Accessoires</a:t>
            </a:r>
            <a:endParaRPr lang="en-US" sz="1899" u="sng">
              <a:solidFill>
                <a:srgbClr val="1B3288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0" name="Picture 19">
            <a:extLst>
              <a:ext uri="{FF2B5EF4-FFF2-40B4-BE49-F238E27FC236}">
                <a16:creationId xmlns:a16="http://schemas.microsoft.com/office/drawing/2014/main" id="{2D63252C-7702-5633-E58D-0ADAFD57825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8548936" y="8043054"/>
            <a:ext cx="525918" cy="517372"/>
          </a:xfrm>
          <a:prstGeom prst="rect">
            <a:avLst/>
          </a:prstGeom>
        </p:spPr>
      </p:pic>
      <p:pic>
        <p:nvPicPr>
          <p:cNvPr id="29" name="Picture 21">
            <a:extLst>
              <a:ext uri="{FF2B5EF4-FFF2-40B4-BE49-F238E27FC236}">
                <a16:creationId xmlns:a16="http://schemas.microsoft.com/office/drawing/2014/main" id="{6B5059F1-D7CD-B31F-8B54-F5BA474E9F97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91000"/>
          </a:blip>
          <a:srcRect/>
          <a:stretch>
            <a:fillRect/>
          </a:stretch>
        </p:blipFill>
        <p:spPr>
          <a:xfrm>
            <a:off x="7545022" y="8164596"/>
            <a:ext cx="699557" cy="718416"/>
          </a:xfrm>
          <a:prstGeom prst="rect">
            <a:avLst/>
          </a:prstGeom>
        </p:spPr>
      </p:pic>
      <p:sp>
        <p:nvSpPr>
          <p:cNvPr id="40" name="TextBox 49">
            <a:extLst>
              <a:ext uri="{FF2B5EF4-FFF2-40B4-BE49-F238E27FC236}">
                <a16:creationId xmlns:a16="http://schemas.microsoft.com/office/drawing/2014/main" id="{A8FE58DD-85D6-71E4-0FCF-C28D801D326D}"/>
              </a:ext>
            </a:extLst>
          </p:cNvPr>
          <p:cNvSpPr txBox="1"/>
          <p:nvPr/>
        </p:nvSpPr>
        <p:spPr>
          <a:xfrm>
            <a:off x="3489635" y="578297"/>
            <a:ext cx="10302956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8"/>
              </a:lnSpc>
            </a:pPr>
            <a:r>
              <a:rPr lang="en-US" sz="5401">
                <a:solidFill>
                  <a:srgbClr val="1B3288"/>
                </a:solidFill>
                <a:latin typeface="Glacial Indifference Bold"/>
              </a:rPr>
              <a:t>MTC + MEA 85 + Tube PVC </a:t>
            </a:r>
          </a:p>
          <a:p>
            <a:pPr algn="ctr">
              <a:lnSpc>
                <a:spcPts val="3220"/>
              </a:lnSpc>
            </a:pPr>
            <a:r>
              <a:rPr lang="en-US" sz="2400">
                <a:solidFill>
                  <a:srgbClr val="1B3288"/>
                </a:solidFill>
                <a:latin typeface="Glacial Indifference" panose="020B0604020202020204" charset="0"/>
              </a:rPr>
              <a:t>Mise </a:t>
            </a:r>
            <a:r>
              <a:rPr lang="en-US" sz="2400" err="1">
                <a:solidFill>
                  <a:srgbClr val="1B3288"/>
                </a:solidFill>
                <a:latin typeface="Glacial Indifference" panose="020B0604020202020204" charset="0"/>
              </a:rPr>
              <a:t>en</a:t>
            </a:r>
            <a:r>
              <a:rPr lang="en-US" sz="2400">
                <a:solidFill>
                  <a:srgbClr val="1B3288"/>
                </a:solidFill>
                <a:latin typeface="Glacial Indifference" panose="020B0604020202020204" charset="0"/>
              </a:rPr>
              <a:t> oeuvre </a:t>
            </a:r>
            <a:r>
              <a:rPr lang="en-US" sz="2400" err="1">
                <a:solidFill>
                  <a:srgbClr val="1B3288"/>
                </a:solidFill>
                <a:latin typeface="Glacial Indifference" panose="020B0604020202020204" charset="0"/>
              </a:rPr>
              <a:t>en</a:t>
            </a:r>
            <a:r>
              <a:rPr lang="en-US" sz="2400">
                <a:solidFill>
                  <a:srgbClr val="1B3288"/>
                </a:solidFill>
                <a:latin typeface="Glacial Indifference" panose="020B0604020202020204" charset="0"/>
              </a:rPr>
              <a:t> </a:t>
            </a:r>
            <a:r>
              <a:rPr lang="en-US" sz="2400">
                <a:solidFill>
                  <a:srgbClr val="1B3288"/>
                </a:solidFill>
                <a:latin typeface="Glacial Indifference"/>
              </a:rPr>
              <a:t>Isolation </a:t>
            </a:r>
            <a:r>
              <a:rPr lang="en-US" sz="2400" err="1">
                <a:solidFill>
                  <a:srgbClr val="1B3288"/>
                </a:solidFill>
                <a:latin typeface="Glacial Indifference"/>
              </a:rPr>
              <a:t>Intérieure</a:t>
            </a:r>
            <a:endParaRPr lang="en-US" sz="2400">
              <a:solidFill>
                <a:srgbClr val="1B3288"/>
              </a:solidFill>
              <a:latin typeface="Glacial Indifference"/>
            </a:endParaRPr>
          </a:p>
        </p:txBody>
      </p:sp>
      <p:sp>
        <p:nvSpPr>
          <p:cNvPr id="118" name="TextBox 51">
            <a:extLst>
              <a:ext uri="{FF2B5EF4-FFF2-40B4-BE49-F238E27FC236}">
                <a16:creationId xmlns:a16="http://schemas.microsoft.com/office/drawing/2014/main" id="{BC877EFD-92C8-10D1-A957-EB56EC32A3F5}"/>
              </a:ext>
            </a:extLst>
          </p:cNvPr>
          <p:cNvSpPr txBox="1"/>
          <p:nvPr/>
        </p:nvSpPr>
        <p:spPr>
          <a:xfrm>
            <a:off x="-451153" y="8537192"/>
            <a:ext cx="1595276" cy="167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 err="1">
                <a:solidFill>
                  <a:srgbClr val="000000"/>
                </a:solidFill>
                <a:latin typeface="Open Sans Light Bold"/>
              </a:rPr>
              <a:t>Extérieur</a:t>
            </a:r>
            <a:endParaRPr lang="en-US" sz="1001">
              <a:solidFill>
                <a:srgbClr val="000000"/>
              </a:solidFill>
              <a:latin typeface="Open Sans Light Bold"/>
            </a:endParaRPr>
          </a:p>
        </p:txBody>
      </p:sp>
      <p:pic>
        <p:nvPicPr>
          <p:cNvPr id="42" name="Picture 5">
            <a:extLst>
              <a:ext uri="{FF2B5EF4-FFF2-40B4-BE49-F238E27FC236}">
                <a16:creationId xmlns:a16="http://schemas.microsoft.com/office/drawing/2014/main" id="{2C459A59-55B8-60AE-9FE0-42ECF025D0C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904192" y="9593212"/>
            <a:ext cx="481778" cy="481778"/>
          </a:xfrm>
          <a:prstGeom prst="rect">
            <a:avLst/>
          </a:prstGeom>
        </p:spPr>
      </p:pic>
      <p:pic>
        <p:nvPicPr>
          <p:cNvPr id="51" name="Picture 11">
            <a:extLst>
              <a:ext uri="{FF2B5EF4-FFF2-40B4-BE49-F238E27FC236}">
                <a16:creationId xmlns:a16="http://schemas.microsoft.com/office/drawing/2014/main" id="{0D06EC7C-3D21-5C76-FA69-3A2DF1CFF42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72893" y="7993698"/>
            <a:ext cx="525918" cy="517372"/>
          </a:xfrm>
          <a:prstGeom prst="rect">
            <a:avLst/>
          </a:prstGeom>
        </p:spPr>
      </p:pic>
      <p:pic>
        <p:nvPicPr>
          <p:cNvPr id="82" name="Picture 21">
            <a:extLst>
              <a:ext uri="{FF2B5EF4-FFF2-40B4-BE49-F238E27FC236}">
                <a16:creationId xmlns:a16="http://schemas.microsoft.com/office/drawing/2014/main" id="{6FC787C9-6EAD-F054-9EC5-02C7862EBF5D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91000"/>
          </a:blip>
          <a:srcRect/>
          <a:stretch>
            <a:fillRect/>
          </a:stretch>
        </p:blipFill>
        <p:spPr>
          <a:xfrm>
            <a:off x="3130792" y="8433371"/>
            <a:ext cx="699557" cy="718416"/>
          </a:xfrm>
          <a:prstGeom prst="rect">
            <a:avLst/>
          </a:prstGeom>
        </p:spPr>
      </p:pic>
      <p:pic>
        <p:nvPicPr>
          <p:cNvPr id="102" name="Picture 14">
            <a:extLst>
              <a:ext uri="{FF2B5EF4-FFF2-40B4-BE49-F238E27FC236}">
                <a16:creationId xmlns:a16="http://schemas.microsoft.com/office/drawing/2014/main" id="{8226C8AA-22DE-51CE-DEAA-49D52876C19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5932523" y="9615045"/>
            <a:ext cx="459495" cy="459495"/>
          </a:xfrm>
          <a:prstGeom prst="rect">
            <a:avLst/>
          </a:prstGeom>
        </p:spPr>
      </p:pic>
      <p:pic>
        <p:nvPicPr>
          <p:cNvPr id="105" name="Picture 15">
            <a:extLst>
              <a:ext uri="{FF2B5EF4-FFF2-40B4-BE49-F238E27FC236}">
                <a16:creationId xmlns:a16="http://schemas.microsoft.com/office/drawing/2014/main" id="{E52F9C1B-3D7A-A3E7-2701-F854AEEC8C7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4197917" y="8016755"/>
            <a:ext cx="525918" cy="517372"/>
          </a:xfrm>
          <a:prstGeom prst="rect">
            <a:avLst/>
          </a:prstGeom>
        </p:spPr>
      </p:pic>
      <p:pic>
        <p:nvPicPr>
          <p:cNvPr id="138" name="Picture 19">
            <a:extLst>
              <a:ext uri="{FF2B5EF4-FFF2-40B4-BE49-F238E27FC236}">
                <a16:creationId xmlns:a16="http://schemas.microsoft.com/office/drawing/2014/main" id="{E40BA527-9EFB-EBB7-4830-2CD541743F6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3363708" y="8015088"/>
            <a:ext cx="525918" cy="517372"/>
          </a:xfrm>
          <a:prstGeom prst="rect">
            <a:avLst/>
          </a:prstGeom>
        </p:spPr>
      </p:pic>
      <p:pic>
        <p:nvPicPr>
          <p:cNvPr id="140" name="Picture 20">
            <a:extLst>
              <a:ext uri="{FF2B5EF4-FFF2-40B4-BE49-F238E27FC236}">
                <a16:creationId xmlns:a16="http://schemas.microsoft.com/office/drawing/2014/main" id="{4800A3A5-517A-69EA-E310-FBB7D77F36B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15788257" y="9607707"/>
            <a:ext cx="467284" cy="467284"/>
          </a:xfrm>
          <a:prstGeom prst="rect">
            <a:avLst/>
          </a:prstGeom>
        </p:spPr>
      </p:pic>
      <p:pic>
        <p:nvPicPr>
          <p:cNvPr id="142" name="Picture 21">
            <a:extLst>
              <a:ext uri="{FF2B5EF4-FFF2-40B4-BE49-F238E27FC236}">
                <a16:creationId xmlns:a16="http://schemas.microsoft.com/office/drawing/2014/main" id="{B70C0098-A469-3AB4-988B-2815B32B411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91000"/>
          </a:blip>
          <a:srcRect/>
          <a:stretch>
            <a:fillRect/>
          </a:stretch>
        </p:blipFill>
        <p:spPr>
          <a:xfrm>
            <a:off x="17522734" y="8056072"/>
            <a:ext cx="699557" cy="71841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7F3EF7F-DB57-FA07-804C-28CC876B0A92}"/>
              </a:ext>
            </a:extLst>
          </p:cNvPr>
          <p:cNvSpPr/>
          <p:nvPr/>
        </p:nvSpPr>
        <p:spPr>
          <a:xfrm rot="1909557">
            <a:off x="9192196" y="7127468"/>
            <a:ext cx="314459" cy="6889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1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BF75852-4676-0C5E-FC46-51E7B5BC7149}"/>
              </a:ext>
            </a:extLst>
          </p:cNvPr>
          <p:cNvSpPr/>
          <p:nvPr/>
        </p:nvSpPr>
        <p:spPr>
          <a:xfrm rot="1329430">
            <a:off x="4789728" y="7471910"/>
            <a:ext cx="340469" cy="5686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1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7CB632-1146-A8A0-9078-31BCD6FA4D12}"/>
              </a:ext>
            </a:extLst>
          </p:cNvPr>
          <p:cNvSpPr/>
          <p:nvPr/>
        </p:nvSpPr>
        <p:spPr>
          <a:xfrm>
            <a:off x="6898951" y="5455939"/>
            <a:ext cx="3876829" cy="772107"/>
          </a:xfrm>
          <a:prstGeom prst="rect">
            <a:avLst/>
          </a:prstGeom>
          <a:solidFill>
            <a:schemeClr val="bg1"/>
          </a:solidFill>
          <a:ln>
            <a:solidFill>
              <a:srgbClr val="C5DB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1"/>
          </a:p>
        </p:txBody>
      </p:sp>
      <p:sp>
        <p:nvSpPr>
          <p:cNvPr id="13" name="TextBox 64">
            <a:extLst>
              <a:ext uri="{FF2B5EF4-FFF2-40B4-BE49-F238E27FC236}">
                <a16:creationId xmlns:a16="http://schemas.microsoft.com/office/drawing/2014/main" id="{4F07D517-1464-F16A-3A80-9A60B2515D5E}"/>
              </a:ext>
            </a:extLst>
          </p:cNvPr>
          <p:cNvSpPr txBox="1"/>
          <p:nvPr/>
        </p:nvSpPr>
        <p:spPr>
          <a:xfrm>
            <a:off x="6014069" y="5522596"/>
            <a:ext cx="5594119" cy="6735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>
              <a:lnSpc>
                <a:spcPts val="2660"/>
              </a:lnSpc>
              <a:spcBef>
                <a:spcPct val="0"/>
              </a:spcBef>
              <a:defRPr sz="2800" u="sng">
                <a:solidFill>
                  <a:srgbClr val="1B3288"/>
                </a:solidFill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fr-FR" sz="2000" u="none">
                <a:latin typeface="Arial Black" panose="020B0A04020102020204" pitchFamily="34" charset="0"/>
              </a:rPr>
              <a:t>Isolant + placo: 12 à 17 cm</a:t>
            </a:r>
          </a:p>
          <a:p>
            <a:r>
              <a:rPr lang="fr-FR" sz="2000" u="none">
                <a:latin typeface="Arial Black" panose="020B0A04020102020204" pitchFamily="34" charset="0"/>
              </a:rPr>
              <a:t>Béton : peu importe</a:t>
            </a:r>
          </a:p>
        </p:txBody>
      </p:sp>
      <p:pic>
        <p:nvPicPr>
          <p:cNvPr id="60" name="Image 59" descr="Une image contenant intérieur, mur, appareil, sale&#10;&#10;Description générée automatiquement">
            <a:extLst>
              <a:ext uri="{FF2B5EF4-FFF2-40B4-BE49-F238E27FC236}">
                <a16:creationId xmlns:a16="http://schemas.microsoft.com/office/drawing/2014/main" id="{7BEB0210-B8B3-9F12-59D1-951CDFA6969B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9" r="18693" b="18120"/>
          <a:stretch/>
        </p:blipFill>
        <p:spPr>
          <a:xfrm>
            <a:off x="15685573" y="43956"/>
            <a:ext cx="2505547" cy="1711998"/>
          </a:xfrm>
          <a:prstGeom prst="rect">
            <a:avLst/>
          </a:prstGeom>
        </p:spPr>
      </p:pic>
      <p:sp>
        <p:nvSpPr>
          <p:cNvPr id="61" name="TextBox 67">
            <a:extLst>
              <a:ext uri="{FF2B5EF4-FFF2-40B4-BE49-F238E27FC236}">
                <a16:creationId xmlns:a16="http://schemas.microsoft.com/office/drawing/2014/main" id="{31C9F9C4-AD6C-57BC-9D57-FFCA55C73319}"/>
              </a:ext>
            </a:extLst>
          </p:cNvPr>
          <p:cNvSpPr txBox="1"/>
          <p:nvPr/>
        </p:nvSpPr>
        <p:spPr>
          <a:xfrm>
            <a:off x="16116405" y="1794103"/>
            <a:ext cx="1990743" cy="1538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89"/>
              </a:lnSpc>
            </a:pPr>
            <a:r>
              <a:rPr lang="fr-FR" sz="1001">
                <a:latin typeface="Open Sans Light"/>
              </a:rPr>
              <a:t>MTC siliconé</a:t>
            </a:r>
          </a:p>
        </p:txBody>
      </p:sp>
      <p:sp>
        <p:nvSpPr>
          <p:cNvPr id="2" name="TextBox 63">
            <a:extLst>
              <a:ext uri="{FF2B5EF4-FFF2-40B4-BE49-F238E27FC236}">
                <a16:creationId xmlns:a16="http://schemas.microsoft.com/office/drawing/2014/main" id="{4DCD1E00-7584-A219-C461-98C735CA3D7A}"/>
              </a:ext>
            </a:extLst>
          </p:cNvPr>
          <p:cNvSpPr txBox="1"/>
          <p:nvPr/>
        </p:nvSpPr>
        <p:spPr>
          <a:xfrm>
            <a:off x="3317083" y="2235748"/>
            <a:ext cx="1860500" cy="331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899" u="sng" err="1">
                <a:solidFill>
                  <a:srgbClr val="1B3288"/>
                </a:solidFill>
                <a:latin typeface="Glacial Indifference Bold"/>
              </a:rPr>
              <a:t>Produit</a:t>
            </a:r>
            <a:r>
              <a:rPr lang="en-US" sz="1899" u="sng">
                <a:solidFill>
                  <a:srgbClr val="1B3288"/>
                </a:solidFill>
                <a:latin typeface="Glacial Indifference Bold"/>
              </a:rPr>
              <a:t> </a:t>
            </a:r>
            <a:r>
              <a:rPr lang="en-US" sz="1899" u="sng">
                <a:solidFill>
                  <a:srgbClr val="1B328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principal</a:t>
            </a:r>
          </a:p>
        </p:txBody>
      </p:sp>
      <p:pic>
        <p:nvPicPr>
          <p:cNvPr id="3" name="Picture 22">
            <a:extLst>
              <a:ext uri="{FF2B5EF4-FFF2-40B4-BE49-F238E27FC236}">
                <a16:creationId xmlns:a16="http://schemas.microsoft.com/office/drawing/2014/main" id="{06D045D7-965E-C1AB-6808-CC8039FC9326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/>
          <a:stretch>
            <a:fillRect/>
          </a:stretch>
        </p:blipFill>
        <p:spPr>
          <a:xfrm>
            <a:off x="11506538" y="2928680"/>
            <a:ext cx="981868" cy="975977"/>
          </a:xfrm>
          <a:prstGeom prst="rect">
            <a:avLst/>
          </a:prstGeom>
        </p:spPr>
      </p:pic>
      <p:pic>
        <p:nvPicPr>
          <p:cNvPr id="10" name="Picture 23">
            <a:extLst>
              <a:ext uri="{FF2B5EF4-FFF2-40B4-BE49-F238E27FC236}">
                <a16:creationId xmlns:a16="http://schemas.microsoft.com/office/drawing/2014/main" id="{8CC52851-BB3A-9EB7-2A87-1649D0E73E9E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>
          <a:xfrm>
            <a:off x="13422413" y="2821321"/>
            <a:ext cx="1162629" cy="1162629"/>
          </a:xfrm>
          <a:prstGeom prst="rect">
            <a:avLst/>
          </a:prstGeom>
        </p:spPr>
      </p:pic>
      <p:pic>
        <p:nvPicPr>
          <p:cNvPr id="11" name="Picture 24">
            <a:extLst>
              <a:ext uri="{FF2B5EF4-FFF2-40B4-BE49-F238E27FC236}">
                <a16:creationId xmlns:a16="http://schemas.microsoft.com/office/drawing/2014/main" id="{44EEEE40-AC62-4E05-302B-556616BF5302}"/>
              </a:ext>
            </a:extLst>
          </p:cNvPr>
          <p:cNvPicPr>
            <a:picLocks noChangeAspect="1"/>
          </p:cNvPicPr>
          <p:nvPr/>
        </p:nvPicPr>
        <p:blipFill>
          <a:blip r:embed="rId20"/>
          <a:srcRect l="42578" t="17327" b="11862"/>
          <a:stretch>
            <a:fillRect/>
          </a:stretch>
        </p:blipFill>
        <p:spPr>
          <a:xfrm>
            <a:off x="16907107" y="2752290"/>
            <a:ext cx="934432" cy="1152306"/>
          </a:xfrm>
          <a:prstGeom prst="rect">
            <a:avLst/>
          </a:prstGeom>
        </p:spPr>
      </p:pic>
      <p:pic>
        <p:nvPicPr>
          <p:cNvPr id="14" name="Image 93" descr="Une image contenant texte&#10;&#10;Description générée automatiquement">
            <a:extLst>
              <a:ext uri="{FF2B5EF4-FFF2-40B4-BE49-F238E27FC236}">
                <a16:creationId xmlns:a16="http://schemas.microsoft.com/office/drawing/2014/main" id="{64E0C59D-626C-AB56-6C07-9C088DFBCF9D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5364066" y="2899122"/>
            <a:ext cx="986366" cy="920530"/>
          </a:xfrm>
          <a:prstGeom prst="rect">
            <a:avLst/>
          </a:prstGeom>
        </p:spPr>
      </p:pic>
      <p:sp>
        <p:nvSpPr>
          <p:cNvPr id="19" name="TextBox 57">
            <a:extLst>
              <a:ext uri="{FF2B5EF4-FFF2-40B4-BE49-F238E27FC236}">
                <a16:creationId xmlns:a16="http://schemas.microsoft.com/office/drawing/2014/main" id="{F60699F9-D444-6118-E568-0600C64D72D8}"/>
              </a:ext>
            </a:extLst>
          </p:cNvPr>
          <p:cNvSpPr txBox="1"/>
          <p:nvPr/>
        </p:nvSpPr>
        <p:spPr>
          <a:xfrm>
            <a:off x="10882705" y="4228478"/>
            <a:ext cx="2191772" cy="8527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Glacial Indifference"/>
              </a:rPr>
              <a:t> </a:t>
            </a:r>
            <a:r>
              <a:rPr lang="en-US" sz="1100">
                <a:solidFill>
                  <a:srgbClr val="000000"/>
                </a:solidFill>
                <a:latin typeface="Glacial Indifference"/>
              </a:rPr>
              <a:t>GEB  Ø100 (124x149x38 mm)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>
                <a:solidFill>
                  <a:srgbClr val="000000"/>
                </a:solidFill>
                <a:latin typeface="Glacial Indifference"/>
              </a:rPr>
              <a:t> </a:t>
            </a:r>
            <a:r>
              <a:rPr lang="en-US" sz="1100" err="1">
                <a:solidFill>
                  <a:srgbClr val="000000"/>
                </a:solidFill>
                <a:latin typeface="Glacial Indifference"/>
              </a:rPr>
              <a:t>Réf</a:t>
            </a:r>
            <a:r>
              <a:rPr lang="en-US" sz="1100">
                <a:solidFill>
                  <a:srgbClr val="000000"/>
                </a:solidFill>
                <a:latin typeface="Glacial Indifference"/>
              </a:rPr>
              <a:t> : 11011239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>
                <a:solidFill>
                  <a:srgbClr val="000000"/>
                </a:solidFill>
                <a:latin typeface="Glacial Indifference"/>
              </a:rPr>
              <a:t>GEB Ø125 (149x149x38 mm)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 err="1">
                <a:solidFill>
                  <a:srgbClr val="000000"/>
                </a:solidFill>
                <a:latin typeface="Glacial Indifference"/>
              </a:rPr>
              <a:t>Réf</a:t>
            </a:r>
            <a:r>
              <a:rPr lang="en-US" sz="1100">
                <a:solidFill>
                  <a:srgbClr val="000000"/>
                </a:solidFill>
                <a:latin typeface="Glacial Indifference"/>
              </a:rPr>
              <a:t> : 11011240  </a:t>
            </a:r>
          </a:p>
        </p:txBody>
      </p:sp>
      <p:sp>
        <p:nvSpPr>
          <p:cNvPr id="22" name="TextBox 59">
            <a:extLst>
              <a:ext uri="{FF2B5EF4-FFF2-40B4-BE49-F238E27FC236}">
                <a16:creationId xmlns:a16="http://schemas.microsoft.com/office/drawing/2014/main" id="{AC0F6DC3-9602-4393-50CE-D5C35E4B551B}"/>
              </a:ext>
            </a:extLst>
          </p:cNvPr>
          <p:cNvSpPr txBox="1"/>
          <p:nvPr/>
        </p:nvSpPr>
        <p:spPr>
          <a:xfrm>
            <a:off x="13065604" y="4253448"/>
            <a:ext cx="1763237" cy="8527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>
                <a:solidFill>
                  <a:srgbClr val="000000"/>
                </a:solidFill>
                <a:latin typeface="Glacial Indifference"/>
              </a:rPr>
              <a:t> GES Ø 100 (124x124x38 mm)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 err="1">
                <a:solidFill>
                  <a:srgbClr val="000000"/>
                </a:solidFill>
                <a:latin typeface="Glacial Indifference"/>
              </a:rPr>
              <a:t>Réf</a:t>
            </a:r>
            <a:r>
              <a:rPr lang="en-US" sz="1100">
                <a:solidFill>
                  <a:srgbClr val="000000"/>
                </a:solidFill>
                <a:latin typeface="Glacial Indifference"/>
              </a:rPr>
              <a:t>: 11011242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>
                <a:solidFill>
                  <a:srgbClr val="000000"/>
                </a:solidFill>
                <a:latin typeface="Glacial Indifference"/>
              </a:rPr>
              <a:t>GES Ø125 (149x149x38 mm)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 err="1">
                <a:solidFill>
                  <a:srgbClr val="000000"/>
                </a:solidFill>
                <a:latin typeface="Glacial Indifference"/>
              </a:rPr>
              <a:t>Réf</a:t>
            </a:r>
            <a:r>
              <a:rPr lang="en-US" sz="1100">
                <a:solidFill>
                  <a:srgbClr val="000000"/>
                </a:solidFill>
                <a:latin typeface="Glacial Indifference"/>
              </a:rPr>
              <a:t> :11011243 </a:t>
            </a:r>
          </a:p>
        </p:txBody>
      </p:sp>
      <p:sp>
        <p:nvSpPr>
          <p:cNvPr id="23" name="TextBox 57">
            <a:extLst>
              <a:ext uri="{FF2B5EF4-FFF2-40B4-BE49-F238E27FC236}">
                <a16:creationId xmlns:a16="http://schemas.microsoft.com/office/drawing/2014/main" id="{BB3A5064-1A69-375E-6007-F006333D35C0}"/>
              </a:ext>
            </a:extLst>
          </p:cNvPr>
          <p:cNvSpPr txBox="1"/>
          <p:nvPr/>
        </p:nvSpPr>
        <p:spPr>
          <a:xfrm>
            <a:off x="14796217" y="4031778"/>
            <a:ext cx="2103538" cy="6347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Glacial Indifference"/>
              </a:rPr>
              <a:t> 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>
                <a:solidFill>
                  <a:srgbClr val="000000"/>
                </a:solidFill>
                <a:latin typeface="Glacial Indifference"/>
              </a:rPr>
              <a:t>GEA  Ø125 </a:t>
            </a:r>
            <a:r>
              <a:rPr lang="en-US" sz="1100">
                <a:solidFill>
                  <a:srgbClr val="000000"/>
                </a:solidFill>
                <a:latin typeface="Glacial Indifference" panose="020B0604020202020204" charset="0"/>
              </a:rPr>
              <a:t>(</a:t>
            </a:r>
            <a:r>
              <a:rPr lang="en-US" sz="1100">
                <a:latin typeface="Glacial Indifference" panose="020B0604020202020204" charset="0"/>
                <a:ea typeface="+mn-lt"/>
                <a:cs typeface="+mn-lt"/>
              </a:rPr>
              <a:t>149x149x38</a:t>
            </a:r>
            <a:r>
              <a:rPr lang="en-US" sz="1100">
                <a:solidFill>
                  <a:srgbClr val="000000"/>
                </a:solidFill>
                <a:latin typeface="Glacial Indifference" panose="020B0604020202020204" charset="0"/>
              </a:rPr>
              <a:t> mm)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>
                <a:solidFill>
                  <a:srgbClr val="000000"/>
                </a:solidFill>
                <a:latin typeface="Glacial Indifference"/>
              </a:rPr>
              <a:t> </a:t>
            </a:r>
            <a:r>
              <a:rPr lang="en-US" sz="1100" err="1">
                <a:solidFill>
                  <a:srgbClr val="000000"/>
                </a:solidFill>
                <a:latin typeface="Glacial Indifference"/>
              </a:rPr>
              <a:t>Réf</a:t>
            </a:r>
            <a:r>
              <a:rPr lang="en-US" sz="1100">
                <a:solidFill>
                  <a:srgbClr val="000000"/>
                </a:solidFill>
                <a:latin typeface="Glacial Indifference"/>
              </a:rPr>
              <a:t> : 11011238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51628BD9-569F-1A76-814F-BE6BB9AA0491}"/>
              </a:ext>
            </a:extLst>
          </p:cNvPr>
          <p:cNvPicPr>
            <a:picLocks noChangeAspect="1"/>
          </p:cNvPicPr>
          <p:nvPr/>
        </p:nvPicPr>
        <p:blipFill rotWithShape="1">
          <a:blip r:embed="rId22"/>
          <a:srcRect l="7102" t="3896" r="6947"/>
          <a:stretch/>
        </p:blipFill>
        <p:spPr>
          <a:xfrm>
            <a:off x="8770587" y="2944076"/>
            <a:ext cx="2090665" cy="1109007"/>
          </a:xfrm>
          <a:prstGeom prst="rect">
            <a:avLst/>
          </a:prstGeom>
        </p:spPr>
      </p:pic>
      <p:sp>
        <p:nvSpPr>
          <p:cNvPr id="35" name="TextBox 57">
            <a:extLst>
              <a:ext uri="{FF2B5EF4-FFF2-40B4-BE49-F238E27FC236}">
                <a16:creationId xmlns:a16="http://schemas.microsoft.com/office/drawing/2014/main" id="{81B02A21-0CA4-7FE2-6A86-70EFE79B0728}"/>
              </a:ext>
            </a:extLst>
          </p:cNvPr>
          <p:cNvSpPr txBox="1"/>
          <p:nvPr/>
        </p:nvSpPr>
        <p:spPr>
          <a:xfrm>
            <a:off x="8863026" y="4226527"/>
            <a:ext cx="1912753" cy="6347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Glacial Indifference"/>
              </a:rPr>
              <a:t> </a:t>
            </a:r>
            <a:r>
              <a:rPr lang="en-US" sz="1200" err="1">
                <a:solidFill>
                  <a:srgbClr val="000000"/>
                </a:solidFill>
                <a:latin typeface="Glacial Indifference"/>
              </a:rPr>
              <a:t>Produit</a:t>
            </a:r>
            <a:r>
              <a:rPr lang="en-US" sz="1200">
                <a:solidFill>
                  <a:srgbClr val="000000"/>
                </a:solidFill>
                <a:latin typeface="Glacial Indifference"/>
              </a:rPr>
              <a:t> : Mousse </a:t>
            </a:r>
            <a:r>
              <a:rPr lang="en-US" sz="1200" err="1">
                <a:solidFill>
                  <a:srgbClr val="000000"/>
                </a:solidFill>
                <a:latin typeface="Glacial Indifference"/>
              </a:rPr>
              <a:t>acoustique</a:t>
            </a:r>
            <a:r>
              <a:rPr lang="en-US" sz="1200">
                <a:solidFill>
                  <a:srgbClr val="000000"/>
                </a:solidFill>
                <a:latin typeface="Glacial Indifference"/>
              </a:rPr>
              <a:t> A 125 mm</a:t>
            </a:r>
            <a:endParaRPr lang="en-US" sz="1100">
              <a:solidFill>
                <a:srgbClr val="000000"/>
              </a:solidFill>
              <a:latin typeface="Glacial Indifference" panose="020B0604020202020204" charset="0"/>
            </a:endParaRP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>
                <a:solidFill>
                  <a:srgbClr val="000000"/>
                </a:solidFill>
                <a:latin typeface="Glacial Indifference"/>
              </a:rPr>
              <a:t> </a:t>
            </a:r>
            <a:r>
              <a:rPr lang="en-US" sz="1100" err="1">
                <a:solidFill>
                  <a:srgbClr val="000000"/>
                </a:solidFill>
                <a:latin typeface="Glacial Indifference"/>
              </a:rPr>
              <a:t>Réf</a:t>
            </a:r>
            <a:r>
              <a:rPr lang="en-US" sz="1100">
                <a:solidFill>
                  <a:srgbClr val="000000"/>
                </a:solidFill>
                <a:latin typeface="Glacial Indifference"/>
              </a:rPr>
              <a:t> : 11011377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8A80B4B9-10B5-2220-7757-3EE27A9FD79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30"/>
            <a:ext cx="2331720" cy="59560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9FF8706-B516-2426-DF7A-523E306A19B7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134598" y="6712261"/>
            <a:ext cx="1936328" cy="2348828"/>
          </a:xfrm>
          <a:prstGeom prst="rect">
            <a:avLst/>
          </a:prstGeom>
        </p:spPr>
      </p:pic>
      <p:sp>
        <p:nvSpPr>
          <p:cNvPr id="27" name="AutoShape 4">
            <a:extLst>
              <a:ext uri="{FF2B5EF4-FFF2-40B4-BE49-F238E27FC236}">
                <a16:creationId xmlns:a16="http://schemas.microsoft.com/office/drawing/2014/main" id="{2A36384F-2CC8-7E48-CFF9-B491681F10A3}"/>
              </a:ext>
            </a:extLst>
          </p:cNvPr>
          <p:cNvSpPr/>
          <p:nvPr/>
        </p:nvSpPr>
        <p:spPr>
          <a:xfrm rot="526820">
            <a:off x="1164854" y="8621679"/>
            <a:ext cx="363460" cy="39045"/>
          </a:xfrm>
          <a:prstGeom prst="line">
            <a:avLst/>
          </a:prstGeom>
          <a:ln w="9525" cap="flat">
            <a:solidFill>
              <a:srgbClr val="AF0606"/>
            </a:solidFill>
            <a:prstDash val="solid"/>
            <a:headEnd type="arrow" w="med" len="sm"/>
            <a:tailEnd type="arrow" w="med" len="sm"/>
          </a:ln>
        </p:spPr>
        <p:txBody>
          <a:bodyPr/>
          <a:lstStyle/>
          <a:p>
            <a:endParaRPr lang="fr-FR" sz="1801"/>
          </a:p>
        </p:txBody>
      </p:sp>
      <p:sp>
        <p:nvSpPr>
          <p:cNvPr id="43" name="AutoShape 9">
            <a:extLst>
              <a:ext uri="{FF2B5EF4-FFF2-40B4-BE49-F238E27FC236}">
                <a16:creationId xmlns:a16="http://schemas.microsoft.com/office/drawing/2014/main" id="{288EB20F-BD48-FDF5-59FA-C01C229A4B3E}"/>
              </a:ext>
            </a:extLst>
          </p:cNvPr>
          <p:cNvSpPr/>
          <p:nvPr/>
        </p:nvSpPr>
        <p:spPr>
          <a:xfrm rot="7507898" flipV="1">
            <a:off x="1909488" y="6976587"/>
            <a:ext cx="1310606" cy="270661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45" name="TextBox 50">
            <a:extLst>
              <a:ext uri="{FF2B5EF4-FFF2-40B4-BE49-F238E27FC236}">
                <a16:creationId xmlns:a16="http://schemas.microsoft.com/office/drawing/2014/main" id="{50A6146D-9DAA-F31F-798A-B39D383B557F}"/>
              </a:ext>
            </a:extLst>
          </p:cNvPr>
          <p:cNvSpPr txBox="1"/>
          <p:nvPr/>
        </p:nvSpPr>
        <p:spPr>
          <a:xfrm rot="647809">
            <a:off x="1013580" y="8808818"/>
            <a:ext cx="448121" cy="177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70"/>
              </a:lnSpc>
            </a:pPr>
            <a:r>
              <a:rPr lang="en-US" sz="1051">
                <a:solidFill>
                  <a:srgbClr val="AF0606"/>
                </a:solidFill>
                <a:latin typeface="Glacial Indifference Bold"/>
              </a:rPr>
              <a:t>&gt;9cm</a:t>
            </a:r>
          </a:p>
        </p:txBody>
      </p:sp>
      <p:sp>
        <p:nvSpPr>
          <p:cNvPr id="46" name="TextBox 52">
            <a:extLst>
              <a:ext uri="{FF2B5EF4-FFF2-40B4-BE49-F238E27FC236}">
                <a16:creationId xmlns:a16="http://schemas.microsoft.com/office/drawing/2014/main" id="{D5641FA6-83F1-B85E-744D-C4E43ABCFF43}"/>
              </a:ext>
            </a:extLst>
          </p:cNvPr>
          <p:cNvSpPr txBox="1"/>
          <p:nvPr/>
        </p:nvSpPr>
        <p:spPr>
          <a:xfrm>
            <a:off x="2145081" y="6071786"/>
            <a:ext cx="1786395" cy="347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64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1. Faire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une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réservation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dans le béton avec le tube PVC</a:t>
            </a:r>
          </a:p>
        </p:txBody>
      </p:sp>
      <p:sp>
        <p:nvSpPr>
          <p:cNvPr id="47" name="TextBox 66">
            <a:extLst>
              <a:ext uri="{FF2B5EF4-FFF2-40B4-BE49-F238E27FC236}">
                <a16:creationId xmlns:a16="http://schemas.microsoft.com/office/drawing/2014/main" id="{D0F71E55-19BC-032A-28F3-0EF8052FA2B3}"/>
              </a:ext>
            </a:extLst>
          </p:cNvPr>
          <p:cNvSpPr txBox="1"/>
          <p:nvPr/>
        </p:nvSpPr>
        <p:spPr>
          <a:xfrm rot="395047">
            <a:off x="1132145" y="8319000"/>
            <a:ext cx="460187" cy="153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8">
                <a:solidFill>
                  <a:srgbClr val="000000"/>
                </a:solidFill>
                <a:latin typeface="Questrial"/>
              </a:rPr>
              <a:t>Béton</a:t>
            </a:r>
          </a:p>
        </p:txBody>
      </p:sp>
      <p:pic>
        <p:nvPicPr>
          <p:cNvPr id="49" name="Image 48">
            <a:extLst>
              <a:ext uri="{FF2B5EF4-FFF2-40B4-BE49-F238E27FC236}">
                <a16:creationId xmlns:a16="http://schemas.microsoft.com/office/drawing/2014/main" id="{BE0A4A0E-4849-A30B-78B2-7D3949950894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069399" y="6810791"/>
            <a:ext cx="2249833" cy="2433492"/>
          </a:xfrm>
          <a:prstGeom prst="rect">
            <a:avLst/>
          </a:prstGeom>
        </p:spPr>
      </p:pic>
      <p:sp>
        <p:nvSpPr>
          <p:cNvPr id="50" name="AutoShape 13">
            <a:extLst>
              <a:ext uri="{FF2B5EF4-FFF2-40B4-BE49-F238E27FC236}">
                <a16:creationId xmlns:a16="http://schemas.microsoft.com/office/drawing/2014/main" id="{87DCA31A-03FD-CA5B-F78F-2AB78798F749}"/>
              </a:ext>
            </a:extLst>
          </p:cNvPr>
          <p:cNvSpPr/>
          <p:nvPr/>
        </p:nvSpPr>
        <p:spPr>
          <a:xfrm rot="5878987" flipH="1">
            <a:off x="6103958" y="8677510"/>
            <a:ext cx="566687" cy="502556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pic>
        <p:nvPicPr>
          <p:cNvPr id="52" name="Picture 33">
            <a:extLst>
              <a:ext uri="{FF2B5EF4-FFF2-40B4-BE49-F238E27FC236}">
                <a16:creationId xmlns:a16="http://schemas.microsoft.com/office/drawing/2014/main" id="{0F25B9F8-7201-A6FA-D6D2-E3839D386D24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5534106" y="6723706"/>
            <a:ext cx="518235" cy="506091"/>
          </a:xfrm>
          <a:prstGeom prst="rect">
            <a:avLst/>
          </a:prstGeom>
        </p:spPr>
      </p:pic>
      <p:pic>
        <p:nvPicPr>
          <p:cNvPr id="53" name="Picture 35">
            <a:extLst>
              <a:ext uri="{FF2B5EF4-FFF2-40B4-BE49-F238E27FC236}">
                <a16:creationId xmlns:a16="http://schemas.microsoft.com/office/drawing/2014/main" id="{9CCD298B-C000-9835-96FF-23D3F58AEACD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6024156" y="8347887"/>
            <a:ext cx="278837" cy="278837"/>
          </a:xfrm>
          <a:prstGeom prst="rect">
            <a:avLst/>
          </a:prstGeom>
        </p:spPr>
      </p:pic>
      <p:pic>
        <p:nvPicPr>
          <p:cNvPr id="54" name="Picture 38">
            <a:extLst>
              <a:ext uri="{FF2B5EF4-FFF2-40B4-BE49-F238E27FC236}">
                <a16:creationId xmlns:a16="http://schemas.microsoft.com/office/drawing/2014/main" id="{DFBF573E-B67A-4562-2C32-A248618E2F02}"/>
              </a:ext>
            </a:extLst>
          </p:cNvPr>
          <p:cNvPicPr>
            <a:picLocks noChangeAspect="1"/>
          </p:cNvPicPr>
          <p:nvPr/>
        </p:nvPicPr>
        <p:blipFill>
          <a:blip r:embed="rId28"/>
          <a:srcRect t="6315"/>
          <a:stretch>
            <a:fillRect/>
          </a:stretch>
        </p:blipFill>
        <p:spPr>
          <a:xfrm>
            <a:off x="5628024" y="6741371"/>
            <a:ext cx="371768" cy="470763"/>
          </a:xfrm>
          <a:prstGeom prst="rect">
            <a:avLst/>
          </a:prstGeom>
        </p:spPr>
      </p:pic>
      <p:sp>
        <p:nvSpPr>
          <p:cNvPr id="57" name="TextBox 69">
            <a:extLst>
              <a:ext uri="{FF2B5EF4-FFF2-40B4-BE49-F238E27FC236}">
                <a16:creationId xmlns:a16="http://schemas.microsoft.com/office/drawing/2014/main" id="{C413D521-8F1D-8B9D-A3DD-FD089D9DE29A}"/>
              </a:ext>
            </a:extLst>
          </p:cNvPr>
          <p:cNvSpPr txBox="1"/>
          <p:nvPr/>
        </p:nvSpPr>
        <p:spPr>
          <a:xfrm>
            <a:off x="6393634" y="9196139"/>
            <a:ext cx="1595276" cy="347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3. Visser les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pattes</a:t>
            </a:r>
            <a:endParaRPr lang="en-US" sz="1001">
              <a:solidFill>
                <a:srgbClr val="000000"/>
              </a:solidFill>
              <a:latin typeface="Open Sans Light"/>
            </a:endParaRPr>
          </a:p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 dans le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mur</a:t>
            </a:r>
            <a:endParaRPr lang="en-US" sz="1001">
              <a:solidFill>
                <a:srgbClr val="000000"/>
              </a:solidFill>
              <a:latin typeface="Open Sans Light"/>
            </a:endParaRPr>
          </a:p>
        </p:txBody>
      </p:sp>
      <p:sp>
        <p:nvSpPr>
          <p:cNvPr id="58" name="TextBox 71">
            <a:extLst>
              <a:ext uri="{FF2B5EF4-FFF2-40B4-BE49-F238E27FC236}">
                <a16:creationId xmlns:a16="http://schemas.microsoft.com/office/drawing/2014/main" id="{DF07E766-72C5-7830-7DF3-F4646C3D3789}"/>
              </a:ext>
            </a:extLst>
          </p:cNvPr>
          <p:cNvSpPr txBox="1"/>
          <p:nvPr/>
        </p:nvSpPr>
        <p:spPr>
          <a:xfrm rot="395047">
            <a:off x="5066637" y="8667077"/>
            <a:ext cx="460187" cy="153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8">
                <a:solidFill>
                  <a:srgbClr val="000000"/>
                </a:solidFill>
                <a:latin typeface="Questrial"/>
              </a:rPr>
              <a:t>Béton</a:t>
            </a:r>
          </a:p>
        </p:txBody>
      </p:sp>
      <p:sp>
        <p:nvSpPr>
          <p:cNvPr id="59" name="AutoShape 34">
            <a:extLst>
              <a:ext uri="{FF2B5EF4-FFF2-40B4-BE49-F238E27FC236}">
                <a16:creationId xmlns:a16="http://schemas.microsoft.com/office/drawing/2014/main" id="{8E98F2B4-E723-3084-DB06-A7D3EC9DC5F2}"/>
              </a:ext>
            </a:extLst>
          </p:cNvPr>
          <p:cNvSpPr/>
          <p:nvPr/>
        </p:nvSpPr>
        <p:spPr>
          <a:xfrm rot="6063270" flipV="1">
            <a:off x="5960149" y="7227771"/>
            <a:ext cx="500569" cy="569136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63" name="TextBox 69">
            <a:extLst>
              <a:ext uri="{FF2B5EF4-FFF2-40B4-BE49-F238E27FC236}">
                <a16:creationId xmlns:a16="http://schemas.microsoft.com/office/drawing/2014/main" id="{B6F3C1B9-735A-22E0-0F75-3BB0140EEC1E}"/>
              </a:ext>
            </a:extLst>
          </p:cNvPr>
          <p:cNvSpPr txBox="1"/>
          <p:nvPr/>
        </p:nvSpPr>
        <p:spPr>
          <a:xfrm>
            <a:off x="5017737" y="6106966"/>
            <a:ext cx="1595276" cy="526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2. Déplier les languettes pour centrer le manchon sur le tube PVC</a:t>
            </a:r>
          </a:p>
        </p:txBody>
      </p:sp>
      <p:pic>
        <p:nvPicPr>
          <p:cNvPr id="72" name="Image 71">
            <a:extLst>
              <a:ext uri="{FF2B5EF4-FFF2-40B4-BE49-F238E27FC236}">
                <a16:creationId xmlns:a16="http://schemas.microsoft.com/office/drawing/2014/main" id="{A269464B-8CAD-A229-3EFA-539242525212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9092339" y="6567813"/>
            <a:ext cx="3571260" cy="2711940"/>
          </a:xfrm>
          <a:prstGeom prst="rect">
            <a:avLst/>
          </a:prstGeom>
        </p:spPr>
      </p:pic>
      <p:sp>
        <p:nvSpPr>
          <p:cNvPr id="74" name="AutoShape 36">
            <a:extLst>
              <a:ext uri="{FF2B5EF4-FFF2-40B4-BE49-F238E27FC236}">
                <a16:creationId xmlns:a16="http://schemas.microsoft.com/office/drawing/2014/main" id="{D64A4FB1-4686-C07C-FB97-F5DD4FF5C2A0}"/>
              </a:ext>
            </a:extLst>
          </p:cNvPr>
          <p:cNvSpPr/>
          <p:nvPr/>
        </p:nvSpPr>
        <p:spPr>
          <a:xfrm rot="6850908" flipV="1">
            <a:off x="10787516" y="6703003"/>
            <a:ext cx="1414029" cy="63495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75" name="AutoShape 41">
            <a:extLst>
              <a:ext uri="{FF2B5EF4-FFF2-40B4-BE49-F238E27FC236}">
                <a16:creationId xmlns:a16="http://schemas.microsoft.com/office/drawing/2014/main" id="{6431896E-5FDF-3D2E-2927-25FC310157C1}"/>
              </a:ext>
            </a:extLst>
          </p:cNvPr>
          <p:cNvSpPr/>
          <p:nvPr/>
        </p:nvSpPr>
        <p:spPr>
          <a:xfrm rot="4499999">
            <a:off x="12235638" y="6711071"/>
            <a:ext cx="268289" cy="466287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76" name="TextBox 80">
            <a:extLst>
              <a:ext uri="{FF2B5EF4-FFF2-40B4-BE49-F238E27FC236}">
                <a16:creationId xmlns:a16="http://schemas.microsoft.com/office/drawing/2014/main" id="{9E807349-9F10-5D5D-9C69-7A09A9719D77}"/>
              </a:ext>
            </a:extLst>
          </p:cNvPr>
          <p:cNvSpPr txBox="1"/>
          <p:nvPr/>
        </p:nvSpPr>
        <p:spPr>
          <a:xfrm>
            <a:off x="11792031" y="6510333"/>
            <a:ext cx="1595276" cy="167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5.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Mettre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l’isolant</a:t>
            </a:r>
            <a:endParaRPr lang="en-US" sz="1001">
              <a:solidFill>
                <a:srgbClr val="000000"/>
              </a:solidFill>
              <a:latin typeface="Open Sans Light"/>
            </a:endParaRPr>
          </a:p>
        </p:txBody>
      </p:sp>
      <p:sp>
        <p:nvSpPr>
          <p:cNvPr id="77" name="AutoShape 93">
            <a:extLst>
              <a:ext uri="{FF2B5EF4-FFF2-40B4-BE49-F238E27FC236}">
                <a16:creationId xmlns:a16="http://schemas.microsoft.com/office/drawing/2014/main" id="{DCE29688-FBB2-89F0-59C1-A8DF298A2BFA}"/>
              </a:ext>
            </a:extLst>
          </p:cNvPr>
          <p:cNvSpPr/>
          <p:nvPr/>
        </p:nvSpPr>
        <p:spPr>
          <a:xfrm rot="5400000" flipH="1">
            <a:off x="11233378" y="8812822"/>
            <a:ext cx="1022290" cy="43902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78" name="TextBox 81">
            <a:extLst>
              <a:ext uri="{FF2B5EF4-FFF2-40B4-BE49-F238E27FC236}">
                <a16:creationId xmlns:a16="http://schemas.microsoft.com/office/drawing/2014/main" id="{5A99A257-9BB3-210C-DD1B-D5DBE81B5E77}"/>
              </a:ext>
            </a:extLst>
          </p:cNvPr>
          <p:cNvSpPr txBox="1"/>
          <p:nvPr/>
        </p:nvSpPr>
        <p:spPr>
          <a:xfrm rot="395047">
            <a:off x="9093304" y="8766795"/>
            <a:ext cx="460187" cy="153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8">
                <a:solidFill>
                  <a:srgbClr val="000000"/>
                </a:solidFill>
                <a:latin typeface="Questrial"/>
              </a:rPr>
              <a:t>Béton</a:t>
            </a:r>
          </a:p>
        </p:txBody>
      </p:sp>
      <p:sp>
        <p:nvSpPr>
          <p:cNvPr id="79" name="TextBox 84">
            <a:extLst>
              <a:ext uri="{FF2B5EF4-FFF2-40B4-BE49-F238E27FC236}">
                <a16:creationId xmlns:a16="http://schemas.microsoft.com/office/drawing/2014/main" id="{87526004-BBB6-2B47-7D0D-E2382B1176F8}"/>
              </a:ext>
            </a:extLst>
          </p:cNvPr>
          <p:cNvSpPr txBox="1"/>
          <p:nvPr/>
        </p:nvSpPr>
        <p:spPr>
          <a:xfrm>
            <a:off x="10180171" y="8953594"/>
            <a:ext cx="479314" cy="142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14"/>
              </a:lnSpc>
            </a:pPr>
            <a:r>
              <a:rPr lang="en-US" sz="868" err="1">
                <a:solidFill>
                  <a:srgbClr val="000000"/>
                </a:solidFill>
                <a:latin typeface="Questrial"/>
              </a:rPr>
              <a:t>Isolant</a:t>
            </a:r>
            <a:endParaRPr lang="en-US" sz="868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81" name="TextBox 87">
            <a:extLst>
              <a:ext uri="{FF2B5EF4-FFF2-40B4-BE49-F238E27FC236}">
                <a16:creationId xmlns:a16="http://schemas.microsoft.com/office/drawing/2014/main" id="{4C0FE98F-3126-7C0F-B203-518A07A79643}"/>
              </a:ext>
            </a:extLst>
          </p:cNvPr>
          <p:cNvSpPr txBox="1"/>
          <p:nvPr/>
        </p:nvSpPr>
        <p:spPr>
          <a:xfrm rot="21505289">
            <a:off x="10911307" y="8974195"/>
            <a:ext cx="460187" cy="153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8" err="1">
                <a:solidFill>
                  <a:srgbClr val="000000"/>
                </a:solidFill>
                <a:latin typeface="Questrial"/>
              </a:rPr>
              <a:t>Placo</a:t>
            </a:r>
            <a:endParaRPr lang="en-US" sz="908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83" name="TextBox 70">
            <a:extLst>
              <a:ext uri="{FF2B5EF4-FFF2-40B4-BE49-F238E27FC236}">
                <a16:creationId xmlns:a16="http://schemas.microsoft.com/office/drawing/2014/main" id="{361518DF-D876-8BA5-FE3C-8ACCC7E223BD}"/>
              </a:ext>
            </a:extLst>
          </p:cNvPr>
          <p:cNvSpPr txBox="1"/>
          <p:nvPr/>
        </p:nvSpPr>
        <p:spPr>
          <a:xfrm>
            <a:off x="10950911" y="5856451"/>
            <a:ext cx="2094916" cy="526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4. Faire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une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réservation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de 521 par 205 mm dans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l’isolant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pour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intégrer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le MTC</a:t>
            </a:r>
          </a:p>
        </p:txBody>
      </p:sp>
      <p:sp>
        <p:nvSpPr>
          <p:cNvPr id="84" name="TextBox 92">
            <a:extLst>
              <a:ext uri="{FF2B5EF4-FFF2-40B4-BE49-F238E27FC236}">
                <a16:creationId xmlns:a16="http://schemas.microsoft.com/office/drawing/2014/main" id="{2A974373-F878-4349-907F-28D4A192CFEC}"/>
              </a:ext>
            </a:extLst>
          </p:cNvPr>
          <p:cNvSpPr txBox="1"/>
          <p:nvPr/>
        </p:nvSpPr>
        <p:spPr>
          <a:xfrm>
            <a:off x="11027535" y="9616128"/>
            <a:ext cx="2050510" cy="347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6. Faire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une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entaille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de 353 par 13,8 mm dans le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placo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pour le MEA</a:t>
            </a:r>
          </a:p>
        </p:txBody>
      </p:sp>
      <p:pic>
        <p:nvPicPr>
          <p:cNvPr id="101" name="Picture 21">
            <a:extLst>
              <a:ext uri="{FF2B5EF4-FFF2-40B4-BE49-F238E27FC236}">
                <a16:creationId xmlns:a16="http://schemas.microsoft.com/office/drawing/2014/main" id="{E9D6BF2D-6A65-8501-3092-5F051EBD0845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91000"/>
          </a:blip>
          <a:srcRect/>
          <a:stretch>
            <a:fillRect/>
          </a:stretch>
        </p:blipFill>
        <p:spPr>
          <a:xfrm>
            <a:off x="12454725" y="8177584"/>
            <a:ext cx="699557" cy="718416"/>
          </a:xfrm>
          <a:prstGeom prst="rect">
            <a:avLst/>
          </a:prstGeom>
        </p:spPr>
      </p:pic>
      <p:pic>
        <p:nvPicPr>
          <p:cNvPr id="86" name="Image 85">
            <a:extLst>
              <a:ext uri="{FF2B5EF4-FFF2-40B4-BE49-F238E27FC236}">
                <a16:creationId xmlns:a16="http://schemas.microsoft.com/office/drawing/2014/main" id="{E127D37F-77E7-1EDE-B8C1-CEA680ECF857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4014092" y="6179159"/>
            <a:ext cx="2860754" cy="3002812"/>
          </a:xfrm>
          <a:prstGeom prst="rect">
            <a:avLst/>
          </a:prstGeom>
        </p:spPr>
      </p:pic>
      <p:sp>
        <p:nvSpPr>
          <p:cNvPr id="87" name="AutoShape 46">
            <a:extLst>
              <a:ext uri="{FF2B5EF4-FFF2-40B4-BE49-F238E27FC236}">
                <a16:creationId xmlns:a16="http://schemas.microsoft.com/office/drawing/2014/main" id="{364847CB-6646-F81F-F380-2C54034672FD}"/>
              </a:ext>
            </a:extLst>
          </p:cNvPr>
          <p:cNvSpPr/>
          <p:nvPr/>
        </p:nvSpPr>
        <p:spPr>
          <a:xfrm rot="8182239" flipV="1">
            <a:off x="16198768" y="6850892"/>
            <a:ext cx="952208" cy="58471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88" name="TextBox 81">
            <a:extLst>
              <a:ext uri="{FF2B5EF4-FFF2-40B4-BE49-F238E27FC236}">
                <a16:creationId xmlns:a16="http://schemas.microsoft.com/office/drawing/2014/main" id="{3431D480-63F1-5FDD-5D03-B445D7B5DD60}"/>
              </a:ext>
            </a:extLst>
          </p:cNvPr>
          <p:cNvSpPr txBox="1"/>
          <p:nvPr/>
        </p:nvSpPr>
        <p:spPr>
          <a:xfrm rot="395047">
            <a:off x="14097192" y="8716619"/>
            <a:ext cx="460187" cy="153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8">
                <a:solidFill>
                  <a:srgbClr val="000000"/>
                </a:solidFill>
                <a:latin typeface="Questrial"/>
              </a:rPr>
              <a:t>Béton</a:t>
            </a:r>
          </a:p>
        </p:txBody>
      </p:sp>
      <p:sp>
        <p:nvSpPr>
          <p:cNvPr id="89" name="TextBox 84">
            <a:extLst>
              <a:ext uri="{FF2B5EF4-FFF2-40B4-BE49-F238E27FC236}">
                <a16:creationId xmlns:a16="http://schemas.microsoft.com/office/drawing/2014/main" id="{3212D987-8A28-872F-6F74-25D6CEF1E090}"/>
              </a:ext>
            </a:extLst>
          </p:cNvPr>
          <p:cNvSpPr txBox="1"/>
          <p:nvPr/>
        </p:nvSpPr>
        <p:spPr>
          <a:xfrm>
            <a:off x="14390475" y="8883012"/>
            <a:ext cx="479314" cy="142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14"/>
              </a:lnSpc>
            </a:pPr>
            <a:r>
              <a:rPr lang="en-US" sz="868" err="1">
                <a:solidFill>
                  <a:srgbClr val="000000"/>
                </a:solidFill>
                <a:latin typeface="Questrial"/>
              </a:rPr>
              <a:t>Isolant</a:t>
            </a:r>
            <a:endParaRPr lang="en-US" sz="868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90" name="TextBox 87">
            <a:extLst>
              <a:ext uri="{FF2B5EF4-FFF2-40B4-BE49-F238E27FC236}">
                <a16:creationId xmlns:a16="http://schemas.microsoft.com/office/drawing/2014/main" id="{4C021A72-5DCA-45D6-2C94-3BE4B0917E01}"/>
              </a:ext>
            </a:extLst>
          </p:cNvPr>
          <p:cNvSpPr txBox="1"/>
          <p:nvPr/>
        </p:nvSpPr>
        <p:spPr>
          <a:xfrm rot="21505289">
            <a:off x="15222014" y="8946481"/>
            <a:ext cx="460187" cy="153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8" err="1">
                <a:solidFill>
                  <a:srgbClr val="000000"/>
                </a:solidFill>
                <a:latin typeface="Questrial"/>
              </a:rPr>
              <a:t>Placo</a:t>
            </a:r>
            <a:endParaRPr lang="en-US" sz="908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91" name="AutoShape 90">
            <a:extLst>
              <a:ext uri="{FF2B5EF4-FFF2-40B4-BE49-F238E27FC236}">
                <a16:creationId xmlns:a16="http://schemas.microsoft.com/office/drawing/2014/main" id="{EDC28DF5-A7F1-EA22-AF60-AE4B58F43865}"/>
              </a:ext>
            </a:extLst>
          </p:cNvPr>
          <p:cNvSpPr/>
          <p:nvPr/>
        </p:nvSpPr>
        <p:spPr>
          <a:xfrm rot="6040685" flipH="1">
            <a:off x="15554619" y="8222080"/>
            <a:ext cx="1011750" cy="780865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90A1DA4E-7400-B666-37B9-E13B90DBD1D4}"/>
              </a:ext>
            </a:extLst>
          </p:cNvPr>
          <p:cNvSpPr txBox="1"/>
          <p:nvPr/>
        </p:nvSpPr>
        <p:spPr>
          <a:xfrm>
            <a:off x="16150212" y="9244283"/>
            <a:ext cx="1449268" cy="347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8. Fixer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l’entrée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d'air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sur le MEA et dans le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placo</a:t>
            </a:r>
            <a:endParaRPr lang="en-US" sz="1001">
              <a:solidFill>
                <a:srgbClr val="000000"/>
              </a:solidFill>
              <a:latin typeface="Open Sans Light"/>
            </a:endParaRPr>
          </a:p>
        </p:txBody>
      </p:sp>
      <p:sp>
        <p:nvSpPr>
          <p:cNvPr id="94" name="TextBox 67">
            <a:extLst>
              <a:ext uri="{FF2B5EF4-FFF2-40B4-BE49-F238E27FC236}">
                <a16:creationId xmlns:a16="http://schemas.microsoft.com/office/drawing/2014/main" id="{B866A3A9-F632-D4A2-734E-731FB4500406}"/>
              </a:ext>
            </a:extLst>
          </p:cNvPr>
          <p:cNvSpPr txBox="1"/>
          <p:nvPr/>
        </p:nvSpPr>
        <p:spPr>
          <a:xfrm>
            <a:off x="13556700" y="6198801"/>
            <a:ext cx="1248192" cy="347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9.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Insérer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le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auvent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fixé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par 3 clips griffes</a:t>
            </a:r>
          </a:p>
        </p:txBody>
      </p:sp>
      <p:sp>
        <p:nvSpPr>
          <p:cNvPr id="95" name="AutoShape 90">
            <a:extLst>
              <a:ext uri="{FF2B5EF4-FFF2-40B4-BE49-F238E27FC236}">
                <a16:creationId xmlns:a16="http://schemas.microsoft.com/office/drawing/2014/main" id="{2A25C4E4-E1B4-F410-AF1E-373D222BD160}"/>
              </a:ext>
            </a:extLst>
          </p:cNvPr>
          <p:cNvSpPr/>
          <p:nvPr/>
        </p:nvSpPr>
        <p:spPr>
          <a:xfrm rot="6040685" flipV="1">
            <a:off x="14012267" y="6692198"/>
            <a:ext cx="326307" cy="144008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pic>
        <p:nvPicPr>
          <p:cNvPr id="96" name="Image 95">
            <a:extLst>
              <a:ext uri="{FF2B5EF4-FFF2-40B4-BE49-F238E27FC236}">
                <a16:creationId xmlns:a16="http://schemas.microsoft.com/office/drawing/2014/main" id="{EC0D70BB-68A1-20DA-CC50-C9222B597EF2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7099907" y="6523684"/>
            <a:ext cx="822621" cy="813839"/>
          </a:xfrm>
          <a:prstGeom prst="rect">
            <a:avLst/>
          </a:prstGeom>
        </p:spPr>
      </p:pic>
      <p:sp>
        <p:nvSpPr>
          <p:cNvPr id="97" name="TextBox 45">
            <a:extLst>
              <a:ext uri="{FF2B5EF4-FFF2-40B4-BE49-F238E27FC236}">
                <a16:creationId xmlns:a16="http://schemas.microsoft.com/office/drawing/2014/main" id="{F852549B-5CC2-C7D2-2C2B-2DA22B243597}"/>
              </a:ext>
            </a:extLst>
          </p:cNvPr>
          <p:cNvSpPr txBox="1"/>
          <p:nvPr/>
        </p:nvSpPr>
        <p:spPr>
          <a:xfrm>
            <a:off x="16645100" y="5969404"/>
            <a:ext cx="1595276" cy="526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7. </a:t>
            </a:r>
            <a:r>
              <a:rPr lang="fr-FR" sz="1001">
                <a:solidFill>
                  <a:srgbClr val="000000"/>
                </a:solidFill>
                <a:latin typeface="Open Sans Light"/>
              </a:rPr>
              <a:t>Faire coulisser le MEA à travers le placo puis à l'intérieur du MTC </a:t>
            </a:r>
            <a:endParaRPr lang="en-US" sz="1001">
              <a:solidFill>
                <a:srgbClr val="000000"/>
              </a:solidFill>
              <a:latin typeface="Open Sans Light"/>
            </a:endParaRPr>
          </a:p>
        </p:txBody>
      </p:sp>
      <p:sp>
        <p:nvSpPr>
          <p:cNvPr id="4" name="Bouton d’action : début 3">
            <a:hlinkClick r:id="rId32" action="ppaction://hlinksldjump" highlightClick="1"/>
            <a:extLst>
              <a:ext uri="{FF2B5EF4-FFF2-40B4-BE49-F238E27FC236}">
                <a16:creationId xmlns:a16="http://schemas.microsoft.com/office/drawing/2014/main" id="{A39E3B60-7860-8F18-C20E-7ECFB539F310}"/>
              </a:ext>
            </a:extLst>
          </p:cNvPr>
          <p:cNvSpPr/>
          <p:nvPr/>
        </p:nvSpPr>
        <p:spPr>
          <a:xfrm>
            <a:off x="128376" y="800556"/>
            <a:ext cx="940870" cy="850231"/>
          </a:xfrm>
          <a:prstGeom prst="actionButtonBeginning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12" name="TextBox 62">
            <a:extLst>
              <a:ext uri="{FF2B5EF4-FFF2-40B4-BE49-F238E27FC236}">
                <a16:creationId xmlns:a16="http://schemas.microsoft.com/office/drawing/2014/main" id="{4E344EE4-E648-8F09-0A7F-C9F0C8A93804}"/>
              </a:ext>
            </a:extLst>
          </p:cNvPr>
          <p:cNvSpPr txBox="1"/>
          <p:nvPr/>
        </p:nvSpPr>
        <p:spPr>
          <a:xfrm>
            <a:off x="16247142" y="4192431"/>
            <a:ext cx="2430114" cy="7758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100" dirty="0">
                <a:solidFill>
                  <a:srgbClr val="000000"/>
                </a:solidFill>
                <a:latin typeface="Glacial Indifference"/>
              </a:rPr>
              <a:t>Tube PVC </a:t>
            </a:r>
            <a:r>
              <a:rPr lang="fr-FR" sz="1100" dirty="0">
                <a:solidFill>
                  <a:srgbClr val="000000"/>
                </a:solidFill>
                <a:latin typeface="Glacial Indifference"/>
              </a:rPr>
              <a:t>Ø125</a:t>
            </a:r>
          </a:p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fr-FR" sz="1100" dirty="0" err="1">
                <a:solidFill>
                  <a:srgbClr val="000000"/>
                </a:solidFill>
                <a:latin typeface="Glacial Indifference"/>
              </a:rPr>
              <a:t>Dexterne</a:t>
            </a:r>
            <a:r>
              <a:rPr lang="fr-FR" sz="1100" dirty="0">
                <a:solidFill>
                  <a:srgbClr val="000000"/>
                </a:solidFill>
                <a:latin typeface="Glacial Indifference"/>
              </a:rPr>
              <a:t>= 125mm</a:t>
            </a:r>
          </a:p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fr-FR" sz="1100" dirty="0" err="1">
                <a:solidFill>
                  <a:srgbClr val="000000"/>
                </a:solidFill>
                <a:latin typeface="Glacial Indifference"/>
              </a:rPr>
              <a:t>Dinterne</a:t>
            </a:r>
            <a:r>
              <a:rPr lang="fr-FR" sz="1100" dirty="0">
                <a:solidFill>
                  <a:srgbClr val="000000"/>
                </a:solidFill>
                <a:latin typeface="Glacial Indifference"/>
              </a:rPr>
              <a:t> = 117-118 mm</a:t>
            </a:r>
            <a:endParaRPr lang="en-US" sz="1100" dirty="0">
              <a:solidFill>
                <a:srgbClr val="000000"/>
              </a:solidFill>
              <a:latin typeface="Glacial Indifference"/>
            </a:endParaRPr>
          </a:p>
        </p:txBody>
      </p:sp>
    </p:spTree>
    <p:extLst>
      <p:ext uri="{BB962C8B-B14F-4D97-AF65-F5344CB8AC3E}">
        <p14:creationId xmlns:p14="http://schemas.microsoft.com/office/powerpoint/2010/main" val="347501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Image 65">
            <a:extLst>
              <a:ext uri="{FF2B5EF4-FFF2-40B4-BE49-F238E27FC236}">
                <a16:creationId xmlns:a16="http://schemas.microsoft.com/office/drawing/2014/main" id="{CF51C51F-D78C-4F0D-470E-B342624D96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9514" y="6646128"/>
            <a:ext cx="2833744" cy="3083032"/>
          </a:xfrm>
          <a:prstGeom prst="rect">
            <a:avLst/>
          </a:prstGeom>
        </p:spPr>
      </p:pic>
      <p:pic>
        <p:nvPicPr>
          <p:cNvPr id="64" name="Image 63">
            <a:extLst>
              <a:ext uri="{FF2B5EF4-FFF2-40B4-BE49-F238E27FC236}">
                <a16:creationId xmlns:a16="http://schemas.microsoft.com/office/drawing/2014/main" id="{28B5F0D0-BB67-D1A0-91A9-3EB7FFBF7D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5613" y="6646128"/>
            <a:ext cx="3376877" cy="2516318"/>
          </a:xfrm>
          <a:prstGeom prst="rect">
            <a:avLst/>
          </a:prstGeom>
        </p:spPr>
      </p:pic>
      <p:pic>
        <p:nvPicPr>
          <p:cNvPr id="59" name="Image 58">
            <a:extLst>
              <a:ext uri="{FF2B5EF4-FFF2-40B4-BE49-F238E27FC236}">
                <a16:creationId xmlns:a16="http://schemas.microsoft.com/office/drawing/2014/main" id="{FFA9085B-7B3A-F455-BAEA-7FF7965EA9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9548" y="6606816"/>
            <a:ext cx="2596994" cy="2944267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8C6DECE6-FA51-6EAA-6708-085CCA16139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25"/>
          <a:stretch/>
        </p:blipFill>
        <p:spPr>
          <a:xfrm>
            <a:off x="118613" y="2157777"/>
            <a:ext cx="3366150" cy="2907445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 rot="5400000">
            <a:off x="6752098" y="3886944"/>
            <a:ext cx="3730260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7" name="AutoShape 7"/>
          <p:cNvSpPr/>
          <p:nvPr/>
        </p:nvSpPr>
        <p:spPr>
          <a:xfrm rot="5400000">
            <a:off x="1302488" y="8491706"/>
            <a:ext cx="5480773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8" name="AutoShape 8"/>
          <p:cNvSpPr/>
          <p:nvPr/>
        </p:nvSpPr>
        <p:spPr>
          <a:xfrm flipV="1">
            <a:off x="28015" y="5695953"/>
            <a:ext cx="18212361" cy="23851"/>
          </a:xfrm>
          <a:prstGeom prst="line">
            <a:avLst/>
          </a:prstGeom>
          <a:ln w="47625" cap="flat">
            <a:solidFill>
              <a:srgbClr val="C5DB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16" name="AutoShape 16"/>
          <p:cNvSpPr/>
          <p:nvPr/>
        </p:nvSpPr>
        <p:spPr>
          <a:xfrm rot="5400000">
            <a:off x="5611006" y="8533217"/>
            <a:ext cx="553459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17" name="AutoShape 17"/>
          <p:cNvSpPr/>
          <p:nvPr/>
        </p:nvSpPr>
        <p:spPr>
          <a:xfrm rot="5400000">
            <a:off x="10480066" y="8539285"/>
            <a:ext cx="5559509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574214" y="9734863"/>
            <a:ext cx="448370" cy="448370"/>
          </a:xfrm>
          <a:prstGeom prst="rect">
            <a:avLst/>
          </a:prstGeom>
        </p:spPr>
      </p:pic>
      <p:sp>
        <p:nvSpPr>
          <p:cNvPr id="26" name="AutoShape 26"/>
          <p:cNvSpPr/>
          <p:nvPr/>
        </p:nvSpPr>
        <p:spPr>
          <a:xfrm flipV="1">
            <a:off x="2" y="2016201"/>
            <a:ext cx="18222290" cy="10377"/>
          </a:xfrm>
          <a:prstGeom prst="line">
            <a:avLst/>
          </a:prstGeom>
          <a:ln w="47625" cap="flat">
            <a:solidFill>
              <a:srgbClr val="C5DB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36" name="AutoShape 36"/>
          <p:cNvSpPr/>
          <p:nvPr/>
        </p:nvSpPr>
        <p:spPr>
          <a:xfrm rot="6850908" flipV="1">
            <a:off x="10911303" y="6974501"/>
            <a:ext cx="1516197" cy="396477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41" name="AutoShape 41"/>
          <p:cNvSpPr/>
          <p:nvPr/>
        </p:nvSpPr>
        <p:spPr>
          <a:xfrm rot="4499999">
            <a:off x="11967797" y="6766701"/>
            <a:ext cx="429362" cy="678747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56" name="TextBox 56"/>
          <p:cNvSpPr txBox="1"/>
          <p:nvPr/>
        </p:nvSpPr>
        <p:spPr>
          <a:xfrm>
            <a:off x="1024026" y="5082793"/>
            <a:ext cx="6840766" cy="5450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>
                <a:solidFill>
                  <a:srgbClr val="000000"/>
                </a:solidFill>
                <a:latin typeface="Glacial Indifference"/>
              </a:rPr>
              <a:t>Produit : MTC </a:t>
            </a:r>
            <a:r>
              <a:rPr lang="en-US" sz="1600" err="1">
                <a:solidFill>
                  <a:srgbClr val="000000"/>
                </a:solidFill>
                <a:latin typeface="Glacial Indifference"/>
              </a:rPr>
              <a:t>Acoustique</a:t>
            </a:r>
            <a:r>
              <a:rPr lang="en-US" sz="1600">
                <a:solidFill>
                  <a:srgbClr val="000000"/>
                </a:solidFill>
                <a:latin typeface="Glacial Indifference"/>
              </a:rPr>
              <a:t> (11011402) + </a:t>
            </a:r>
            <a:r>
              <a:rPr lang="en-US" sz="1600" err="1">
                <a:solidFill>
                  <a:srgbClr val="000000"/>
                </a:solidFill>
                <a:latin typeface="Glacial Indifference"/>
              </a:rPr>
              <a:t>manchon</a:t>
            </a:r>
            <a:r>
              <a:rPr lang="en-US" sz="1600">
                <a:solidFill>
                  <a:srgbClr val="000000"/>
                </a:solidFill>
                <a:latin typeface="Glacial Indifference"/>
              </a:rPr>
              <a:t> de </a:t>
            </a:r>
            <a:r>
              <a:rPr lang="en-US" sz="1600" err="1">
                <a:solidFill>
                  <a:srgbClr val="000000"/>
                </a:solidFill>
                <a:latin typeface="Glacial Indifference"/>
              </a:rPr>
              <a:t>raccordement</a:t>
            </a:r>
            <a:r>
              <a:rPr lang="en-US" sz="1600">
                <a:solidFill>
                  <a:srgbClr val="000000"/>
                </a:solidFill>
                <a:latin typeface="Glacial Indifference"/>
              </a:rPr>
              <a:t> TM (11011501) + </a:t>
            </a:r>
            <a:r>
              <a:rPr lang="en-US" sz="1600" err="1">
                <a:solidFill>
                  <a:srgbClr val="000000"/>
                </a:solidFill>
                <a:latin typeface="Glacial Indifference"/>
              </a:rPr>
              <a:t>Rallonge</a:t>
            </a:r>
            <a:r>
              <a:rPr lang="en-US" sz="1600">
                <a:solidFill>
                  <a:srgbClr val="000000"/>
                </a:solidFill>
                <a:latin typeface="Glacial Indifference"/>
              </a:rPr>
              <a:t> TM 20 à 30 mm (11011893)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11912666" y="6583377"/>
            <a:ext cx="1595276" cy="167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5.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Mettre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l’isolant</a:t>
            </a:r>
            <a:endParaRPr lang="en-US" sz="1001">
              <a:solidFill>
                <a:srgbClr val="000000"/>
              </a:solidFill>
              <a:latin typeface="Open Sans Light"/>
            </a:endParaRPr>
          </a:p>
        </p:txBody>
      </p:sp>
      <p:sp>
        <p:nvSpPr>
          <p:cNvPr id="93" name="AutoShape 93"/>
          <p:cNvSpPr/>
          <p:nvPr/>
        </p:nvSpPr>
        <p:spPr>
          <a:xfrm rot="5400000" flipH="1">
            <a:off x="11452269" y="8711510"/>
            <a:ext cx="849851" cy="50549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pic>
        <p:nvPicPr>
          <p:cNvPr id="100" name="Picture 19">
            <a:extLst>
              <a:ext uri="{FF2B5EF4-FFF2-40B4-BE49-F238E27FC236}">
                <a16:creationId xmlns:a16="http://schemas.microsoft.com/office/drawing/2014/main" id="{2D63252C-7702-5633-E58D-0ADAFD57825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8548936" y="8043054"/>
            <a:ext cx="525918" cy="517372"/>
          </a:xfrm>
          <a:prstGeom prst="rect">
            <a:avLst/>
          </a:prstGeom>
        </p:spPr>
      </p:pic>
      <p:pic>
        <p:nvPicPr>
          <p:cNvPr id="101" name="Picture 21">
            <a:extLst>
              <a:ext uri="{FF2B5EF4-FFF2-40B4-BE49-F238E27FC236}">
                <a16:creationId xmlns:a16="http://schemas.microsoft.com/office/drawing/2014/main" id="{E9D6BF2D-6A65-8501-3092-5F051EBD0845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91000"/>
          </a:blip>
          <a:srcRect/>
          <a:stretch>
            <a:fillRect/>
          </a:stretch>
        </p:blipFill>
        <p:spPr>
          <a:xfrm>
            <a:off x="12454725" y="8177584"/>
            <a:ext cx="699557" cy="718416"/>
          </a:xfrm>
          <a:prstGeom prst="rect">
            <a:avLst/>
          </a:prstGeom>
        </p:spPr>
      </p:pic>
      <p:sp>
        <p:nvSpPr>
          <p:cNvPr id="103" name="TextBox 81">
            <a:extLst>
              <a:ext uri="{FF2B5EF4-FFF2-40B4-BE49-F238E27FC236}">
                <a16:creationId xmlns:a16="http://schemas.microsoft.com/office/drawing/2014/main" id="{3D385A95-C7B8-6C24-0089-582874EEE967}"/>
              </a:ext>
            </a:extLst>
          </p:cNvPr>
          <p:cNvSpPr txBox="1"/>
          <p:nvPr/>
        </p:nvSpPr>
        <p:spPr>
          <a:xfrm rot="395047">
            <a:off x="9223133" y="8700631"/>
            <a:ext cx="460187" cy="153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8">
                <a:solidFill>
                  <a:srgbClr val="000000"/>
                </a:solidFill>
                <a:latin typeface="Questrial"/>
              </a:rPr>
              <a:t>Béton</a:t>
            </a:r>
          </a:p>
        </p:txBody>
      </p:sp>
      <p:sp>
        <p:nvSpPr>
          <p:cNvPr id="106" name="TextBox 84">
            <a:extLst>
              <a:ext uri="{FF2B5EF4-FFF2-40B4-BE49-F238E27FC236}">
                <a16:creationId xmlns:a16="http://schemas.microsoft.com/office/drawing/2014/main" id="{1561C660-DCA7-8B39-06D2-7C8D6736389A}"/>
              </a:ext>
            </a:extLst>
          </p:cNvPr>
          <p:cNvSpPr txBox="1"/>
          <p:nvPr/>
        </p:nvSpPr>
        <p:spPr>
          <a:xfrm>
            <a:off x="10413020" y="8848993"/>
            <a:ext cx="479314" cy="142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14"/>
              </a:lnSpc>
            </a:pPr>
            <a:r>
              <a:rPr lang="en-US" sz="868" err="1">
                <a:solidFill>
                  <a:srgbClr val="000000"/>
                </a:solidFill>
                <a:latin typeface="Questrial"/>
              </a:rPr>
              <a:t>Isolant</a:t>
            </a:r>
            <a:endParaRPr lang="en-US" sz="868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109" name="TextBox 87">
            <a:extLst>
              <a:ext uri="{FF2B5EF4-FFF2-40B4-BE49-F238E27FC236}">
                <a16:creationId xmlns:a16="http://schemas.microsoft.com/office/drawing/2014/main" id="{F1455D92-C294-61D2-B654-32F11E4047D5}"/>
              </a:ext>
            </a:extLst>
          </p:cNvPr>
          <p:cNvSpPr txBox="1"/>
          <p:nvPr/>
        </p:nvSpPr>
        <p:spPr>
          <a:xfrm rot="21505289">
            <a:off x="11196625" y="8780029"/>
            <a:ext cx="460187" cy="153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8" err="1">
                <a:solidFill>
                  <a:srgbClr val="000000"/>
                </a:solidFill>
                <a:latin typeface="Questrial"/>
              </a:rPr>
              <a:t>Placo</a:t>
            </a:r>
            <a:endParaRPr lang="en-US" sz="908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40" name="TextBox 49">
            <a:extLst>
              <a:ext uri="{FF2B5EF4-FFF2-40B4-BE49-F238E27FC236}">
                <a16:creationId xmlns:a16="http://schemas.microsoft.com/office/drawing/2014/main" id="{A8FE58DD-85D6-71E4-0FCF-C28D801D326D}"/>
              </a:ext>
            </a:extLst>
          </p:cNvPr>
          <p:cNvSpPr txBox="1"/>
          <p:nvPr/>
        </p:nvSpPr>
        <p:spPr>
          <a:xfrm>
            <a:off x="2320524" y="694853"/>
            <a:ext cx="12796612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8"/>
              </a:lnSpc>
            </a:pPr>
            <a:r>
              <a:rPr lang="en-US" sz="5401">
                <a:solidFill>
                  <a:srgbClr val="1B3288"/>
                </a:solidFill>
                <a:latin typeface="Glacial Indifference Bold"/>
              </a:rPr>
              <a:t>MTC + TM et </a:t>
            </a:r>
            <a:r>
              <a:rPr lang="en-US" sz="5401" err="1">
                <a:solidFill>
                  <a:srgbClr val="1B3288"/>
                </a:solidFill>
                <a:latin typeface="Glacial Indifference Bold"/>
              </a:rPr>
              <a:t>Rallonge</a:t>
            </a:r>
            <a:r>
              <a:rPr lang="en-US" sz="5401">
                <a:solidFill>
                  <a:srgbClr val="1B3288"/>
                </a:solidFill>
                <a:latin typeface="Glacial Indifference Bold"/>
              </a:rPr>
              <a:t> TM + Tube PVC</a:t>
            </a:r>
          </a:p>
          <a:p>
            <a:pPr algn="ctr">
              <a:lnSpc>
                <a:spcPts val="3220"/>
              </a:lnSpc>
            </a:pPr>
            <a:r>
              <a:rPr lang="en-US" sz="2400">
                <a:solidFill>
                  <a:srgbClr val="1B3288"/>
                </a:solidFill>
                <a:latin typeface="Glacial Indifference" panose="020B0604020202020204" charset="0"/>
              </a:rPr>
              <a:t>Mise </a:t>
            </a:r>
            <a:r>
              <a:rPr lang="en-US" sz="2400" err="1">
                <a:solidFill>
                  <a:srgbClr val="1B3288"/>
                </a:solidFill>
                <a:latin typeface="Glacial Indifference" panose="020B0604020202020204" charset="0"/>
              </a:rPr>
              <a:t>en</a:t>
            </a:r>
            <a:r>
              <a:rPr lang="en-US" sz="2400">
                <a:solidFill>
                  <a:srgbClr val="1B3288"/>
                </a:solidFill>
                <a:latin typeface="Glacial Indifference" panose="020B0604020202020204" charset="0"/>
              </a:rPr>
              <a:t> oeuvre </a:t>
            </a:r>
            <a:r>
              <a:rPr lang="en-US" sz="2400" err="1">
                <a:solidFill>
                  <a:srgbClr val="1B3288"/>
                </a:solidFill>
                <a:latin typeface="Glacial Indifference" panose="020B0604020202020204" charset="0"/>
              </a:rPr>
              <a:t>en</a:t>
            </a:r>
            <a:r>
              <a:rPr lang="en-US" sz="2400">
                <a:solidFill>
                  <a:srgbClr val="1B3288"/>
                </a:solidFill>
                <a:latin typeface="Glacial Indifference" panose="020B0604020202020204" charset="0"/>
              </a:rPr>
              <a:t> </a:t>
            </a:r>
            <a:r>
              <a:rPr lang="en-US" sz="2400">
                <a:solidFill>
                  <a:srgbClr val="1B3288"/>
                </a:solidFill>
                <a:latin typeface="Glacial Indifference"/>
              </a:rPr>
              <a:t>Isolation </a:t>
            </a:r>
            <a:r>
              <a:rPr lang="en-US" sz="2400" err="1">
                <a:solidFill>
                  <a:srgbClr val="1B3288"/>
                </a:solidFill>
                <a:latin typeface="Glacial Indifference"/>
              </a:rPr>
              <a:t>Intérieure</a:t>
            </a:r>
            <a:endParaRPr lang="en-US" sz="2400">
              <a:solidFill>
                <a:srgbClr val="1B3288"/>
              </a:solidFill>
              <a:latin typeface="Glacial Indifference"/>
            </a:endParaRPr>
          </a:p>
        </p:txBody>
      </p:sp>
      <p:pic>
        <p:nvPicPr>
          <p:cNvPr id="50" name="Picture 5">
            <a:extLst>
              <a:ext uri="{FF2B5EF4-FFF2-40B4-BE49-F238E27FC236}">
                <a16:creationId xmlns:a16="http://schemas.microsoft.com/office/drawing/2014/main" id="{58C53E3B-C33A-3469-2ACD-952ADDE7425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791930" y="9718508"/>
            <a:ext cx="481778" cy="481778"/>
          </a:xfrm>
          <a:prstGeom prst="rect">
            <a:avLst/>
          </a:prstGeom>
        </p:spPr>
      </p:pic>
      <p:pic>
        <p:nvPicPr>
          <p:cNvPr id="54" name="Picture 11">
            <a:extLst>
              <a:ext uri="{FF2B5EF4-FFF2-40B4-BE49-F238E27FC236}">
                <a16:creationId xmlns:a16="http://schemas.microsoft.com/office/drawing/2014/main" id="{DD4309D5-0AC8-08AF-3097-8557E0573DD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72893" y="7993698"/>
            <a:ext cx="525918" cy="517372"/>
          </a:xfrm>
          <a:prstGeom prst="rect">
            <a:avLst/>
          </a:prstGeom>
        </p:spPr>
      </p:pic>
      <p:pic>
        <p:nvPicPr>
          <p:cNvPr id="88" name="Picture 21">
            <a:extLst>
              <a:ext uri="{FF2B5EF4-FFF2-40B4-BE49-F238E27FC236}">
                <a16:creationId xmlns:a16="http://schemas.microsoft.com/office/drawing/2014/main" id="{C762397F-E17A-F1D3-95B4-B03F0FA7C10E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91000"/>
          </a:blip>
          <a:srcRect/>
          <a:stretch>
            <a:fillRect/>
          </a:stretch>
        </p:blipFill>
        <p:spPr>
          <a:xfrm>
            <a:off x="3130792" y="8433371"/>
            <a:ext cx="699557" cy="718416"/>
          </a:xfrm>
          <a:prstGeom prst="rect">
            <a:avLst/>
          </a:prstGeom>
        </p:spPr>
      </p:pic>
      <p:sp>
        <p:nvSpPr>
          <p:cNvPr id="96" name="TextBox 51">
            <a:extLst>
              <a:ext uri="{FF2B5EF4-FFF2-40B4-BE49-F238E27FC236}">
                <a16:creationId xmlns:a16="http://schemas.microsoft.com/office/drawing/2014/main" id="{DD8DF95C-CF46-C929-B4C2-FAA75BAEA949}"/>
              </a:ext>
            </a:extLst>
          </p:cNvPr>
          <p:cNvSpPr txBox="1"/>
          <p:nvPr/>
        </p:nvSpPr>
        <p:spPr>
          <a:xfrm>
            <a:off x="-451153" y="8537192"/>
            <a:ext cx="1595276" cy="167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 err="1">
                <a:solidFill>
                  <a:srgbClr val="000000"/>
                </a:solidFill>
                <a:latin typeface="Open Sans Light Bold"/>
              </a:rPr>
              <a:t>Exterieur</a:t>
            </a:r>
            <a:endParaRPr lang="en-US" sz="1001">
              <a:solidFill>
                <a:srgbClr val="000000"/>
              </a:solidFill>
              <a:latin typeface="Open Sans Light Bold"/>
            </a:endParaRPr>
          </a:p>
        </p:txBody>
      </p:sp>
      <p:sp>
        <p:nvSpPr>
          <p:cNvPr id="104" name="TextBox 55">
            <a:extLst>
              <a:ext uri="{FF2B5EF4-FFF2-40B4-BE49-F238E27FC236}">
                <a16:creationId xmlns:a16="http://schemas.microsoft.com/office/drawing/2014/main" id="{36D65021-037B-1B7C-18E8-CBCEE1212432}"/>
              </a:ext>
            </a:extLst>
          </p:cNvPr>
          <p:cNvSpPr txBox="1"/>
          <p:nvPr/>
        </p:nvSpPr>
        <p:spPr>
          <a:xfrm>
            <a:off x="2677567" y="9138813"/>
            <a:ext cx="1595276" cy="167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 err="1">
                <a:solidFill>
                  <a:srgbClr val="000000"/>
                </a:solidFill>
                <a:latin typeface="Open Sans Light Bold"/>
              </a:rPr>
              <a:t>Intérieur</a:t>
            </a:r>
            <a:endParaRPr lang="en-US" sz="1001">
              <a:solidFill>
                <a:srgbClr val="000000"/>
              </a:solidFill>
              <a:latin typeface="Open Sans Light Bold"/>
            </a:endParaRPr>
          </a:p>
        </p:txBody>
      </p:sp>
      <p:pic>
        <p:nvPicPr>
          <p:cNvPr id="110" name="Picture 21">
            <a:extLst>
              <a:ext uri="{FF2B5EF4-FFF2-40B4-BE49-F238E27FC236}">
                <a16:creationId xmlns:a16="http://schemas.microsoft.com/office/drawing/2014/main" id="{54BA32F3-83D9-5CDC-7268-15B811381D8B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91000"/>
          </a:blip>
          <a:srcRect/>
          <a:stretch>
            <a:fillRect/>
          </a:stretch>
        </p:blipFill>
        <p:spPr>
          <a:xfrm>
            <a:off x="7545022" y="8164596"/>
            <a:ext cx="699557" cy="718416"/>
          </a:xfrm>
          <a:prstGeom prst="rect">
            <a:avLst/>
          </a:prstGeom>
        </p:spPr>
      </p:pic>
      <p:pic>
        <p:nvPicPr>
          <p:cNvPr id="118" name="Picture 14">
            <a:extLst>
              <a:ext uri="{FF2B5EF4-FFF2-40B4-BE49-F238E27FC236}">
                <a16:creationId xmlns:a16="http://schemas.microsoft.com/office/drawing/2014/main" id="{59882C57-1D54-1AF6-9F34-B49251E4B8F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5908752" y="9756566"/>
            <a:ext cx="459495" cy="459495"/>
          </a:xfrm>
          <a:prstGeom prst="rect">
            <a:avLst/>
          </a:prstGeom>
        </p:spPr>
      </p:pic>
      <p:pic>
        <p:nvPicPr>
          <p:cNvPr id="122" name="Picture 15">
            <a:extLst>
              <a:ext uri="{FF2B5EF4-FFF2-40B4-BE49-F238E27FC236}">
                <a16:creationId xmlns:a16="http://schemas.microsoft.com/office/drawing/2014/main" id="{80AF8FBD-2D58-C112-C95F-8432C734186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4197917" y="8016755"/>
            <a:ext cx="525918" cy="517372"/>
          </a:xfrm>
          <a:prstGeom prst="rect">
            <a:avLst/>
          </a:prstGeom>
        </p:spPr>
      </p:pic>
      <p:sp>
        <p:nvSpPr>
          <p:cNvPr id="137" name="TextBox 71">
            <a:extLst>
              <a:ext uri="{FF2B5EF4-FFF2-40B4-BE49-F238E27FC236}">
                <a16:creationId xmlns:a16="http://schemas.microsoft.com/office/drawing/2014/main" id="{702C493B-A902-5905-DA00-B18A318B8706}"/>
              </a:ext>
            </a:extLst>
          </p:cNvPr>
          <p:cNvSpPr txBox="1"/>
          <p:nvPr/>
        </p:nvSpPr>
        <p:spPr>
          <a:xfrm rot="395047">
            <a:off x="4895294" y="9027951"/>
            <a:ext cx="460187" cy="153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8">
                <a:solidFill>
                  <a:srgbClr val="000000"/>
                </a:solidFill>
                <a:latin typeface="Questrial"/>
              </a:rPr>
              <a:t>Béton</a:t>
            </a:r>
          </a:p>
        </p:txBody>
      </p:sp>
      <p:pic>
        <p:nvPicPr>
          <p:cNvPr id="147" name="Picture 19">
            <a:extLst>
              <a:ext uri="{FF2B5EF4-FFF2-40B4-BE49-F238E27FC236}">
                <a16:creationId xmlns:a16="http://schemas.microsoft.com/office/drawing/2014/main" id="{63751BD9-1210-8940-E481-C7ABCCB90D9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3363708" y="8015088"/>
            <a:ext cx="525918" cy="517372"/>
          </a:xfrm>
          <a:prstGeom prst="rect">
            <a:avLst/>
          </a:prstGeom>
        </p:spPr>
      </p:pic>
      <p:pic>
        <p:nvPicPr>
          <p:cNvPr id="149" name="Picture 20">
            <a:extLst>
              <a:ext uri="{FF2B5EF4-FFF2-40B4-BE49-F238E27FC236}">
                <a16:creationId xmlns:a16="http://schemas.microsoft.com/office/drawing/2014/main" id="{34740ED5-784D-FA33-F8C4-AF16F9E6377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15794701" y="9752672"/>
            <a:ext cx="467284" cy="467284"/>
          </a:xfrm>
          <a:prstGeom prst="rect">
            <a:avLst/>
          </a:prstGeom>
        </p:spPr>
      </p:pic>
      <p:pic>
        <p:nvPicPr>
          <p:cNvPr id="151" name="Picture 21">
            <a:extLst>
              <a:ext uri="{FF2B5EF4-FFF2-40B4-BE49-F238E27FC236}">
                <a16:creationId xmlns:a16="http://schemas.microsoft.com/office/drawing/2014/main" id="{D9F7A0EE-6309-D88E-EF33-A9EF5403672F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91000"/>
          </a:blip>
          <a:srcRect/>
          <a:stretch>
            <a:fillRect/>
          </a:stretch>
        </p:blipFill>
        <p:spPr>
          <a:xfrm>
            <a:off x="17522734" y="8056072"/>
            <a:ext cx="699557" cy="718416"/>
          </a:xfrm>
          <a:prstGeom prst="rect">
            <a:avLst/>
          </a:prstGeom>
        </p:spPr>
      </p:pic>
      <p:sp>
        <p:nvSpPr>
          <p:cNvPr id="155" name="AutoShape 46">
            <a:extLst>
              <a:ext uri="{FF2B5EF4-FFF2-40B4-BE49-F238E27FC236}">
                <a16:creationId xmlns:a16="http://schemas.microsoft.com/office/drawing/2014/main" id="{DDA0EE28-C5B6-7343-64EE-B5077D79ECAB}"/>
              </a:ext>
            </a:extLst>
          </p:cNvPr>
          <p:cNvSpPr/>
          <p:nvPr/>
        </p:nvSpPr>
        <p:spPr>
          <a:xfrm rot="8182239" flipV="1">
            <a:off x="16149593" y="7106098"/>
            <a:ext cx="1114545" cy="331511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157" name="TextBox 81">
            <a:extLst>
              <a:ext uri="{FF2B5EF4-FFF2-40B4-BE49-F238E27FC236}">
                <a16:creationId xmlns:a16="http://schemas.microsoft.com/office/drawing/2014/main" id="{024A2511-F8DB-E530-D2D4-24CE845030EA}"/>
              </a:ext>
            </a:extLst>
          </p:cNvPr>
          <p:cNvSpPr txBox="1"/>
          <p:nvPr/>
        </p:nvSpPr>
        <p:spPr>
          <a:xfrm rot="395047">
            <a:off x="14286241" y="8990133"/>
            <a:ext cx="460187" cy="153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8">
                <a:solidFill>
                  <a:srgbClr val="000000"/>
                </a:solidFill>
                <a:latin typeface="Questrial"/>
              </a:rPr>
              <a:t>Béton</a:t>
            </a:r>
          </a:p>
        </p:txBody>
      </p:sp>
      <p:sp>
        <p:nvSpPr>
          <p:cNvPr id="159" name="TextBox 84">
            <a:extLst>
              <a:ext uri="{FF2B5EF4-FFF2-40B4-BE49-F238E27FC236}">
                <a16:creationId xmlns:a16="http://schemas.microsoft.com/office/drawing/2014/main" id="{B56FB53F-282D-8035-632A-3076343B8D46}"/>
              </a:ext>
            </a:extLst>
          </p:cNvPr>
          <p:cNvSpPr txBox="1"/>
          <p:nvPr/>
        </p:nvSpPr>
        <p:spPr>
          <a:xfrm>
            <a:off x="14594590" y="9293127"/>
            <a:ext cx="479314" cy="142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14"/>
              </a:lnSpc>
            </a:pPr>
            <a:r>
              <a:rPr lang="en-US" sz="868" err="1">
                <a:solidFill>
                  <a:srgbClr val="000000"/>
                </a:solidFill>
                <a:latin typeface="Questrial"/>
              </a:rPr>
              <a:t>Isolant</a:t>
            </a:r>
            <a:endParaRPr lang="en-US" sz="868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161" name="TextBox 87">
            <a:extLst>
              <a:ext uri="{FF2B5EF4-FFF2-40B4-BE49-F238E27FC236}">
                <a16:creationId xmlns:a16="http://schemas.microsoft.com/office/drawing/2014/main" id="{4F28DFCB-49BE-55ED-2E94-74D0AA2D672A}"/>
              </a:ext>
            </a:extLst>
          </p:cNvPr>
          <p:cNvSpPr txBox="1"/>
          <p:nvPr/>
        </p:nvSpPr>
        <p:spPr>
          <a:xfrm rot="21505289">
            <a:off x="15315122" y="9350807"/>
            <a:ext cx="460187" cy="153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8" err="1">
                <a:solidFill>
                  <a:srgbClr val="000000"/>
                </a:solidFill>
                <a:latin typeface="Questrial"/>
              </a:rPr>
              <a:t>Placo</a:t>
            </a:r>
            <a:endParaRPr lang="en-US" sz="908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163" name="AutoShape 90">
            <a:extLst>
              <a:ext uri="{FF2B5EF4-FFF2-40B4-BE49-F238E27FC236}">
                <a16:creationId xmlns:a16="http://schemas.microsoft.com/office/drawing/2014/main" id="{0EE3ECE8-AA9B-948E-8E1B-43AA8DB8FB69}"/>
              </a:ext>
            </a:extLst>
          </p:cNvPr>
          <p:cNvSpPr/>
          <p:nvPr/>
        </p:nvSpPr>
        <p:spPr>
          <a:xfrm rot="6040685" flipH="1">
            <a:off x="16404736" y="8407105"/>
            <a:ext cx="836526" cy="963566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165" name="TextBox 91">
            <a:extLst>
              <a:ext uri="{FF2B5EF4-FFF2-40B4-BE49-F238E27FC236}">
                <a16:creationId xmlns:a16="http://schemas.microsoft.com/office/drawing/2014/main" id="{BF0D28EB-CAEA-77E0-F868-B9E948071242}"/>
              </a:ext>
            </a:extLst>
          </p:cNvPr>
          <p:cNvSpPr txBox="1"/>
          <p:nvPr/>
        </p:nvSpPr>
        <p:spPr>
          <a:xfrm>
            <a:off x="16691284" y="9435795"/>
            <a:ext cx="1449268" cy="347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9. Fixer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l’entrée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d'air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sur le TM et dans le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placo</a:t>
            </a:r>
            <a:endParaRPr lang="en-US" sz="1001">
              <a:solidFill>
                <a:srgbClr val="000000"/>
              </a:solidFill>
              <a:latin typeface="Open Sans Light"/>
            </a:endParaRPr>
          </a:p>
        </p:txBody>
      </p:sp>
      <p:sp>
        <p:nvSpPr>
          <p:cNvPr id="167" name="TextBox 67">
            <a:extLst>
              <a:ext uri="{FF2B5EF4-FFF2-40B4-BE49-F238E27FC236}">
                <a16:creationId xmlns:a16="http://schemas.microsoft.com/office/drawing/2014/main" id="{9B3442D3-CCD0-1604-D407-C6121D6FEADB}"/>
              </a:ext>
            </a:extLst>
          </p:cNvPr>
          <p:cNvSpPr txBox="1"/>
          <p:nvPr/>
        </p:nvSpPr>
        <p:spPr>
          <a:xfrm>
            <a:off x="13475561" y="6563617"/>
            <a:ext cx="1248192" cy="347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10.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Insérer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le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auvent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fixé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par 3 clips griffes</a:t>
            </a:r>
          </a:p>
        </p:txBody>
      </p:sp>
      <p:sp>
        <p:nvSpPr>
          <p:cNvPr id="169" name="AutoShape 90">
            <a:extLst>
              <a:ext uri="{FF2B5EF4-FFF2-40B4-BE49-F238E27FC236}">
                <a16:creationId xmlns:a16="http://schemas.microsoft.com/office/drawing/2014/main" id="{5E50D0BF-BC18-E2D5-20AC-9F71D9CE2D5B}"/>
              </a:ext>
            </a:extLst>
          </p:cNvPr>
          <p:cNvSpPr/>
          <p:nvPr/>
        </p:nvSpPr>
        <p:spPr>
          <a:xfrm rot="6040685" flipV="1">
            <a:off x="13913547" y="7066122"/>
            <a:ext cx="319045" cy="182517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11" name="TextBox 80">
            <a:extLst>
              <a:ext uri="{FF2B5EF4-FFF2-40B4-BE49-F238E27FC236}">
                <a16:creationId xmlns:a16="http://schemas.microsoft.com/office/drawing/2014/main" id="{D36C0CE2-A817-EF27-C412-FCEAE93CAC81}"/>
              </a:ext>
            </a:extLst>
          </p:cNvPr>
          <p:cNvSpPr txBox="1"/>
          <p:nvPr/>
        </p:nvSpPr>
        <p:spPr>
          <a:xfrm>
            <a:off x="6223361" y="9350446"/>
            <a:ext cx="1595276" cy="347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3. Visser le TM sur le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manchon</a:t>
            </a:r>
            <a:endParaRPr lang="en-US" sz="1001">
              <a:solidFill>
                <a:srgbClr val="000000"/>
              </a:solidFill>
              <a:latin typeface="Open Sans Light"/>
            </a:endParaRPr>
          </a:p>
        </p:txBody>
      </p:sp>
      <p:sp>
        <p:nvSpPr>
          <p:cNvPr id="32" name="AutoShape 34">
            <a:extLst>
              <a:ext uri="{FF2B5EF4-FFF2-40B4-BE49-F238E27FC236}">
                <a16:creationId xmlns:a16="http://schemas.microsoft.com/office/drawing/2014/main" id="{731F101D-9F99-DFE1-667F-183928E40471}"/>
              </a:ext>
            </a:extLst>
          </p:cNvPr>
          <p:cNvSpPr/>
          <p:nvPr/>
        </p:nvSpPr>
        <p:spPr>
          <a:xfrm rot="6063270" flipH="1">
            <a:off x="6367339" y="8693951"/>
            <a:ext cx="776208" cy="37212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31" name="TextBox 70">
            <a:extLst>
              <a:ext uri="{FF2B5EF4-FFF2-40B4-BE49-F238E27FC236}">
                <a16:creationId xmlns:a16="http://schemas.microsoft.com/office/drawing/2014/main" id="{BF27E9F8-F277-4B72-F0C6-EF04A9A34DB4}"/>
              </a:ext>
            </a:extLst>
          </p:cNvPr>
          <p:cNvSpPr txBox="1"/>
          <p:nvPr/>
        </p:nvSpPr>
        <p:spPr>
          <a:xfrm>
            <a:off x="10949164" y="5825952"/>
            <a:ext cx="2094916" cy="526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4. Faire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une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réservation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de 521 par 205 mm dans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l’isolant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pour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intégrer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le MTC</a:t>
            </a:r>
          </a:p>
        </p:txBody>
      </p:sp>
      <p:sp>
        <p:nvSpPr>
          <p:cNvPr id="33" name="TextBox 92">
            <a:extLst>
              <a:ext uri="{FF2B5EF4-FFF2-40B4-BE49-F238E27FC236}">
                <a16:creationId xmlns:a16="http://schemas.microsoft.com/office/drawing/2014/main" id="{3BAAAF25-5B07-F6B7-71F5-C162E9317F8E}"/>
              </a:ext>
            </a:extLst>
          </p:cNvPr>
          <p:cNvSpPr txBox="1"/>
          <p:nvPr/>
        </p:nvSpPr>
        <p:spPr>
          <a:xfrm>
            <a:off x="11075353" y="9448853"/>
            <a:ext cx="2050510" cy="347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6. Faire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une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entaille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de 352 par 16 mm dans le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placo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pour le TM</a:t>
            </a:r>
          </a:p>
        </p:txBody>
      </p:sp>
      <p:pic>
        <p:nvPicPr>
          <p:cNvPr id="9" name="Image 8" descr="Une image contenant texte, intérieur, imprimante, équipement électronique&#10;&#10;Description générée automatiquement">
            <a:extLst>
              <a:ext uri="{FF2B5EF4-FFF2-40B4-BE49-F238E27FC236}">
                <a16:creationId xmlns:a16="http://schemas.microsoft.com/office/drawing/2014/main" id="{42F73CAA-328B-8DC7-4D7B-F554EC421DF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1255">
            <a:off x="4048724" y="3427165"/>
            <a:ext cx="2923632" cy="880412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5791258F-3574-BA3C-9739-0DE96F96064C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174" y="3407026"/>
            <a:ext cx="1916617" cy="1293821"/>
          </a:xfrm>
          <a:prstGeom prst="rect">
            <a:avLst/>
          </a:prstGeom>
        </p:spPr>
      </p:pic>
      <p:pic>
        <p:nvPicPr>
          <p:cNvPr id="39" name="Picture 25">
            <a:extLst>
              <a:ext uri="{FF2B5EF4-FFF2-40B4-BE49-F238E27FC236}">
                <a16:creationId xmlns:a16="http://schemas.microsoft.com/office/drawing/2014/main" id="{51E1286E-2B03-24CB-93D2-DBFEE5F7F41C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3591689" y="3629681"/>
            <a:ext cx="549829" cy="549829"/>
          </a:xfrm>
          <a:prstGeom prst="rect">
            <a:avLst/>
          </a:prstGeom>
        </p:spPr>
      </p:pic>
      <p:pic>
        <p:nvPicPr>
          <p:cNvPr id="42" name="Picture 25">
            <a:extLst>
              <a:ext uri="{FF2B5EF4-FFF2-40B4-BE49-F238E27FC236}">
                <a16:creationId xmlns:a16="http://schemas.microsoft.com/office/drawing/2014/main" id="{420984F8-FF65-0EDD-9110-23AA890B9467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6330664" y="3576632"/>
            <a:ext cx="545020" cy="54502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9AC56E9-D597-E516-BDC7-5F6DA35D2BDD}"/>
              </a:ext>
            </a:extLst>
          </p:cNvPr>
          <p:cNvSpPr/>
          <p:nvPr/>
        </p:nvSpPr>
        <p:spPr>
          <a:xfrm>
            <a:off x="6898951" y="5455939"/>
            <a:ext cx="3876829" cy="772107"/>
          </a:xfrm>
          <a:prstGeom prst="rect">
            <a:avLst/>
          </a:prstGeom>
          <a:solidFill>
            <a:schemeClr val="bg1"/>
          </a:solidFill>
          <a:ln>
            <a:solidFill>
              <a:srgbClr val="C5DB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1"/>
          </a:p>
        </p:txBody>
      </p:sp>
      <p:sp>
        <p:nvSpPr>
          <p:cNvPr id="4" name="TextBox 64">
            <a:extLst>
              <a:ext uri="{FF2B5EF4-FFF2-40B4-BE49-F238E27FC236}">
                <a16:creationId xmlns:a16="http://schemas.microsoft.com/office/drawing/2014/main" id="{50B6FC43-092E-A2B0-4AF5-AE4A5964F8A9}"/>
              </a:ext>
            </a:extLst>
          </p:cNvPr>
          <p:cNvSpPr txBox="1"/>
          <p:nvPr/>
        </p:nvSpPr>
        <p:spPr>
          <a:xfrm>
            <a:off x="6014069" y="5522596"/>
            <a:ext cx="5594119" cy="6735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>
              <a:lnSpc>
                <a:spcPts val="2660"/>
              </a:lnSpc>
              <a:spcBef>
                <a:spcPct val="0"/>
              </a:spcBef>
              <a:defRPr sz="2800" u="sng">
                <a:solidFill>
                  <a:srgbClr val="1B3288"/>
                </a:solidFill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fr-FR" sz="2000" u="none">
                <a:latin typeface="Arial Black"/>
                <a:cs typeface="Aharoni"/>
              </a:rPr>
              <a:t>Isolant + placo: 14 à 30 cm</a:t>
            </a:r>
          </a:p>
          <a:p>
            <a:r>
              <a:rPr lang="fr-FR" sz="2000" u="none">
                <a:latin typeface="Arial Black"/>
                <a:cs typeface="Aharoni"/>
              </a:rPr>
              <a:t>Béton : peu importe</a:t>
            </a:r>
          </a:p>
        </p:txBody>
      </p:sp>
      <p:sp>
        <p:nvSpPr>
          <p:cNvPr id="49" name="TextBox 64">
            <a:extLst>
              <a:ext uri="{FF2B5EF4-FFF2-40B4-BE49-F238E27FC236}">
                <a16:creationId xmlns:a16="http://schemas.microsoft.com/office/drawing/2014/main" id="{56B456C7-008F-5F1F-775D-4DF1E45001D9}"/>
              </a:ext>
            </a:extLst>
          </p:cNvPr>
          <p:cNvSpPr txBox="1"/>
          <p:nvPr/>
        </p:nvSpPr>
        <p:spPr>
          <a:xfrm>
            <a:off x="12911349" y="2166560"/>
            <a:ext cx="1731980" cy="3327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899" u="sng" err="1">
                <a:solidFill>
                  <a:srgbClr val="1B328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Accessoires</a:t>
            </a:r>
            <a:endParaRPr lang="en-US" sz="1899" u="sng">
              <a:solidFill>
                <a:srgbClr val="1B3288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8" name="TextBox 45">
            <a:extLst>
              <a:ext uri="{FF2B5EF4-FFF2-40B4-BE49-F238E27FC236}">
                <a16:creationId xmlns:a16="http://schemas.microsoft.com/office/drawing/2014/main" id="{68AF8AF6-1EDC-9D3B-D64D-DB9250DC5F01}"/>
              </a:ext>
            </a:extLst>
          </p:cNvPr>
          <p:cNvSpPr txBox="1"/>
          <p:nvPr/>
        </p:nvSpPr>
        <p:spPr>
          <a:xfrm>
            <a:off x="16170233" y="6110883"/>
            <a:ext cx="2117767" cy="526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8. </a:t>
            </a:r>
            <a:r>
              <a:rPr lang="fr-FR" sz="1001">
                <a:solidFill>
                  <a:srgbClr val="000000"/>
                </a:solidFill>
                <a:latin typeface="Open Sans Light"/>
              </a:rPr>
              <a:t>Faire coulisser le TM à travers le placo puis jusqu’à l’autre partie du TM déjà fixée sur le manchon</a:t>
            </a:r>
            <a:endParaRPr lang="en-US" sz="1001">
              <a:solidFill>
                <a:srgbClr val="000000"/>
              </a:solidFill>
              <a:latin typeface="Open Sans Light"/>
            </a:endParaRPr>
          </a:p>
        </p:txBody>
      </p:sp>
      <p:sp>
        <p:nvSpPr>
          <p:cNvPr id="76" name="AutoShape 13">
            <a:extLst>
              <a:ext uri="{FF2B5EF4-FFF2-40B4-BE49-F238E27FC236}">
                <a16:creationId xmlns:a16="http://schemas.microsoft.com/office/drawing/2014/main" id="{8D6E03DE-6D45-7997-F3B9-3ED9CBEDED63}"/>
              </a:ext>
            </a:extLst>
          </p:cNvPr>
          <p:cNvSpPr/>
          <p:nvPr/>
        </p:nvSpPr>
        <p:spPr>
          <a:xfrm rot="5878987" flipH="1" flipV="1">
            <a:off x="5146990" y="8828684"/>
            <a:ext cx="784508" cy="725788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pic>
        <p:nvPicPr>
          <p:cNvPr id="77" name="Picture 33">
            <a:extLst>
              <a:ext uri="{FF2B5EF4-FFF2-40B4-BE49-F238E27FC236}">
                <a16:creationId xmlns:a16="http://schemas.microsoft.com/office/drawing/2014/main" id="{A7B62E88-4ECE-25A5-1F23-D9FAB13AB821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5613529" y="6706043"/>
            <a:ext cx="439937" cy="429628"/>
          </a:xfrm>
          <a:prstGeom prst="rect">
            <a:avLst/>
          </a:prstGeom>
        </p:spPr>
      </p:pic>
      <p:sp>
        <p:nvSpPr>
          <p:cNvPr id="78" name="TextBox 69">
            <a:extLst>
              <a:ext uri="{FF2B5EF4-FFF2-40B4-BE49-F238E27FC236}">
                <a16:creationId xmlns:a16="http://schemas.microsoft.com/office/drawing/2014/main" id="{D2EBB1D1-8228-C492-C16A-808B8414954F}"/>
              </a:ext>
            </a:extLst>
          </p:cNvPr>
          <p:cNvSpPr txBox="1"/>
          <p:nvPr/>
        </p:nvSpPr>
        <p:spPr>
          <a:xfrm>
            <a:off x="4123547" y="9609464"/>
            <a:ext cx="1595276" cy="347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4. Visser les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pattes</a:t>
            </a:r>
            <a:endParaRPr lang="en-US" sz="1001">
              <a:solidFill>
                <a:srgbClr val="000000"/>
              </a:solidFill>
              <a:latin typeface="Open Sans Light"/>
            </a:endParaRPr>
          </a:p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 dans le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mur</a:t>
            </a:r>
            <a:endParaRPr lang="en-US" sz="1001">
              <a:solidFill>
                <a:srgbClr val="000000"/>
              </a:solidFill>
              <a:latin typeface="Open Sans Light"/>
            </a:endParaRPr>
          </a:p>
        </p:txBody>
      </p:sp>
      <p:sp>
        <p:nvSpPr>
          <p:cNvPr id="79" name="AutoShape 34">
            <a:extLst>
              <a:ext uri="{FF2B5EF4-FFF2-40B4-BE49-F238E27FC236}">
                <a16:creationId xmlns:a16="http://schemas.microsoft.com/office/drawing/2014/main" id="{23A90846-DF7A-DA53-F52B-A2A22B4C5A8F}"/>
              </a:ext>
            </a:extLst>
          </p:cNvPr>
          <p:cNvSpPr/>
          <p:nvPr/>
        </p:nvSpPr>
        <p:spPr>
          <a:xfrm rot="6063270" flipV="1">
            <a:off x="5940080" y="7133856"/>
            <a:ext cx="723748" cy="795796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81" name="TextBox 69">
            <a:extLst>
              <a:ext uri="{FF2B5EF4-FFF2-40B4-BE49-F238E27FC236}">
                <a16:creationId xmlns:a16="http://schemas.microsoft.com/office/drawing/2014/main" id="{BBA5CF6A-F1DA-E82D-9967-1233177C791C}"/>
              </a:ext>
            </a:extLst>
          </p:cNvPr>
          <p:cNvSpPr txBox="1"/>
          <p:nvPr/>
        </p:nvSpPr>
        <p:spPr>
          <a:xfrm>
            <a:off x="5017737" y="6106966"/>
            <a:ext cx="1595276" cy="526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2. Déplier les languettes pour centrer le manchon sur le tube PVC</a:t>
            </a:r>
          </a:p>
        </p:txBody>
      </p:sp>
      <p:pic>
        <p:nvPicPr>
          <p:cNvPr id="83" name="Picture 38">
            <a:extLst>
              <a:ext uri="{FF2B5EF4-FFF2-40B4-BE49-F238E27FC236}">
                <a16:creationId xmlns:a16="http://schemas.microsoft.com/office/drawing/2014/main" id="{DED7B78C-6A4A-6EDC-631D-A44A594A6DA5}"/>
              </a:ext>
            </a:extLst>
          </p:cNvPr>
          <p:cNvPicPr>
            <a:picLocks noChangeAspect="1"/>
          </p:cNvPicPr>
          <p:nvPr/>
        </p:nvPicPr>
        <p:blipFill>
          <a:blip r:embed="rId23"/>
          <a:srcRect t="6315"/>
          <a:stretch>
            <a:fillRect/>
          </a:stretch>
        </p:blipFill>
        <p:spPr>
          <a:xfrm>
            <a:off x="5699940" y="6741372"/>
            <a:ext cx="299851" cy="379696"/>
          </a:xfrm>
          <a:prstGeom prst="rect">
            <a:avLst/>
          </a:prstGeom>
        </p:spPr>
      </p:pic>
      <p:sp>
        <p:nvSpPr>
          <p:cNvPr id="2" name="TextBox 63">
            <a:extLst>
              <a:ext uri="{FF2B5EF4-FFF2-40B4-BE49-F238E27FC236}">
                <a16:creationId xmlns:a16="http://schemas.microsoft.com/office/drawing/2014/main" id="{9EA981E7-1997-B375-A765-B8DA63EB89F4}"/>
              </a:ext>
            </a:extLst>
          </p:cNvPr>
          <p:cNvSpPr txBox="1"/>
          <p:nvPr/>
        </p:nvSpPr>
        <p:spPr>
          <a:xfrm>
            <a:off x="3317083" y="2235748"/>
            <a:ext cx="1860500" cy="331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899" u="sng" err="1">
                <a:solidFill>
                  <a:srgbClr val="1B3288"/>
                </a:solidFill>
                <a:latin typeface="Glacial Indifference Bold"/>
              </a:rPr>
              <a:t>Produit</a:t>
            </a:r>
            <a:r>
              <a:rPr lang="en-US" sz="1899" u="sng">
                <a:solidFill>
                  <a:srgbClr val="1B3288"/>
                </a:solidFill>
                <a:latin typeface="Glacial Indifference Bold"/>
              </a:rPr>
              <a:t> </a:t>
            </a:r>
            <a:r>
              <a:rPr lang="en-US" sz="1899" u="sng">
                <a:solidFill>
                  <a:srgbClr val="1B328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principal</a:t>
            </a:r>
          </a:p>
        </p:txBody>
      </p:sp>
      <p:pic>
        <p:nvPicPr>
          <p:cNvPr id="5" name="Picture 22">
            <a:extLst>
              <a:ext uri="{FF2B5EF4-FFF2-40B4-BE49-F238E27FC236}">
                <a16:creationId xmlns:a16="http://schemas.microsoft.com/office/drawing/2014/main" id="{3B401850-5B33-34B2-CA59-E0A610F4781A}"/>
              </a:ext>
            </a:extLst>
          </p:cNvPr>
          <p:cNvPicPr>
            <a:picLocks noChangeAspect="1"/>
          </p:cNvPicPr>
          <p:nvPr/>
        </p:nvPicPr>
        <p:blipFill>
          <a:blip r:embed="rId24"/>
          <a:srcRect/>
          <a:stretch>
            <a:fillRect/>
          </a:stretch>
        </p:blipFill>
        <p:spPr>
          <a:xfrm>
            <a:off x="11506538" y="2928680"/>
            <a:ext cx="981868" cy="975977"/>
          </a:xfrm>
          <a:prstGeom prst="rect">
            <a:avLst/>
          </a:prstGeom>
        </p:spPr>
      </p:pic>
      <p:pic>
        <p:nvPicPr>
          <p:cNvPr id="13" name="Picture 23">
            <a:extLst>
              <a:ext uri="{FF2B5EF4-FFF2-40B4-BE49-F238E27FC236}">
                <a16:creationId xmlns:a16="http://schemas.microsoft.com/office/drawing/2014/main" id="{B178FAD1-CE7B-D0CA-2F65-B7610904125F}"/>
              </a:ext>
            </a:extLst>
          </p:cNvPr>
          <p:cNvPicPr>
            <a:picLocks noChangeAspect="1"/>
          </p:cNvPicPr>
          <p:nvPr/>
        </p:nvPicPr>
        <p:blipFill>
          <a:blip r:embed="rId25"/>
          <a:srcRect/>
          <a:stretch>
            <a:fillRect/>
          </a:stretch>
        </p:blipFill>
        <p:spPr>
          <a:xfrm>
            <a:off x="13422413" y="2821321"/>
            <a:ext cx="1162629" cy="1162629"/>
          </a:xfrm>
          <a:prstGeom prst="rect">
            <a:avLst/>
          </a:prstGeom>
        </p:spPr>
      </p:pic>
      <p:pic>
        <p:nvPicPr>
          <p:cNvPr id="15" name="Picture 24">
            <a:extLst>
              <a:ext uri="{FF2B5EF4-FFF2-40B4-BE49-F238E27FC236}">
                <a16:creationId xmlns:a16="http://schemas.microsoft.com/office/drawing/2014/main" id="{B2716264-D96F-574A-7980-FE9D754141AD}"/>
              </a:ext>
            </a:extLst>
          </p:cNvPr>
          <p:cNvPicPr>
            <a:picLocks noChangeAspect="1"/>
          </p:cNvPicPr>
          <p:nvPr/>
        </p:nvPicPr>
        <p:blipFill>
          <a:blip r:embed="rId26"/>
          <a:srcRect l="42578" t="17327" b="11862"/>
          <a:stretch>
            <a:fillRect/>
          </a:stretch>
        </p:blipFill>
        <p:spPr>
          <a:xfrm>
            <a:off x="16907107" y="2752290"/>
            <a:ext cx="934432" cy="1152306"/>
          </a:xfrm>
          <a:prstGeom prst="rect">
            <a:avLst/>
          </a:prstGeom>
        </p:spPr>
      </p:pic>
      <p:pic>
        <p:nvPicPr>
          <p:cNvPr id="20" name="Image 93" descr="Une image contenant texte&#10;&#10;Description générée automatiquement">
            <a:extLst>
              <a:ext uri="{FF2B5EF4-FFF2-40B4-BE49-F238E27FC236}">
                <a16:creationId xmlns:a16="http://schemas.microsoft.com/office/drawing/2014/main" id="{69D7B621-B6FB-7831-C3FA-26C9FF067A73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5364066" y="2899122"/>
            <a:ext cx="986366" cy="920530"/>
          </a:xfrm>
          <a:prstGeom prst="rect">
            <a:avLst/>
          </a:prstGeom>
        </p:spPr>
      </p:pic>
      <p:sp>
        <p:nvSpPr>
          <p:cNvPr id="22" name="TextBox 57">
            <a:extLst>
              <a:ext uri="{FF2B5EF4-FFF2-40B4-BE49-F238E27FC236}">
                <a16:creationId xmlns:a16="http://schemas.microsoft.com/office/drawing/2014/main" id="{2B304387-78E2-A864-83AE-F7EA2B5008F3}"/>
              </a:ext>
            </a:extLst>
          </p:cNvPr>
          <p:cNvSpPr txBox="1"/>
          <p:nvPr/>
        </p:nvSpPr>
        <p:spPr>
          <a:xfrm>
            <a:off x="10882705" y="4228478"/>
            <a:ext cx="2191772" cy="8527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Glacial Indifference"/>
              </a:rPr>
              <a:t> </a:t>
            </a:r>
            <a:r>
              <a:rPr lang="en-US" sz="1100">
                <a:solidFill>
                  <a:srgbClr val="000000"/>
                </a:solidFill>
                <a:latin typeface="Glacial Indifference"/>
              </a:rPr>
              <a:t>GEB  Ø100 (124x149x38 mm)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>
                <a:solidFill>
                  <a:srgbClr val="000000"/>
                </a:solidFill>
                <a:latin typeface="Glacial Indifference"/>
              </a:rPr>
              <a:t> </a:t>
            </a:r>
            <a:r>
              <a:rPr lang="en-US" sz="1100" err="1">
                <a:solidFill>
                  <a:srgbClr val="000000"/>
                </a:solidFill>
                <a:latin typeface="Glacial Indifference"/>
              </a:rPr>
              <a:t>Réf</a:t>
            </a:r>
            <a:r>
              <a:rPr lang="en-US" sz="1100">
                <a:solidFill>
                  <a:srgbClr val="000000"/>
                </a:solidFill>
                <a:latin typeface="Glacial Indifference"/>
              </a:rPr>
              <a:t> : 11011239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>
                <a:solidFill>
                  <a:srgbClr val="000000"/>
                </a:solidFill>
                <a:latin typeface="Glacial Indifference"/>
              </a:rPr>
              <a:t>GEB Ø125 (149x149x38 mm)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 err="1">
                <a:solidFill>
                  <a:srgbClr val="000000"/>
                </a:solidFill>
                <a:latin typeface="Glacial Indifference"/>
              </a:rPr>
              <a:t>Réf</a:t>
            </a:r>
            <a:r>
              <a:rPr lang="en-US" sz="1100">
                <a:solidFill>
                  <a:srgbClr val="000000"/>
                </a:solidFill>
                <a:latin typeface="Glacial Indifference"/>
              </a:rPr>
              <a:t> : 11011240  </a:t>
            </a:r>
          </a:p>
        </p:txBody>
      </p:sp>
      <p:sp>
        <p:nvSpPr>
          <p:cNvPr id="23" name="TextBox 59">
            <a:extLst>
              <a:ext uri="{FF2B5EF4-FFF2-40B4-BE49-F238E27FC236}">
                <a16:creationId xmlns:a16="http://schemas.microsoft.com/office/drawing/2014/main" id="{4C39D773-2231-303D-A565-10AC5323257E}"/>
              </a:ext>
            </a:extLst>
          </p:cNvPr>
          <p:cNvSpPr txBox="1"/>
          <p:nvPr/>
        </p:nvSpPr>
        <p:spPr>
          <a:xfrm>
            <a:off x="13038309" y="4253448"/>
            <a:ext cx="1824102" cy="8527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>
                <a:solidFill>
                  <a:srgbClr val="000000"/>
                </a:solidFill>
                <a:latin typeface="Glacial Indifference"/>
              </a:rPr>
              <a:t> GES Ø 100 (124x124x38 mm)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 err="1">
                <a:solidFill>
                  <a:srgbClr val="000000"/>
                </a:solidFill>
                <a:latin typeface="Glacial Indifference"/>
              </a:rPr>
              <a:t>Réf</a:t>
            </a:r>
            <a:r>
              <a:rPr lang="en-US" sz="1100">
                <a:solidFill>
                  <a:srgbClr val="000000"/>
                </a:solidFill>
                <a:latin typeface="Glacial Indifference"/>
              </a:rPr>
              <a:t>: 11011242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>
                <a:solidFill>
                  <a:srgbClr val="000000"/>
                </a:solidFill>
                <a:latin typeface="Glacial Indifference"/>
              </a:rPr>
              <a:t>GES Ø125 (149x149x38 mm)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 err="1">
                <a:solidFill>
                  <a:srgbClr val="000000"/>
                </a:solidFill>
                <a:latin typeface="Glacial Indifference"/>
              </a:rPr>
              <a:t>Réf</a:t>
            </a:r>
            <a:r>
              <a:rPr lang="en-US" sz="1100">
                <a:solidFill>
                  <a:srgbClr val="000000"/>
                </a:solidFill>
                <a:latin typeface="Glacial Indifference"/>
              </a:rPr>
              <a:t> :11011243 </a:t>
            </a:r>
          </a:p>
        </p:txBody>
      </p:sp>
      <p:sp>
        <p:nvSpPr>
          <p:cNvPr id="24" name="TextBox 57">
            <a:extLst>
              <a:ext uri="{FF2B5EF4-FFF2-40B4-BE49-F238E27FC236}">
                <a16:creationId xmlns:a16="http://schemas.microsoft.com/office/drawing/2014/main" id="{59DFAF2A-D5E8-709F-1746-60E97A73878C}"/>
              </a:ext>
            </a:extLst>
          </p:cNvPr>
          <p:cNvSpPr txBox="1"/>
          <p:nvPr/>
        </p:nvSpPr>
        <p:spPr>
          <a:xfrm>
            <a:off x="14796217" y="4031778"/>
            <a:ext cx="2103538" cy="6347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Glacial Indifference"/>
              </a:rPr>
              <a:t> 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>
                <a:solidFill>
                  <a:srgbClr val="000000"/>
                </a:solidFill>
                <a:latin typeface="Glacial Indifference"/>
              </a:rPr>
              <a:t>GEA  Ø125 </a:t>
            </a:r>
            <a:r>
              <a:rPr lang="en-US" sz="1100">
                <a:solidFill>
                  <a:srgbClr val="000000"/>
                </a:solidFill>
                <a:latin typeface="Glacial Indifference" panose="020B0604020202020204" charset="0"/>
              </a:rPr>
              <a:t>(</a:t>
            </a:r>
            <a:r>
              <a:rPr lang="en-US" sz="1100">
                <a:latin typeface="Glacial Indifference" panose="020B0604020202020204" charset="0"/>
                <a:ea typeface="+mn-lt"/>
                <a:cs typeface="+mn-lt"/>
              </a:rPr>
              <a:t>149x149x38</a:t>
            </a:r>
            <a:r>
              <a:rPr lang="en-US" sz="1100">
                <a:solidFill>
                  <a:srgbClr val="000000"/>
                </a:solidFill>
                <a:latin typeface="Glacial Indifference" panose="020B0604020202020204" charset="0"/>
              </a:rPr>
              <a:t> mm)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>
                <a:solidFill>
                  <a:srgbClr val="000000"/>
                </a:solidFill>
                <a:latin typeface="Glacial Indifference"/>
              </a:rPr>
              <a:t> </a:t>
            </a:r>
            <a:r>
              <a:rPr lang="en-US" sz="1100" err="1">
                <a:solidFill>
                  <a:srgbClr val="000000"/>
                </a:solidFill>
                <a:latin typeface="Glacial Indifference"/>
              </a:rPr>
              <a:t>Réf</a:t>
            </a:r>
            <a:r>
              <a:rPr lang="en-US" sz="1100">
                <a:solidFill>
                  <a:srgbClr val="000000"/>
                </a:solidFill>
                <a:latin typeface="Glacial Indifference"/>
              </a:rPr>
              <a:t> : 11011238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A74794F-7956-C498-EB29-E3B89CAB0BB8}"/>
              </a:ext>
            </a:extLst>
          </p:cNvPr>
          <p:cNvPicPr>
            <a:picLocks noChangeAspect="1"/>
          </p:cNvPicPr>
          <p:nvPr/>
        </p:nvPicPr>
        <p:blipFill rotWithShape="1">
          <a:blip r:embed="rId28"/>
          <a:srcRect l="7102" t="3896" r="6947"/>
          <a:stretch/>
        </p:blipFill>
        <p:spPr>
          <a:xfrm>
            <a:off x="8770587" y="2944076"/>
            <a:ext cx="2090665" cy="1109007"/>
          </a:xfrm>
          <a:prstGeom prst="rect">
            <a:avLst/>
          </a:prstGeom>
        </p:spPr>
      </p:pic>
      <p:sp>
        <p:nvSpPr>
          <p:cNvPr id="30" name="TextBox 57">
            <a:extLst>
              <a:ext uri="{FF2B5EF4-FFF2-40B4-BE49-F238E27FC236}">
                <a16:creationId xmlns:a16="http://schemas.microsoft.com/office/drawing/2014/main" id="{7F452D56-F44F-D89D-AD7C-87762C68C119}"/>
              </a:ext>
            </a:extLst>
          </p:cNvPr>
          <p:cNvSpPr txBox="1"/>
          <p:nvPr/>
        </p:nvSpPr>
        <p:spPr>
          <a:xfrm>
            <a:off x="8863026" y="4226527"/>
            <a:ext cx="1912753" cy="6347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Glacial Indifference"/>
              </a:rPr>
              <a:t> </a:t>
            </a:r>
            <a:r>
              <a:rPr lang="en-US" sz="1200" err="1">
                <a:solidFill>
                  <a:srgbClr val="000000"/>
                </a:solidFill>
                <a:latin typeface="Glacial Indifference"/>
              </a:rPr>
              <a:t>Produit</a:t>
            </a:r>
            <a:r>
              <a:rPr lang="en-US" sz="1200">
                <a:solidFill>
                  <a:srgbClr val="000000"/>
                </a:solidFill>
                <a:latin typeface="Glacial Indifference"/>
              </a:rPr>
              <a:t> : Mousse </a:t>
            </a:r>
            <a:r>
              <a:rPr lang="en-US" sz="1200" err="1">
                <a:solidFill>
                  <a:srgbClr val="000000"/>
                </a:solidFill>
                <a:latin typeface="Glacial Indifference"/>
              </a:rPr>
              <a:t>acoustique</a:t>
            </a:r>
            <a:r>
              <a:rPr lang="en-US" sz="1200">
                <a:solidFill>
                  <a:srgbClr val="000000"/>
                </a:solidFill>
                <a:latin typeface="Glacial Indifference"/>
              </a:rPr>
              <a:t> A 125 mm</a:t>
            </a:r>
            <a:endParaRPr lang="en-US" sz="1100">
              <a:solidFill>
                <a:srgbClr val="000000"/>
              </a:solidFill>
              <a:latin typeface="Glacial Indifference" panose="020B0604020202020204" charset="0"/>
            </a:endParaRP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>
                <a:solidFill>
                  <a:srgbClr val="000000"/>
                </a:solidFill>
                <a:latin typeface="Glacial Indifference"/>
              </a:rPr>
              <a:t> </a:t>
            </a:r>
            <a:r>
              <a:rPr lang="en-US" sz="1100" err="1">
                <a:solidFill>
                  <a:srgbClr val="000000"/>
                </a:solidFill>
                <a:latin typeface="Glacial Indifference"/>
              </a:rPr>
              <a:t>Réf</a:t>
            </a:r>
            <a:r>
              <a:rPr lang="en-US" sz="1100">
                <a:solidFill>
                  <a:srgbClr val="000000"/>
                </a:solidFill>
                <a:latin typeface="Glacial Indifference"/>
              </a:rPr>
              <a:t> : 11011377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62F0B64-9F6E-DCC5-0CFB-FD8823DE2757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30"/>
            <a:ext cx="2331720" cy="595601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2965FEAD-CFFC-A24F-8A8A-E11D47C37461}"/>
              </a:ext>
            </a:extLst>
          </p:cNvPr>
          <p:cNvPicPr>
            <a:picLocks noChangeAspect="1"/>
          </p:cNvPicPr>
          <p:nvPr/>
        </p:nvPicPr>
        <p:blipFill rotWithShape="1">
          <a:blip r:embed="rId30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rcRect l="8552" t="17413" r="11081" b="6588"/>
          <a:stretch/>
        </p:blipFill>
        <p:spPr>
          <a:xfrm>
            <a:off x="15136418" y="53365"/>
            <a:ext cx="3095825" cy="1685825"/>
          </a:xfrm>
          <a:prstGeom prst="rect">
            <a:avLst/>
          </a:prstGeom>
        </p:spPr>
      </p:pic>
      <p:sp>
        <p:nvSpPr>
          <p:cNvPr id="45" name="TextBox 67">
            <a:extLst>
              <a:ext uri="{FF2B5EF4-FFF2-40B4-BE49-F238E27FC236}">
                <a16:creationId xmlns:a16="http://schemas.microsoft.com/office/drawing/2014/main" id="{10C38406-7D6A-6CFB-E1A5-1DE358B3A50D}"/>
              </a:ext>
            </a:extLst>
          </p:cNvPr>
          <p:cNvSpPr txBox="1"/>
          <p:nvPr/>
        </p:nvSpPr>
        <p:spPr>
          <a:xfrm>
            <a:off x="15794701" y="1810158"/>
            <a:ext cx="1990743" cy="1538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89"/>
              </a:lnSpc>
            </a:pPr>
            <a:r>
              <a:rPr lang="fr-FR" sz="1001">
                <a:latin typeface="Open Sans Light"/>
              </a:rPr>
              <a:t>MTC + TM et rallonge TM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7F67BF0-77CB-7CDF-F947-3020EB4057CC}"/>
              </a:ext>
            </a:extLst>
          </p:cNvPr>
          <p:cNvSpPr txBox="1"/>
          <p:nvPr/>
        </p:nvSpPr>
        <p:spPr>
          <a:xfrm>
            <a:off x="8483841" y="6356928"/>
            <a:ext cx="218184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00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Insérer autant de rallonge TM que nécessaire sur le TM fixé au manchon pour couvrir la majeure partie de l'épaisseur d'isolant. </a:t>
            </a:r>
            <a:endParaRPr lang="en-CA" sz="900"/>
          </a:p>
        </p:txBody>
      </p:sp>
      <p:sp>
        <p:nvSpPr>
          <p:cNvPr id="46" name="AutoShape 93">
            <a:extLst>
              <a:ext uri="{FF2B5EF4-FFF2-40B4-BE49-F238E27FC236}">
                <a16:creationId xmlns:a16="http://schemas.microsoft.com/office/drawing/2014/main" id="{89B70924-3367-F868-4890-757FB230D182}"/>
              </a:ext>
            </a:extLst>
          </p:cNvPr>
          <p:cNvSpPr/>
          <p:nvPr/>
        </p:nvSpPr>
        <p:spPr>
          <a:xfrm rot="5400000" flipV="1">
            <a:off x="9468885" y="6969367"/>
            <a:ext cx="752230" cy="1084837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EB973EB-A8CE-40CF-ED7E-94EE95AB9769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932594" y="6546544"/>
            <a:ext cx="2306578" cy="2797953"/>
          </a:xfrm>
          <a:prstGeom prst="rect">
            <a:avLst/>
          </a:prstGeom>
        </p:spPr>
      </p:pic>
      <p:sp>
        <p:nvSpPr>
          <p:cNvPr id="47" name="AutoShape 4">
            <a:extLst>
              <a:ext uri="{FF2B5EF4-FFF2-40B4-BE49-F238E27FC236}">
                <a16:creationId xmlns:a16="http://schemas.microsoft.com/office/drawing/2014/main" id="{F59F62A2-2975-BE35-F675-EE9DCFA9E93E}"/>
              </a:ext>
            </a:extLst>
          </p:cNvPr>
          <p:cNvSpPr/>
          <p:nvPr/>
        </p:nvSpPr>
        <p:spPr>
          <a:xfrm rot="526820">
            <a:off x="1024877" y="8613763"/>
            <a:ext cx="363460" cy="39045"/>
          </a:xfrm>
          <a:prstGeom prst="line">
            <a:avLst/>
          </a:prstGeom>
          <a:ln w="9525" cap="flat">
            <a:solidFill>
              <a:srgbClr val="AF0606"/>
            </a:solidFill>
            <a:prstDash val="solid"/>
            <a:headEnd type="arrow" w="med" len="sm"/>
            <a:tailEnd type="arrow" w="med" len="sm"/>
          </a:ln>
        </p:spPr>
        <p:txBody>
          <a:bodyPr/>
          <a:lstStyle/>
          <a:p>
            <a:endParaRPr lang="fr-FR" sz="1801"/>
          </a:p>
        </p:txBody>
      </p:sp>
      <p:sp>
        <p:nvSpPr>
          <p:cNvPr id="51" name="AutoShape 9">
            <a:extLst>
              <a:ext uri="{FF2B5EF4-FFF2-40B4-BE49-F238E27FC236}">
                <a16:creationId xmlns:a16="http://schemas.microsoft.com/office/drawing/2014/main" id="{9C97FA6B-03DB-299F-EC16-556D32F5C106}"/>
              </a:ext>
            </a:extLst>
          </p:cNvPr>
          <p:cNvSpPr/>
          <p:nvPr/>
        </p:nvSpPr>
        <p:spPr>
          <a:xfrm rot="7507898" flipV="1">
            <a:off x="1909488" y="6976587"/>
            <a:ext cx="1310606" cy="270661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53" name="TextBox 50">
            <a:extLst>
              <a:ext uri="{FF2B5EF4-FFF2-40B4-BE49-F238E27FC236}">
                <a16:creationId xmlns:a16="http://schemas.microsoft.com/office/drawing/2014/main" id="{2A5F6293-4BA8-F472-D562-0A53FC047F5B}"/>
              </a:ext>
            </a:extLst>
          </p:cNvPr>
          <p:cNvSpPr txBox="1"/>
          <p:nvPr/>
        </p:nvSpPr>
        <p:spPr>
          <a:xfrm rot="647809">
            <a:off x="1013580" y="8808818"/>
            <a:ext cx="448121" cy="177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70"/>
              </a:lnSpc>
            </a:pPr>
            <a:r>
              <a:rPr lang="en-US" sz="1051">
                <a:solidFill>
                  <a:srgbClr val="AF0606"/>
                </a:solidFill>
                <a:latin typeface="Glacial Indifference Bold"/>
              </a:rPr>
              <a:t>&gt;9cm</a:t>
            </a:r>
          </a:p>
        </p:txBody>
      </p:sp>
      <p:sp>
        <p:nvSpPr>
          <p:cNvPr id="55" name="TextBox 52">
            <a:extLst>
              <a:ext uri="{FF2B5EF4-FFF2-40B4-BE49-F238E27FC236}">
                <a16:creationId xmlns:a16="http://schemas.microsoft.com/office/drawing/2014/main" id="{A7D46E46-DEBF-FA19-E2AE-A9A4B1BD5378}"/>
              </a:ext>
            </a:extLst>
          </p:cNvPr>
          <p:cNvSpPr txBox="1"/>
          <p:nvPr/>
        </p:nvSpPr>
        <p:spPr>
          <a:xfrm>
            <a:off x="2145081" y="6071786"/>
            <a:ext cx="1786395" cy="347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64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1. Faire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une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réservation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dans le béton avec le tube PVC</a:t>
            </a:r>
          </a:p>
        </p:txBody>
      </p:sp>
      <p:sp>
        <p:nvSpPr>
          <p:cNvPr id="57" name="TextBox 66">
            <a:extLst>
              <a:ext uri="{FF2B5EF4-FFF2-40B4-BE49-F238E27FC236}">
                <a16:creationId xmlns:a16="http://schemas.microsoft.com/office/drawing/2014/main" id="{92F6C9F0-2D78-1351-E4EA-5BBE18961AB8}"/>
              </a:ext>
            </a:extLst>
          </p:cNvPr>
          <p:cNvSpPr txBox="1"/>
          <p:nvPr/>
        </p:nvSpPr>
        <p:spPr>
          <a:xfrm rot="395047">
            <a:off x="1013828" y="8296676"/>
            <a:ext cx="460187" cy="153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8">
                <a:solidFill>
                  <a:srgbClr val="000000"/>
                </a:solidFill>
                <a:latin typeface="Questrial"/>
              </a:rPr>
              <a:t>Béton</a:t>
            </a:r>
          </a:p>
        </p:txBody>
      </p:sp>
      <p:pic>
        <p:nvPicPr>
          <p:cNvPr id="60" name="Picture 35">
            <a:extLst>
              <a:ext uri="{FF2B5EF4-FFF2-40B4-BE49-F238E27FC236}">
                <a16:creationId xmlns:a16="http://schemas.microsoft.com/office/drawing/2014/main" id="{FF32FF5F-1C27-14DC-80D6-39B468FA1EA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6012037" y="8579056"/>
            <a:ext cx="347339" cy="347339"/>
          </a:xfrm>
          <a:prstGeom prst="rect">
            <a:avLst/>
          </a:prstGeom>
        </p:spPr>
      </p:pic>
      <p:pic>
        <p:nvPicPr>
          <p:cNvPr id="62" name="Image 61">
            <a:extLst>
              <a:ext uri="{FF2B5EF4-FFF2-40B4-BE49-F238E27FC236}">
                <a16:creationId xmlns:a16="http://schemas.microsoft.com/office/drawing/2014/main" id="{2A8DEBB5-F245-3CD5-1AC7-5D8334A671AC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8503271" y="7067544"/>
            <a:ext cx="822584" cy="820355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9EDEEF2-9638-D83A-9215-B75607EF23FA}"/>
              </a:ext>
            </a:extLst>
          </p:cNvPr>
          <p:cNvSpPr/>
          <p:nvPr/>
        </p:nvSpPr>
        <p:spPr>
          <a:xfrm rot="19394268">
            <a:off x="11672458" y="8326963"/>
            <a:ext cx="833199" cy="2116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9" name="Bouton d’action : début 18">
            <a:hlinkClick r:id="rId34" action="ppaction://hlinksldjump" highlightClick="1"/>
            <a:extLst>
              <a:ext uri="{FF2B5EF4-FFF2-40B4-BE49-F238E27FC236}">
                <a16:creationId xmlns:a16="http://schemas.microsoft.com/office/drawing/2014/main" id="{3776C507-A502-6693-651C-3320246BBB2A}"/>
              </a:ext>
            </a:extLst>
          </p:cNvPr>
          <p:cNvSpPr/>
          <p:nvPr/>
        </p:nvSpPr>
        <p:spPr>
          <a:xfrm>
            <a:off x="128376" y="800556"/>
            <a:ext cx="940870" cy="850231"/>
          </a:xfrm>
          <a:prstGeom prst="actionButtonBeginning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21" name="TextBox 62">
            <a:extLst>
              <a:ext uri="{FF2B5EF4-FFF2-40B4-BE49-F238E27FC236}">
                <a16:creationId xmlns:a16="http://schemas.microsoft.com/office/drawing/2014/main" id="{B5E7D17F-AC64-A221-4C6B-8BD3C363C5F6}"/>
              </a:ext>
            </a:extLst>
          </p:cNvPr>
          <p:cNvSpPr txBox="1"/>
          <p:nvPr/>
        </p:nvSpPr>
        <p:spPr>
          <a:xfrm>
            <a:off x="16247142" y="4192431"/>
            <a:ext cx="2430114" cy="7758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100" dirty="0">
                <a:solidFill>
                  <a:srgbClr val="000000"/>
                </a:solidFill>
                <a:latin typeface="Glacial Indifference"/>
              </a:rPr>
              <a:t>Tube PVC </a:t>
            </a:r>
            <a:r>
              <a:rPr lang="fr-FR" sz="1100" dirty="0">
                <a:solidFill>
                  <a:srgbClr val="000000"/>
                </a:solidFill>
                <a:latin typeface="Glacial Indifference"/>
              </a:rPr>
              <a:t>Ø125</a:t>
            </a:r>
          </a:p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fr-FR" sz="1100" dirty="0" err="1">
                <a:solidFill>
                  <a:srgbClr val="000000"/>
                </a:solidFill>
                <a:latin typeface="Glacial Indifference"/>
              </a:rPr>
              <a:t>Dexterne</a:t>
            </a:r>
            <a:r>
              <a:rPr lang="fr-FR" sz="1100" dirty="0">
                <a:solidFill>
                  <a:srgbClr val="000000"/>
                </a:solidFill>
                <a:latin typeface="Glacial Indifference"/>
              </a:rPr>
              <a:t>= 125mm</a:t>
            </a:r>
          </a:p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fr-FR" sz="1100" dirty="0" err="1">
                <a:solidFill>
                  <a:srgbClr val="000000"/>
                </a:solidFill>
                <a:latin typeface="Glacial Indifference"/>
              </a:rPr>
              <a:t>Dinterne</a:t>
            </a:r>
            <a:r>
              <a:rPr lang="fr-FR" sz="1100" dirty="0">
                <a:solidFill>
                  <a:srgbClr val="000000"/>
                </a:solidFill>
                <a:latin typeface="Glacial Indifference"/>
              </a:rPr>
              <a:t> = 117-118 mm</a:t>
            </a:r>
            <a:endParaRPr lang="en-US" sz="1100" dirty="0">
              <a:solidFill>
                <a:srgbClr val="000000"/>
              </a:solidFill>
              <a:latin typeface="Glacial Indifference"/>
            </a:endParaRPr>
          </a:p>
        </p:txBody>
      </p:sp>
    </p:spTree>
    <p:extLst>
      <p:ext uri="{BB962C8B-B14F-4D97-AF65-F5344CB8AC3E}">
        <p14:creationId xmlns:p14="http://schemas.microsoft.com/office/powerpoint/2010/main" val="14606829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 t="-28000" b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1928D8-E48D-7988-FAFA-DB98349423BB}"/>
              </a:ext>
            </a:extLst>
          </p:cNvPr>
          <p:cNvSpPr/>
          <p:nvPr/>
        </p:nvSpPr>
        <p:spPr>
          <a:xfrm>
            <a:off x="0" y="6261271"/>
            <a:ext cx="5375704" cy="3451457"/>
          </a:xfrm>
          <a:prstGeom prst="rect">
            <a:avLst/>
          </a:prstGeom>
          <a:noFill/>
          <a:ln>
            <a:noFill/>
          </a:ln>
          <a:effectLst>
            <a:reflection blurRad="1270000" endPos="650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1"/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ABED5F4C-DB7F-BA1D-4B1E-A432B912E1EF}"/>
              </a:ext>
            </a:extLst>
          </p:cNvPr>
          <p:cNvGrpSpPr/>
          <p:nvPr/>
        </p:nvGrpSpPr>
        <p:grpSpPr>
          <a:xfrm>
            <a:off x="1" y="5124376"/>
            <a:ext cx="8295266" cy="4073593"/>
            <a:chOff x="0" y="0"/>
            <a:chExt cx="1570923" cy="535236"/>
          </a:xfrm>
          <a:effectLst>
            <a:outerShdw blurRad="50800" dist="50800" dir="5400000" algn="ctr" rotWithShape="0">
              <a:schemeClr val="bg1"/>
            </a:outerShdw>
          </a:effectLst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7970E96-4CFF-231F-4D77-362DC565890A}"/>
                </a:ext>
              </a:extLst>
            </p:cNvPr>
            <p:cNvSpPr/>
            <p:nvPr/>
          </p:nvSpPr>
          <p:spPr>
            <a:xfrm>
              <a:off x="0" y="0"/>
              <a:ext cx="1570923" cy="535236"/>
            </a:xfrm>
            <a:custGeom>
              <a:avLst/>
              <a:gdLst/>
              <a:ahLst/>
              <a:cxnLst/>
              <a:rect l="l" t="t" r="r" b="b"/>
              <a:pathLst>
                <a:path w="1570923" h="535236">
                  <a:moveTo>
                    <a:pt x="0" y="0"/>
                  </a:moveTo>
                  <a:lnTo>
                    <a:pt x="1570923" y="0"/>
                  </a:lnTo>
                  <a:lnTo>
                    <a:pt x="1570923" y="535236"/>
                  </a:lnTo>
                  <a:lnTo>
                    <a:pt x="0" y="535236"/>
                  </a:lnTo>
                  <a:close/>
                </a:path>
              </a:pathLst>
            </a:custGeom>
            <a:solidFill>
              <a:srgbClr val="FFFFFF">
                <a:alpha val="53725"/>
              </a:srgbClr>
            </a:solidFill>
          </p:spPr>
          <p:txBody>
            <a:bodyPr/>
            <a:lstStyle/>
            <a:p>
              <a:endParaRPr lang="fr-FR" sz="1801"/>
            </a:p>
          </p:txBody>
        </p:sp>
        <p:sp>
          <p:nvSpPr>
            <p:cNvPr id="14" name="TextBox 5">
              <a:extLst>
                <a:ext uri="{FF2B5EF4-FFF2-40B4-BE49-F238E27FC236}">
                  <a16:creationId xmlns:a16="http://schemas.microsoft.com/office/drawing/2014/main" id="{81D5BB94-1A50-17FE-5C3C-2333AB2FF2E6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  <a:endParaRPr sz="1801"/>
            </a:p>
          </p:txBody>
        </p:sp>
      </p:grpSp>
      <p:grpSp>
        <p:nvGrpSpPr>
          <p:cNvPr id="2" name="Group 2"/>
          <p:cNvGrpSpPr/>
          <p:nvPr/>
        </p:nvGrpSpPr>
        <p:grpSpPr>
          <a:xfrm>
            <a:off x="241062" y="4059049"/>
            <a:ext cx="11109147" cy="3809734"/>
            <a:chOff x="-3491164" y="-343620"/>
            <a:chExt cx="14812196" cy="5079647"/>
          </a:xfrm>
        </p:grpSpPr>
        <p:sp>
          <p:nvSpPr>
            <p:cNvPr id="3" name="TextBox 3"/>
            <p:cNvSpPr txBox="1"/>
            <p:nvPr/>
          </p:nvSpPr>
          <p:spPr>
            <a:xfrm>
              <a:off x="-3491164" y="-343620"/>
              <a:ext cx="9988887" cy="416789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7947"/>
                </a:lnSpc>
                <a:spcBef>
                  <a:spcPct val="0"/>
                </a:spcBef>
              </a:pPr>
              <a:r>
                <a:rPr lang="en-US" sz="11501">
                  <a:solidFill>
                    <a:srgbClr val="00B050"/>
                  </a:solidFill>
                  <a:latin typeface="Mont Bold"/>
                </a:rPr>
                <a:t>MTC </a:t>
              </a:r>
              <a:r>
                <a:rPr lang="en-US" sz="6601" err="1">
                  <a:solidFill>
                    <a:srgbClr val="011B7A"/>
                  </a:solidFill>
                  <a:latin typeface="Mont Bold"/>
                </a:rPr>
                <a:t>en</a:t>
              </a:r>
              <a:r>
                <a:rPr lang="en-US" sz="6601">
                  <a:solidFill>
                    <a:srgbClr val="011B7A"/>
                  </a:solidFill>
                  <a:latin typeface="Mont Bold"/>
                </a:rPr>
                <a:t> ITE</a:t>
              </a:r>
              <a:endParaRPr lang="en-US" sz="11501">
                <a:solidFill>
                  <a:srgbClr val="011B7A"/>
                </a:solidFill>
                <a:latin typeface="Mont Bold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891212" y="1076818"/>
              <a:ext cx="10429820" cy="3659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947"/>
                </a:lnSpc>
                <a:spcBef>
                  <a:spcPct val="0"/>
                </a:spcBef>
              </a:pPr>
              <a:endParaRPr sz="1801"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alphaModFix amt="70000"/>
          </a:blip>
          <a:srcRect b="4457"/>
          <a:stretch>
            <a:fillRect/>
          </a:stretch>
        </p:blipFill>
        <p:spPr>
          <a:xfrm>
            <a:off x="3008262" y="7201809"/>
            <a:ext cx="2556830" cy="1641605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6F730664-7789-1233-89EA-DCC5DF771D5E}"/>
              </a:ext>
            </a:extLst>
          </p:cNvPr>
          <p:cNvSpPr txBox="1"/>
          <p:nvPr/>
        </p:nvSpPr>
        <p:spPr>
          <a:xfrm>
            <a:off x="335877" y="9425784"/>
            <a:ext cx="2632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>
                <a:solidFill>
                  <a:srgbClr val="25348B"/>
                </a:solidFill>
              </a:rPr>
              <a:t>#HealthyLiving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608E727-6510-73A8-8AF3-C6D222B292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9120" y="9466799"/>
            <a:ext cx="2331720" cy="595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1994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Image 58">
            <a:extLst>
              <a:ext uri="{FF2B5EF4-FFF2-40B4-BE49-F238E27FC236}">
                <a16:creationId xmlns:a16="http://schemas.microsoft.com/office/drawing/2014/main" id="{D27F44B2-6D59-8B84-10AC-48B41F8978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583" y="2653832"/>
            <a:ext cx="3270361" cy="2581447"/>
          </a:xfrm>
          <a:prstGeom prst="rect">
            <a:avLst/>
          </a:prstGeom>
        </p:spPr>
      </p:pic>
      <p:pic>
        <p:nvPicPr>
          <p:cNvPr id="73" name="Image 72">
            <a:extLst>
              <a:ext uri="{FF2B5EF4-FFF2-40B4-BE49-F238E27FC236}">
                <a16:creationId xmlns:a16="http://schemas.microsoft.com/office/drawing/2014/main" id="{029DCFF2-B3DE-64D4-AF80-F257CC464E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41086" y="6548636"/>
            <a:ext cx="2729057" cy="3045106"/>
          </a:xfrm>
          <a:prstGeom prst="rect">
            <a:avLst/>
          </a:prstGeom>
        </p:spPr>
      </p:pic>
      <p:pic>
        <p:nvPicPr>
          <p:cNvPr id="63" name="Image 62">
            <a:extLst>
              <a:ext uri="{FF2B5EF4-FFF2-40B4-BE49-F238E27FC236}">
                <a16:creationId xmlns:a16="http://schemas.microsoft.com/office/drawing/2014/main" id="{1570FB52-BA4E-EA13-8F6A-C866514584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3855" y="7059423"/>
            <a:ext cx="2336144" cy="2644945"/>
          </a:xfrm>
          <a:prstGeom prst="rect">
            <a:avLst/>
          </a:prstGeom>
        </p:spPr>
      </p:pic>
      <p:pic>
        <p:nvPicPr>
          <p:cNvPr id="61" name="Image 60">
            <a:extLst>
              <a:ext uri="{FF2B5EF4-FFF2-40B4-BE49-F238E27FC236}">
                <a16:creationId xmlns:a16="http://schemas.microsoft.com/office/drawing/2014/main" id="{B70BDC0A-C85E-380E-A385-93A3D19FBC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2682" y="6551669"/>
            <a:ext cx="1756659" cy="2894441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6239ACA-2C38-69D1-1753-4782093BE3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1014" y="6571349"/>
            <a:ext cx="1852021" cy="2972076"/>
          </a:xfrm>
          <a:prstGeom prst="rect">
            <a:avLst/>
          </a:prstGeom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0B6805F9-EF99-9A1B-17FE-D38199717FB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25"/>
          <a:stretch/>
        </p:blipFill>
        <p:spPr>
          <a:xfrm>
            <a:off x="72893" y="2299831"/>
            <a:ext cx="3628619" cy="3134147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526560" y="9604351"/>
            <a:ext cx="481778" cy="481778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 rot="5400000">
            <a:off x="6752098" y="3886944"/>
            <a:ext cx="3730260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7" name="AutoShape 7"/>
          <p:cNvSpPr/>
          <p:nvPr/>
        </p:nvSpPr>
        <p:spPr>
          <a:xfrm rot="5400000">
            <a:off x="1045510" y="8506307"/>
            <a:ext cx="5480773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8" name="AutoShape 8"/>
          <p:cNvSpPr/>
          <p:nvPr/>
        </p:nvSpPr>
        <p:spPr>
          <a:xfrm flipV="1">
            <a:off x="-194235" y="5721918"/>
            <a:ext cx="18456406" cy="11105"/>
          </a:xfrm>
          <a:prstGeom prst="line">
            <a:avLst/>
          </a:prstGeom>
          <a:ln w="47625" cap="flat">
            <a:solidFill>
              <a:srgbClr val="C5DB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9" name="AutoShape 9"/>
          <p:cNvSpPr/>
          <p:nvPr/>
        </p:nvSpPr>
        <p:spPr>
          <a:xfrm rot="7954462" flipV="1">
            <a:off x="1598497" y="6559517"/>
            <a:ext cx="279891" cy="710381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30156" y="7925927"/>
            <a:ext cx="525918" cy="517372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 rot="7389734">
            <a:off x="11036353" y="7017921"/>
            <a:ext cx="1191046" cy="391968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15" name="AutoShape 15"/>
          <p:cNvSpPr/>
          <p:nvPr/>
        </p:nvSpPr>
        <p:spPr>
          <a:xfrm rot="5043191" flipV="1">
            <a:off x="9980052" y="7225330"/>
            <a:ext cx="851201" cy="918063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5939807" y="9669052"/>
            <a:ext cx="459495" cy="459495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4001197" y="7925927"/>
            <a:ext cx="525918" cy="517372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 rot="5400000">
            <a:off x="5846341" y="8519368"/>
            <a:ext cx="553459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23" name="AutoShape 23"/>
          <p:cNvSpPr/>
          <p:nvPr/>
        </p:nvSpPr>
        <p:spPr>
          <a:xfrm rot="5400000">
            <a:off x="10413723" y="8555640"/>
            <a:ext cx="5559509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10666898" y="9664169"/>
            <a:ext cx="448370" cy="448370"/>
          </a:xfrm>
          <a:prstGeom prst="rect">
            <a:avLst/>
          </a:prstGeom>
        </p:spPr>
      </p:pic>
      <p:sp>
        <p:nvSpPr>
          <p:cNvPr id="30" name="AutoShape 30"/>
          <p:cNvSpPr/>
          <p:nvPr/>
        </p:nvSpPr>
        <p:spPr>
          <a:xfrm rot="4807677">
            <a:off x="16673444" y="6861006"/>
            <a:ext cx="312675" cy="196464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pic>
        <p:nvPicPr>
          <p:cNvPr id="31" name="Picture 3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3271647" y="7953436"/>
            <a:ext cx="525918" cy="517372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15407813" y="9704368"/>
            <a:ext cx="467284" cy="467284"/>
          </a:xfrm>
          <a:prstGeom prst="rect">
            <a:avLst/>
          </a:prstGeom>
        </p:spPr>
      </p:pic>
      <p:pic>
        <p:nvPicPr>
          <p:cNvPr id="33" name="Picture 33"/>
          <p:cNvPicPr>
            <a:picLocks noChangeAspect="1"/>
          </p:cNvPicPr>
          <p:nvPr/>
        </p:nvPicPr>
        <p:blipFill>
          <a:blip r:embed="rId18">
            <a:alphaModFix amt="91000"/>
          </a:blip>
          <a:srcRect/>
          <a:stretch>
            <a:fillRect/>
          </a:stretch>
        </p:blipFill>
        <p:spPr>
          <a:xfrm>
            <a:off x="17308976" y="8076442"/>
            <a:ext cx="755705" cy="776076"/>
          </a:xfrm>
          <a:prstGeom prst="rect">
            <a:avLst/>
          </a:prstGeom>
        </p:spPr>
      </p:pic>
      <p:pic>
        <p:nvPicPr>
          <p:cNvPr id="40" name="Picture 40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4151418" y="3700491"/>
            <a:ext cx="686869" cy="686869"/>
          </a:xfrm>
          <a:prstGeom prst="rect">
            <a:avLst/>
          </a:prstGeom>
        </p:spPr>
      </p:pic>
      <p:sp>
        <p:nvSpPr>
          <p:cNvPr id="41" name="AutoShape 41"/>
          <p:cNvSpPr/>
          <p:nvPr/>
        </p:nvSpPr>
        <p:spPr>
          <a:xfrm flipV="1">
            <a:off x="1" y="1996594"/>
            <a:ext cx="18262171" cy="29982"/>
          </a:xfrm>
          <a:prstGeom prst="line">
            <a:avLst/>
          </a:prstGeom>
          <a:ln w="47625" cap="flat">
            <a:solidFill>
              <a:srgbClr val="C5DB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51" name="TextBox 51"/>
          <p:cNvSpPr txBox="1"/>
          <p:nvPr/>
        </p:nvSpPr>
        <p:spPr>
          <a:xfrm>
            <a:off x="2924949" y="659586"/>
            <a:ext cx="11394085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8"/>
              </a:lnSpc>
            </a:pPr>
            <a:r>
              <a:rPr lang="en-US" sz="6000">
                <a:solidFill>
                  <a:srgbClr val="1B3288"/>
                </a:solidFill>
                <a:latin typeface="Glacial Indifference Bold"/>
              </a:rPr>
              <a:t>MTC + MEA 160 + Tube PVC</a:t>
            </a:r>
          </a:p>
          <a:p>
            <a:pPr algn="ctr">
              <a:lnSpc>
                <a:spcPts val="3220"/>
              </a:lnSpc>
            </a:pPr>
            <a:r>
              <a:rPr lang="en-US" sz="2400">
                <a:solidFill>
                  <a:srgbClr val="1B3288"/>
                </a:solidFill>
                <a:latin typeface="Glacial Indifference" panose="020B0604020202020204" charset="0"/>
              </a:rPr>
              <a:t>Mise </a:t>
            </a:r>
            <a:r>
              <a:rPr lang="en-US" sz="2400" err="1">
                <a:solidFill>
                  <a:srgbClr val="1B3288"/>
                </a:solidFill>
                <a:latin typeface="Glacial Indifference" panose="020B0604020202020204" charset="0"/>
              </a:rPr>
              <a:t>en</a:t>
            </a:r>
            <a:r>
              <a:rPr lang="en-US" sz="2400">
                <a:solidFill>
                  <a:srgbClr val="1B3288"/>
                </a:solidFill>
                <a:latin typeface="Glacial Indifference" panose="020B0604020202020204" charset="0"/>
              </a:rPr>
              <a:t> oeuvre </a:t>
            </a:r>
            <a:r>
              <a:rPr lang="en-US" sz="2400" err="1">
                <a:solidFill>
                  <a:srgbClr val="1B3288"/>
                </a:solidFill>
                <a:latin typeface="Glacial Indifference" panose="020B0604020202020204" charset="0"/>
              </a:rPr>
              <a:t>en</a:t>
            </a:r>
            <a:r>
              <a:rPr lang="en-US" sz="2400">
                <a:solidFill>
                  <a:srgbClr val="1B3288"/>
                </a:solidFill>
                <a:latin typeface="Glacial Indifference" panose="020B0604020202020204" charset="0"/>
              </a:rPr>
              <a:t> </a:t>
            </a:r>
            <a:r>
              <a:rPr lang="en-US" sz="2400">
                <a:solidFill>
                  <a:srgbClr val="1B3288"/>
                </a:solidFill>
                <a:latin typeface="Glacial Indifference"/>
              </a:rPr>
              <a:t>Isolation </a:t>
            </a:r>
            <a:r>
              <a:rPr lang="en-US" sz="2400" err="1">
                <a:solidFill>
                  <a:srgbClr val="1B3288"/>
                </a:solidFill>
                <a:latin typeface="Glacial Indifference"/>
              </a:rPr>
              <a:t>Extérieure</a:t>
            </a:r>
            <a:endParaRPr lang="en-US" sz="2400">
              <a:solidFill>
                <a:srgbClr val="1B3288"/>
              </a:solidFill>
              <a:latin typeface="Glacial Indifference"/>
            </a:endParaRPr>
          </a:p>
        </p:txBody>
      </p:sp>
      <p:sp>
        <p:nvSpPr>
          <p:cNvPr id="55" name="TextBox 55"/>
          <p:cNvSpPr txBox="1"/>
          <p:nvPr/>
        </p:nvSpPr>
        <p:spPr>
          <a:xfrm>
            <a:off x="-404525" y="8571196"/>
            <a:ext cx="1595276" cy="167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 err="1">
                <a:solidFill>
                  <a:srgbClr val="000000"/>
                </a:solidFill>
                <a:latin typeface="Open Sans Light Bold"/>
              </a:rPr>
              <a:t>Extérieur</a:t>
            </a:r>
            <a:endParaRPr lang="en-US" sz="1001">
              <a:solidFill>
                <a:srgbClr val="000000"/>
              </a:solidFill>
              <a:latin typeface="Open Sans Light Bold"/>
            </a:endParaRPr>
          </a:p>
        </p:txBody>
      </p:sp>
      <p:sp>
        <p:nvSpPr>
          <p:cNvPr id="56" name="TextBox 56"/>
          <p:cNvSpPr txBox="1"/>
          <p:nvPr/>
        </p:nvSpPr>
        <p:spPr>
          <a:xfrm>
            <a:off x="334611" y="6130366"/>
            <a:ext cx="1836578" cy="347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1. Faire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une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réservation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dans le béton de 160 par 40 mm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8720594" y="6719480"/>
            <a:ext cx="2276050" cy="526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6. Emboîter le tube PVC D125 mm sur le manchon grâce aux pattes de centrage</a:t>
            </a:r>
          </a:p>
        </p:txBody>
      </p:sp>
      <p:sp>
        <p:nvSpPr>
          <p:cNvPr id="65" name="TextBox 65"/>
          <p:cNvSpPr txBox="1"/>
          <p:nvPr/>
        </p:nvSpPr>
        <p:spPr>
          <a:xfrm rot="414391">
            <a:off x="14604647" y="9089033"/>
            <a:ext cx="624052" cy="166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 err="1">
                <a:solidFill>
                  <a:srgbClr val="000000"/>
                </a:solidFill>
                <a:latin typeface="Questrial"/>
              </a:rPr>
              <a:t>Isolant</a:t>
            </a:r>
            <a:endParaRPr lang="en-US" sz="1001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66" name="TextBox 66"/>
          <p:cNvSpPr txBox="1"/>
          <p:nvPr/>
        </p:nvSpPr>
        <p:spPr>
          <a:xfrm rot="315280">
            <a:off x="15284239" y="9161993"/>
            <a:ext cx="490245" cy="165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56"/>
              </a:lnSpc>
            </a:pPr>
            <a:r>
              <a:rPr lang="en-US" sz="969">
                <a:solidFill>
                  <a:srgbClr val="000000"/>
                </a:solidFill>
                <a:latin typeface="Questrial"/>
              </a:rPr>
              <a:t>Béton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16447311" y="6408331"/>
            <a:ext cx="1442842" cy="526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7. Visser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l’entrée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d'air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sur le MEA </a:t>
            </a:r>
          </a:p>
          <a:p>
            <a:pPr algn="ctr">
              <a:lnSpc>
                <a:spcPts val="1401"/>
              </a:lnSpc>
            </a:pPr>
            <a:endParaRPr lang="en-US" sz="1001">
              <a:solidFill>
                <a:srgbClr val="000000"/>
              </a:solidFill>
              <a:latin typeface="Open Sans Light"/>
            </a:endParaRPr>
          </a:p>
        </p:txBody>
      </p:sp>
      <p:sp>
        <p:nvSpPr>
          <p:cNvPr id="72" name="TextBox 72"/>
          <p:cNvSpPr txBox="1"/>
          <p:nvPr/>
        </p:nvSpPr>
        <p:spPr>
          <a:xfrm>
            <a:off x="2554744" y="5073264"/>
            <a:ext cx="3692089" cy="5450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 dirty="0" err="1">
                <a:solidFill>
                  <a:srgbClr val="000000"/>
                </a:solidFill>
                <a:latin typeface="Glacial Indifference"/>
              </a:rPr>
              <a:t>Produit</a:t>
            </a:r>
            <a:r>
              <a:rPr lang="en-US" sz="1600" dirty="0">
                <a:solidFill>
                  <a:srgbClr val="000000"/>
                </a:solidFill>
                <a:latin typeface="Glacial Indifference"/>
              </a:rPr>
              <a:t> : MTC </a:t>
            </a:r>
            <a:r>
              <a:rPr lang="en-US" sz="1600" dirty="0" err="1">
                <a:solidFill>
                  <a:srgbClr val="000000"/>
                </a:solidFill>
                <a:latin typeface="Glacial Indifference"/>
              </a:rPr>
              <a:t>Acoustique</a:t>
            </a:r>
            <a:r>
              <a:rPr lang="en-US" sz="1600" dirty="0">
                <a:solidFill>
                  <a:srgbClr val="000000"/>
                </a:solidFill>
                <a:latin typeface="Glacial Indifference"/>
              </a:rPr>
              <a:t> (11011402) + MEA 160 mm (</a:t>
            </a:r>
            <a:r>
              <a:rPr lang="en-US" sz="1600" dirty="0">
                <a:latin typeface="Glacial Indifference"/>
              </a:rPr>
              <a:t>11011371)</a:t>
            </a:r>
          </a:p>
        </p:txBody>
      </p:sp>
      <p:sp>
        <p:nvSpPr>
          <p:cNvPr id="47" name="TextBox 56">
            <a:extLst>
              <a:ext uri="{FF2B5EF4-FFF2-40B4-BE49-F238E27FC236}">
                <a16:creationId xmlns:a16="http://schemas.microsoft.com/office/drawing/2014/main" id="{1E28317B-775B-A6B9-94E7-009250EE8796}"/>
              </a:ext>
            </a:extLst>
          </p:cNvPr>
          <p:cNvSpPr txBox="1"/>
          <p:nvPr/>
        </p:nvSpPr>
        <p:spPr>
          <a:xfrm>
            <a:off x="2359152" y="6393932"/>
            <a:ext cx="1368201" cy="347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2.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Intégrer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le MEA dans le béton</a:t>
            </a:r>
          </a:p>
        </p:txBody>
      </p:sp>
      <p:sp>
        <p:nvSpPr>
          <p:cNvPr id="49" name="AutoShape 9">
            <a:extLst>
              <a:ext uri="{FF2B5EF4-FFF2-40B4-BE49-F238E27FC236}">
                <a16:creationId xmlns:a16="http://schemas.microsoft.com/office/drawing/2014/main" id="{758B5081-590F-F7D1-DC8E-C1730F902627}"/>
              </a:ext>
            </a:extLst>
          </p:cNvPr>
          <p:cNvSpPr/>
          <p:nvPr/>
        </p:nvSpPr>
        <p:spPr>
          <a:xfrm rot="7954462">
            <a:off x="2548849" y="6963157"/>
            <a:ext cx="521051" cy="56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pic>
        <p:nvPicPr>
          <p:cNvPr id="74" name="Picture 33">
            <a:extLst>
              <a:ext uri="{FF2B5EF4-FFF2-40B4-BE49-F238E27FC236}">
                <a16:creationId xmlns:a16="http://schemas.microsoft.com/office/drawing/2014/main" id="{9B60AF30-0750-BB77-70D9-789584CB3849}"/>
              </a:ext>
            </a:extLst>
          </p:cNvPr>
          <p:cNvPicPr>
            <a:picLocks noChangeAspect="1"/>
          </p:cNvPicPr>
          <p:nvPr/>
        </p:nvPicPr>
        <p:blipFill>
          <a:blip r:embed="rId18">
            <a:alphaModFix amt="91000"/>
          </a:blip>
          <a:srcRect/>
          <a:stretch>
            <a:fillRect/>
          </a:stretch>
        </p:blipFill>
        <p:spPr>
          <a:xfrm>
            <a:off x="2805367" y="8482525"/>
            <a:ext cx="755705" cy="776076"/>
          </a:xfrm>
          <a:prstGeom prst="rect">
            <a:avLst/>
          </a:prstGeom>
        </p:spPr>
      </p:pic>
      <p:sp>
        <p:nvSpPr>
          <p:cNvPr id="75" name="TextBox 69">
            <a:extLst>
              <a:ext uri="{FF2B5EF4-FFF2-40B4-BE49-F238E27FC236}">
                <a16:creationId xmlns:a16="http://schemas.microsoft.com/office/drawing/2014/main" id="{56756E12-1721-B7ED-D5E1-02BA6FA63C61}"/>
              </a:ext>
            </a:extLst>
          </p:cNvPr>
          <p:cNvSpPr txBox="1"/>
          <p:nvPr/>
        </p:nvSpPr>
        <p:spPr>
          <a:xfrm>
            <a:off x="2438522" y="9327540"/>
            <a:ext cx="1595276" cy="167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 err="1">
                <a:solidFill>
                  <a:srgbClr val="000000"/>
                </a:solidFill>
                <a:latin typeface="Open Sans Light Bold"/>
              </a:rPr>
              <a:t>Intérieur</a:t>
            </a:r>
            <a:endParaRPr lang="en-US" sz="1001">
              <a:solidFill>
                <a:srgbClr val="000000"/>
              </a:solidFill>
              <a:latin typeface="Open Sans Light Bold"/>
            </a:endParaRPr>
          </a:p>
        </p:txBody>
      </p:sp>
      <p:sp>
        <p:nvSpPr>
          <p:cNvPr id="76" name="TextBox 60">
            <a:extLst>
              <a:ext uri="{FF2B5EF4-FFF2-40B4-BE49-F238E27FC236}">
                <a16:creationId xmlns:a16="http://schemas.microsoft.com/office/drawing/2014/main" id="{73C9A5E6-5011-F830-3A7D-5896DA9AD7AC}"/>
              </a:ext>
            </a:extLst>
          </p:cNvPr>
          <p:cNvSpPr txBox="1"/>
          <p:nvPr/>
        </p:nvSpPr>
        <p:spPr>
          <a:xfrm rot="188191">
            <a:off x="1043406" y="8666663"/>
            <a:ext cx="460187" cy="153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8">
                <a:solidFill>
                  <a:srgbClr val="000000"/>
                </a:solidFill>
                <a:latin typeface="Questrial"/>
              </a:rPr>
              <a:t>Béton</a:t>
            </a:r>
          </a:p>
        </p:txBody>
      </p:sp>
      <p:sp>
        <p:nvSpPr>
          <p:cNvPr id="77" name="TextBox 70">
            <a:extLst>
              <a:ext uri="{FF2B5EF4-FFF2-40B4-BE49-F238E27FC236}">
                <a16:creationId xmlns:a16="http://schemas.microsoft.com/office/drawing/2014/main" id="{19F81489-7B4E-89E5-558B-1636DC302584}"/>
              </a:ext>
            </a:extLst>
          </p:cNvPr>
          <p:cNvSpPr txBox="1"/>
          <p:nvPr/>
        </p:nvSpPr>
        <p:spPr>
          <a:xfrm>
            <a:off x="1063688" y="8962103"/>
            <a:ext cx="359570" cy="155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23"/>
              </a:lnSpc>
            </a:pPr>
            <a:r>
              <a:rPr lang="en-US" sz="946">
                <a:solidFill>
                  <a:srgbClr val="AF0606"/>
                </a:solidFill>
                <a:latin typeface="Glacial Indifference Bold"/>
              </a:rPr>
              <a:t>16 cm</a:t>
            </a:r>
          </a:p>
        </p:txBody>
      </p:sp>
      <p:sp>
        <p:nvSpPr>
          <p:cNvPr id="79" name="AutoShape 34">
            <a:extLst>
              <a:ext uri="{FF2B5EF4-FFF2-40B4-BE49-F238E27FC236}">
                <a16:creationId xmlns:a16="http://schemas.microsoft.com/office/drawing/2014/main" id="{24614F6C-C217-2A4A-9102-55F59A9B5183}"/>
              </a:ext>
            </a:extLst>
          </p:cNvPr>
          <p:cNvSpPr/>
          <p:nvPr/>
        </p:nvSpPr>
        <p:spPr>
          <a:xfrm rot="197627">
            <a:off x="1069382" y="9257272"/>
            <a:ext cx="360153" cy="2658"/>
          </a:xfrm>
          <a:prstGeom prst="line">
            <a:avLst/>
          </a:prstGeom>
          <a:ln w="9525" cap="flat">
            <a:solidFill>
              <a:srgbClr val="AF0606"/>
            </a:solidFill>
            <a:prstDash val="solid"/>
            <a:headEnd type="arrow" w="med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pic>
        <p:nvPicPr>
          <p:cNvPr id="87" name="Picture 33">
            <a:extLst>
              <a:ext uri="{FF2B5EF4-FFF2-40B4-BE49-F238E27FC236}">
                <a16:creationId xmlns:a16="http://schemas.microsoft.com/office/drawing/2014/main" id="{E51FE1C7-3855-073C-67C5-24879826170E}"/>
              </a:ext>
            </a:extLst>
          </p:cNvPr>
          <p:cNvPicPr>
            <a:picLocks noChangeAspect="1"/>
          </p:cNvPicPr>
          <p:nvPr/>
        </p:nvPicPr>
        <p:blipFill>
          <a:blip r:embed="rId18">
            <a:alphaModFix amt="91000"/>
          </a:blip>
          <a:srcRect/>
          <a:stretch>
            <a:fillRect/>
          </a:stretch>
        </p:blipFill>
        <p:spPr>
          <a:xfrm>
            <a:off x="12333692" y="8928292"/>
            <a:ext cx="755705" cy="776076"/>
          </a:xfrm>
          <a:prstGeom prst="rect">
            <a:avLst/>
          </a:prstGeom>
        </p:spPr>
      </p:pic>
      <p:sp>
        <p:nvSpPr>
          <p:cNvPr id="108" name="TextBox 27">
            <a:extLst>
              <a:ext uri="{FF2B5EF4-FFF2-40B4-BE49-F238E27FC236}">
                <a16:creationId xmlns:a16="http://schemas.microsoft.com/office/drawing/2014/main" id="{4F69DA4E-6819-242E-0852-6D7994ABA623}"/>
              </a:ext>
            </a:extLst>
          </p:cNvPr>
          <p:cNvSpPr txBox="1"/>
          <p:nvPr/>
        </p:nvSpPr>
        <p:spPr>
          <a:xfrm>
            <a:off x="4499784" y="8738569"/>
            <a:ext cx="1595276" cy="347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4. Visser les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pattes</a:t>
            </a:r>
            <a:endParaRPr lang="en-US" sz="1001">
              <a:solidFill>
                <a:srgbClr val="000000"/>
              </a:solidFill>
              <a:latin typeface="Open Sans Light"/>
            </a:endParaRPr>
          </a:p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 sur le béton</a:t>
            </a:r>
          </a:p>
        </p:txBody>
      </p:sp>
      <p:sp>
        <p:nvSpPr>
          <p:cNvPr id="111" name="AutoShape 28">
            <a:extLst>
              <a:ext uri="{FF2B5EF4-FFF2-40B4-BE49-F238E27FC236}">
                <a16:creationId xmlns:a16="http://schemas.microsoft.com/office/drawing/2014/main" id="{E32DF697-6B9B-0DCC-B967-1996DE951653}"/>
              </a:ext>
            </a:extLst>
          </p:cNvPr>
          <p:cNvSpPr/>
          <p:nvPr/>
        </p:nvSpPr>
        <p:spPr>
          <a:xfrm rot="7975245" flipH="1">
            <a:off x="5062093" y="7939949"/>
            <a:ext cx="1183917" cy="346906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pic>
        <p:nvPicPr>
          <p:cNvPr id="112" name="Picture 31">
            <a:extLst>
              <a:ext uri="{FF2B5EF4-FFF2-40B4-BE49-F238E27FC236}">
                <a16:creationId xmlns:a16="http://schemas.microsoft.com/office/drawing/2014/main" id="{39AA3F9C-A6A8-7A35-805B-DB1A742A1A5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8708068" y="7921345"/>
            <a:ext cx="525918" cy="517372"/>
          </a:xfrm>
          <a:prstGeom prst="rect">
            <a:avLst/>
          </a:prstGeom>
        </p:spPr>
      </p:pic>
      <p:pic>
        <p:nvPicPr>
          <p:cNvPr id="115" name="Picture 33">
            <a:extLst>
              <a:ext uri="{FF2B5EF4-FFF2-40B4-BE49-F238E27FC236}">
                <a16:creationId xmlns:a16="http://schemas.microsoft.com/office/drawing/2014/main" id="{D797D6AD-EB14-1B48-8712-4525CFEB57E4}"/>
              </a:ext>
            </a:extLst>
          </p:cNvPr>
          <p:cNvPicPr>
            <a:picLocks noChangeAspect="1"/>
          </p:cNvPicPr>
          <p:nvPr/>
        </p:nvPicPr>
        <p:blipFill>
          <a:blip r:embed="rId18">
            <a:alphaModFix amt="91000"/>
          </a:blip>
          <a:srcRect/>
          <a:stretch>
            <a:fillRect/>
          </a:stretch>
        </p:blipFill>
        <p:spPr>
          <a:xfrm>
            <a:off x="7634452" y="8388877"/>
            <a:ext cx="755705" cy="776076"/>
          </a:xfrm>
          <a:prstGeom prst="rect">
            <a:avLst/>
          </a:prstGeom>
        </p:spPr>
      </p:pic>
      <p:sp>
        <p:nvSpPr>
          <p:cNvPr id="117" name="TextBox 65">
            <a:extLst>
              <a:ext uri="{FF2B5EF4-FFF2-40B4-BE49-F238E27FC236}">
                <a16:creationId xmlns:a16="http://schemas.microsoft.com/office/drawing/2014/main" id="{49397843-2956-2678-922D-3B3748028166}"/>
              </a:ext>
            </a:extLst>
          </p:cNvPr>
          <p:cNvSpPr txBox="1"/>
          <p:nvPr/>
        </p:nvSpPr>
        <p:spPr>
          <a:xfrm rot="195594">
            <a:off x="9911078" y="9282648"/>
            <a:ext cx="624052" cy="166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 err="1">
                <a:solidFill>
                  <a:srgbClr val="000000"/>
                </a:solidFill>
                <a:latin typeface="Questrial"/>
              </a:rPr>
              <a:t>Isolant</a:t>
            </a:r>
            <a:endParaRPr lang="en-US" sz="1001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119" name="TextBox 66">
            <a:extLst>
              <a:ext uri="{FF2B5EF4-FFF2-40B4-BE49-F238E27FC236}">
                <a16:creationId xmlns:a16="http://schemas.microsoft.com/office/drawing/2014/main" id="{62801AED-B27C-71B3-2F33-D5BD9F6C3CCC}"/>
              </a:ext>
            </a:extLst>
          </p:cNvPr>
          <p:cNvSpPr txBox="1"/>
          <p:nvPr/>
        </p:nvSpPr>
        <p:spPr>
          <a:xfrm rot="189657">
            <a:off x="10895694" y="9421387"/>
            <a:ext cx="490245" cy="165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56"/>
              </a:lnSpc>
            </a:pPr>
            <a:r>
              <a:rPr lang="en-US" sz="969">
                <a:solidFill>
                  <a:srgbClr val="000000"/>
                </a:solidFill>
                <a:latin typeface="Questrial"/>
              </a:rPr>
              <a:t>Béton</a:t>
            </a:r>
          </a:p>
        </p:txBody>
      </p:sp>
      <p:sp>
        <p:nvSpPr>
          <p:cNvPr id="35" name="TextBox 67">
            <a:extLst>
              <a:ext uri="{FF2B5EF4-FFF2-40B4-BE49-F238E27FC236}">
                <a16:creationId xmlns:a16="http://schemas.microsoft.com/office/drawing/2014/main" id="{9DD6F528-A49F-FA3D-E97A-ED7613898676}"/>
              </a:ext>
            </a:extLst>
          </p:cNvPr>
          <p:cNvSpPr txBox="1"/>
          <p:nvPr/>
        </p:nvSpPr>
        <p:spPr>
          <a:xfrm>
            <a:off x="13575811" y="6304035"/>
            <a:ext cx="1248192" cy="347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8.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Insérer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le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auvent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fixé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par 3 clips griffes</a:t>
            </a:r>
          </a:p>
        </p:txBody>
      </p:sp>
      <p:sp>
        <p:nvSpPr>
          <p:cNvPr id="37" name="AutoShape 90">
            <a:extLst>
              <a:ext uri="{FF2B5EF4-FFF2-40B4-BE49-F238E27FC236}">
                <a16:creationId xmlns:a16="http://schemas.microsoft.com/office/drawing/2014/main" id="{3F450F20-9584-56FC-5088-246F69B1F2A4}"/>
              </a:ext>
            </a:extLst>
          </p:cNvPr>
          <p:cNvSpPr/>
          <p:nvPr/>
        </p:nvSpPr>
        <p:spPr>
          <a:xfrm rot="6040685" flipV="1">
            <a:off x="13921133" y="6841580"/>
            <a:ext cx="449839" cy="242843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45" name="TextBox 64">
            <a:extLst>
              <a:ext uri="{FF2B5EF4-FFF2-40B4-BE49-F238E27FC236}">
                <a16:creationId xmlns:a16="http://schemas.microsoft.com/office/drawing/2014/main" id="{2EA925DA-C82B-E45B-769C-BC1821F33041}"/>
              </a:ext>
            </a:extLst>
          </p:cNvPr>
          <p:cNvSpPr txBox="1"/>
          <p:nvPr/>
        </p:nvSpPr>
        <p:spPr>
          <a:xfrm>
            <a:off x="4259655" y="6271138"/>
            <a:ext cx="1894889" cy="324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0"/>
              </a:lnSpc>
            </a:pPr>
            <a:r>
              <a:rPr lang="en-US" sz="1001">
                <a:latin typeface="Open Sans Light"/>
              </a:rPr>
              <a:t>3. </a:t>
            </a:r>
            <a:r>
              <a:rPr lang="en-US" sz="1001" err="1">
                <a:latin typeface="Open Sans Light"/>
              </a:rPr>
              <a:t>Déplier</a:t>
            </a:r>
            <a:r>
              <a:rPr lang="en-US" sz="1001">
                <a:latin typeface="Open Sans Light"/>
              </a:rPr>
              <a:t> les </a:t>
            </a:r>
            <a:r>
              <a:rPr lang="en-US" sz="1001" err="1">
                <a:latin typeface="Open Sans Light"/>
              </a:rPr>
              <a:t>languettes</a:t>
            </a:r>
            <a:endParaRPr lang="en-US" sz="1001">
              <a:latin typeface="Open Sans Light"/>
            </a:endParaRPr>
          </a:p>
          <a:p>
            <a:pPr algn="ctr">
              <a:lnSpc>
                <a:spcPts val="1260"/>
              </a:lnSpc>
            </a:pPr>
            <a:r>
              <a:rPr lang="en-US" sz="1001">
                <a:latin typeface="Open Sans Light"/>
              </a:rPr>
              <a:t>pour guider le MTC dans le MEA </a:t>
            </a:r>
          </a:p>
        </p:txBody>
      </p:sp>
      <p:sp>
        <p:nvSpPr>
          <p:cNvPr id="53" name="AutoShape 28">
            <a:extLst>
              <a:ext uri="{FF2B5EF4-FFF2-40B4-BE49-F238E27FC236}">
                <a16:creationId xmlns:a16="http://schemas.microsoft.com/office/drawing/2014/main" id="{F045A23D-8992-B0A8-C3B2-9D6C730CBDB1}"/>
              </a:ext>
            </a:extLst>
          </p:cNvPr>
          <p:cNvSpPr/>
          <p:nvPr/>
        </p:nvSpPr>
        <p:spPr>
          <a:xfrm rot="7975245" flipH="1" flipV="1">
            <a:off x="5608295" y="6475661"/>
            <a:ext cx="71328" cy="1078407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25" name="TextBox 56">
            <a:extLst>
              <a:ext uri="{FF2B5EF4-FFF2-40B4-BE49-F238E27FC236}">
                <a16:creationId xmlns:a16="http://schemas.microsoft.com/office/drawing/2014/main" id="{DD551D42-52F4-A3E2-6DC9-8B538BE0D3AA}"/>
              </a:ext>
            </a:extLst>
          </p:cNvPr>
          <p:cNvSpPr txBox="1"/>
          <p:nvPr/>
        </p:nvSpPr>
        <p:spPr>
          <a:xfrm>
            <a:off x="11257396" y="6251190"/>
            <a:ext cx="1894521" cy="526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5. Faire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une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réservation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de 521 par 205 mm dans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l'isolant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pour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intégrer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le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manchon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F111089-AAE6-C8ED-C6CC-4C574DBEB756}"/>
              </a:ext>
            </a:extLst>
          </p:cNvPr>
          <p:cNvSpPr/>
          <p:nvPr/>
        </p:nvSpPr>
        <p:spPr>
          <a:xfrm>
            <a:off x="6898951" y="5455939"/>
            <a:ext cx="3876829" cy="772107"/>
          </a:xfrm>
          <a:prstGeom prst="rect">
            <a:avLst/>
          </a:prstGeom>
          <a:solidFill>
            <a:schemeClr val="bg1"/>
          </a:solidFill>
          <a:ln>
            <a:solidFill>
              <a:srgbClr val="C5DB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1"/>
          </a:p>
        </p:txBody>
      </p:sp>
      <p:sp>
        <p:nvSpPr>
          <p:cNvPr id="52" name="TextBox 64">
            <a:extLst>
              <a:ext uri="{FF2B5EF4-FFF2-40B4-BE49-F238E27FC236}">
                <a16:creationId xmlns:a16="http://schemas.microsoft.com/office/drawing/2014/main" id="{1B0852DE-A3E9-7E27-688E-7DA8AF09B65D}"/>
              </a:ext>
            </a:extLst>
          </p:cNvPr>
          <p:cNvSpPr txBox="1"/>
          <p:nvPr/>
        </p:nvSpPr>
        <p:spPr>
          <a:xfrm>
            <a:off x="6014069" y="5522596"/>
            <a:ext cx="5594119" cy="6735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>
              <a:lnSpc>
                <a:spcPts val="2660"/>
              </a:lnSpc>
              <a:spcBef>
                <a:spcPct val="0"/>
              </a:spcBef>
              <a:defRPr sz="2800" u="sng">
                <a:solidFill>
                  <a:srgbClr val="1B3288"/>
                </a:solidFill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fr-FR" sz="2000" u="none">
                <a:latin typeface="Arial Black" panose="020B0A04020102020204" pitchFamily="34" charset="0"/>
              </a:rPr>
              <a:t>Isolant : &gt; 9 cm</a:t>
            </a:r>
          </a:p>
          <a:p>
            <a:r>
              <a:rPr lang="fr-FR" sz="2000" u="none">
                <a:latin typeface="Arial Black" panose="020B0A04020102020204" pitchFamily="34" charset="0"/>
              </a:rPr>
              <a:t>Béton : 16 cm</a:t>
            </a:r>
          </a:p>
        </p:txBody>
      </p:sp>
      <p:sp>
        <p:nvSpPr>
          <p:cNvPr id="22" name="TextBox 64">
            <a:extLst>
              <a:ext uri="{FF2B5EF4-FFF2-40B4-BE49-F238E27FC236}">
                <a16:creationId xmlns:a16="http://schemas.microsoft.com/office/drawing/2014/main" id="{B0A484A5-F75D-AB01-63B5-31155DE6AB87}"/>
              </a:ext>
            </a:extLst>
          </p:cNvPr>
          <p:cNvSpPr txBox="1"/>
          <p:nvPr/>
        </p:nvSpPr>
        <p:spPr>
          <a:xfrm>
            <a:off x="12911349" y="2166560"/>
            <a:ext cx="1731980" cy="3327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899" u="sng" err="1">
                <a:solidFill>
                  <a:srgbClr val="1B328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Accessoires</a:t>
            </a:r>
            <a:endParaRPr lang="en-US" sz="1899" u="sng">
              <a:solidFill>
                <a:srgbClr val="1B3288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" name="TextBox 63">
            <a:extLst>
              <a:ext uri="{FF2B5EF4-FFF2-40B4-BE49-F238E27FC236}">
                <a16:creationId xmlns:a16="http://schemas.microsoft.com/office/drawing/2014/main" id="{2CBBEAFE-CF01-44E5-066E-28F0CE03B494}"/>
              </a:ext>
            </a:extLst>
          </p:cNvPr>
          <p:cNvSpPr txBox="1"/>
          <p:nvPr/>
        </p:nvSpPr>
        <p:spPr>
          <a:xfrm>
            <a:off x="3317083" y="2235748"/>
            <a:ext cx="1860500" cy="331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899" u="sng" err="1">
                <a:solidFill>
                  <a:srgbClr val="1B3288"/>
                </a:solidFill>
                <a:latin typeface="Glacial Indifference Bold"/>
              </a:rPr>
              <a:t>Produit</a:t>
            </a:r>
            <a:r>
              <a:rPr lang="en-US" sz="1899" u="sng">
                <a:solidFill>
                  <a:srgbClr val="1B3288"/>
                </a:solidFill>
                <a:latin typeface="Glacial Indifference Bold"/>
              </a:rPr>
              <a:t> </a:t>
            </a:r>
            <a:r>
              <a:rPr lang="en-US" sz="1899" u="sng">
                <a:solidFill>
                  <a:srgbClr val="1B328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principal</a:t>
            </a:r>
          </a:p>
        </p:txBody>
      </p:sp>
      <p:pic>
        <p:nvPicPr>
          <p:cNvPr id="10" name="Picture 22">
            <a:extLst>
              <a:ext uri="{FF2B5EF4-FFF2-40B4-BE49-F238E27FC236}">
                <a16:creationId xmlns:a16="http://schemas.microsoft.com/office/drawing/2014/main" id="{92F3B020-9D9E-4CFF-ACB7-70FCEFCF2ED7}"/>
              </a:ext>
            </a:extLst>
          </p:cNvPr>
          <p:cNvPicPr>
            <a:picLocks noChangeAspect="1"/>
          </p:cNvPicPr>
          <p:nvPr/>
        </p:nvPicPr>
        <p:blipFill>
          <a:blip r:embed="rId21"/>
          <a:srcRect/>
          <a:stretch>
            <a:fillRect/>
          </a:stretch>
        </p:blipFill>
        <p:spPr>
          <a:xfrm>
            <a:off x="11506538" y="2928680"/>
            <a:ext cx="981868" cy="975977"/>
          </a:xfrm>
          <a:prstGeom prst="rect">
            <a:avLst/>
          </a:prstGeom>
        </p:spPr>
      </p:pic>
      <p:pic>
        <p:nvPicPr>
          <p:cNvPr id="12" name="Picture 23">
            <a:extLst>
              <a:ext uri="{FF2B5EF4-FFF2-40B4-BE49-F238E27FC236}">
                <a16:creationId xmlns:a16="http://schemas.microsoft.com/office/drawing/2014/main" id="{5A3903D1-2265-468E-BF97-0D4677C41BC7}"/>
              </a:ext>
            </a:extLst>
          </p:cNvPr>
          <p:cNvPicPr>
            <a:picLocks noChangeAspect="1"/>
          </p:cNvPicPr>
          <p:nvPr/>
        </p:nvPicPr>
        <p:blipFill>
          <a:blip r:embed="rId22"/>
          <a:srcRect/>
          <a:stretch>
            <a:fillRect/>
          </a:stretch>
        </p:blipFill>
        <p:spPr>
          <a:xfrm>
            <a:off x="13422413" y="2821321"/>
            <a:ext cx="1162629" cy="1162629"/>
          </a:xfrm>
          <a:prstGeom prst="rect">
            <a:avLst/>
          </a:prstGeom>
        </p:spPr>
      </p:pic>
      <p:pic>
        <p:nvPicPr>
          <p:cNvPr id="13" name="Picture 24">
            <a:extLst>
              <a:ext uri="{FF2B5EF4-FFF2-40B4-BE49-F238E27FC236}">
                <a16:creationId xmlns:a16="http://schemas.microsoft.com/office/drawing/2014/main" id="{D63FA419-976D-73D7-AC6F-8557FFEF7A9D}"/>
              </a:ext>
            </a:extLst>
          </p:cNvPr>
          <p:cNvPicPr>
            <a:picLocks noChangeAspect="1"/>
          </p:cNvPicPr>
          <p:nvPr/>
        </p:nvPicPr>
        <p:blipFill>
          <a:blip r:embed="rId23"/>
          <a:srcRect l="42578" t="17327" b="11862"/>
          <a:stretch>
            <a:fillRect/>
          </a:stretch>
        </p:blipFill>
        <p:spPr>
          <a:xfrm>
            <a:off x="16907107" y="2752290"/>
            <a:ext cx="934432" cy="1152306"/>
          </a:xfrm>
          <a:prstGeom prst="rect">
            <a:avLst/>
          </a:prstGeom>
        </p:spPr>
      </p:pic>
      <p:pic>
        <p:nvPicPr>
          <p:cNvPr id="21" name="Image 93" descr="Une image contenant texte&#10;&#10;Description générée automatiquement">
            <a:extLst>
              <a:ext uri="{FF2B5EF4-FFF2-40B4-BE49-F238E27FC236}">
                <a16:creationId xmlns:a16="http://schemas.microsoft.com/office/drawing/2014/main" id="{C975EAB6-478A-26C2-633F-105CCD0C862D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5364066" y="2899122"/>
            <a:ext cx="986366" cy="920530"/>
          </a:xfrm>
          <a:prstGeom prst="rect">
            <a:avLst/>
          </a:prstGeom>
        </p:spPr>
      </p:pic>
      <p:sp>
        <p:nvSpPr>
          <p:cNvPr id="43" name="TextBox 57">
            <a:extLst>
              <a:ext uri="{FF2B5EF4-FFF2-40B4-BE49-F238E27FC236}">
                <a16:creationId xmlns:a16="http://schemas.microsoft.com/office/drawing/2014/main" id="{7BB7AD1E-1272-5847-5D58-E4B8E1079999}"/>
              </a:ext>
            </a:extLst>
          </p:cNvPr>
          <p:cNvSpPr txBox="1"/>
          <p:nvPr/>
        </p:nvSpPr>
        <p:spPr>
          <a:xfrm>
            <a:off x="10882705" y="4228478"/>
            <a:ext cx="2191772" cy="8527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Glacial Indifference"/>
              </a:rPr>
              <a:t> </a:t>
            </a:r>
            <a:r>
              <a:rPr lang="en-US" sz="1100">
                <a:solidFill>
                  <a:srgbClr val="000000"/>
                </a:solidFill>
                <a:latin typeface="Glacial Indifference"/>
              </a:rPr>
              <a:t>GEB  Ø100 (124x149x38 mm)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>
                <a:solidFill>
                  <a:srgbClr val="000000"/>
                </a:solidFill>
                <a:latin typeface="Glacial Indifference"/>
              </a:rPr>
              <a:t> </a:t>
            </a:r>
            <a:r>
              <a:rPr lang="en-US" sz="1100" err="1">
                <a:solidFill>
                  <a:srgbClr val="000000"/>
                </a:solidFill>
                <a:latin typeface="Glacial Indifference"/>
              </a:rPr>
              <a:t>Réf</a:t>
            </a:r>
            <a:r>
              <a:rPr lang="en-US" sz="1100">
                <a:solidFill>
                  <a:srgbClr val="000000"/>
                </a:solidFill>
                <a:latin typeface="Glacial Indifference"/>
              </a:rPr>
              <a:t> : 11011239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>
                <a:solidFill>
                  <a:srgbClr val="000000"/>
                </a:solidFill>
                <a:latin typeface="Glacial Indifference"/>
              </a:rPr>
              <a:t>GEB Ø125 (149x149x38 mm)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 err="1">
                <a:solidFill>
                  <a:srgbClr val="000000"/>
                </a:solidFill>
                <a:latin typeface="Glacial Indifference"/>
              </a:rPr>
              <a:t>Réf</a:t>
            </a:r>
            <a:r>
              <a:rPr lang="en-US" sz="1100">
                <a:solidFill>
                  <a:srgbClr val="000000"/>
                </a:solidFill>
                <a:latin typeface="Glacial Indifference"/>
              </a:rPr>
              <a:t> : 11011240  </a:t>
            </a:r>
          </a:p>
        </p:txBody>
      </p:sp>
      <p:sp>
        <p:nvSpPr>
          <p:cNvPr id="46" name="TextBox 59">
            <a:extLst>
              <a:ext uri="{FF2B5EF4-FFF2-40B4-BE49-F238E27FC236}">
                <a16:creationId xmlns:a16="http://schemas.microsoft.com/office/drawing/2014/main" id="{21BDFA72-EF71-A31D-563C-29021A39017C}"/>
              </a:ext>
            </a:extLst>
          </p:cNvPr>
          <p:cNvSpPr txBox="1"/>
          <p:nvPr/>
        </p:nvSpPr>
        <p:spPr>
          <a:xfrm>
            <a:off x="13106549" y="4253448"/>
            <a:ext cx="1727698" cy="10708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>
                <a:solidFill>
                  <a:srgbClr val="000000"/>
                </a:solidFill>
                <a:latin typeface="Glacial Indifference"/>
              </a:rPr>
              <a:t> GES Ø 100 (124x124x38 mm)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 err="1">
                <a:solidFill>
                  <a:srgbClr val="000000"/>
                </a:solidFill>
                <a:latin typeface="Glacial Indifference"/>
              </a:rPr>
              <a:t>Réf</a:t>
            </a:r>
            <a:r>
              <a:rPr lang="en-US" sz="1100">
                <a:solidFill>
                  <a:srgbClr val="000000"/>
                </a:solidFill>
                <a:latin typeface="Glacial Indifference"/>
              </a:rPr>
              <a:t>: 11011242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>
                <a:solidFill>
                  <a:srgbClr val="000000"/>
                </a:solidFill>
                <a:latin typeface="Glacial Indifference"/>
              </a:rPr>
              <a:t>GES Ø125 (149x149x38 mm)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 err="1">
                <a:solidFill>
                  <a:srgbClr val="000000"/>
                </a:solidFill>
                <a:latin typeface="Glacial Indifference"/>
              </a:rPr>
              <a:t>Réf</a:t>
            </a:r>
            <a:r>
              <a:rPr lang="en-US" sz="1100">
                <a:solidFill>
                  <a:srgbClr val="000000"/>
                </a:solidFill>
                <a:latin typeface="Glacial Indifference"/>
              </a:rPr>
              <a:t> :11011243 </a:t>
            </a:r>
          </a:p>
        </p:txBody>
      </p:sp>
      <p:sp>
        <p:nvSpPr>
          <p:cNvPr id="48" name="TextBox 57">
            <a:extLst>
              <a:ext uri="{FF2B5EF4-FFF2-40B4-BE49-F238E27FC236}">
                <a16:creationId xmlns:a16="http://schemas.microsoft.com/office/drawing/2014/main" id="{5A90AA9B-CDED-D49A-BDCE-ADED09EA5731}"/>
              </a:ext>
            </a:extLst>
          </p:cNvPr>
          <p:cNvSpPr txBox="1"/>
          <p:nvPr/>
        </p:nvSpPr>
        <p:spPr>
          <a:xfrm>
            <a:off x="14796217" y="4031778"/>
            <a:ext cx="2103538" cy="6347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Glacial Indifference"/>
              </a:rPr>
              <a:t> 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>
                <a:solidFill>
                  <a:srgbClr val="000000"/>
                </a:solidFill>
                <a:latin typeface="Glacial Indifference"/>
              </a:rPr>
              <a:t>GEA  Ø125 </a:t>
            </a:r>
            <a:r>
              <a:rPr lang="en-US" sz="1100">
                <a:solidFill>
                  <a:srgbClr val="000000"/>
                </a:solidFill>
                <a:latin typeface="Glacial Indifference" panose="020B0604020202020204" charset="0"/>
              </a:rPr>
              <a:t>(</a:t>
            </a:r>
            <a:r>
              <a:rPr lang="en-US" sz="1100">
                <a:latin typeface="Glacial Indifference" panose="020B0604020202020204" charset="0"/>
                <a:ea typeface="+mn-lt"/>
                <a:cs typeface="+mn-lt"/>
              </a:rPr>
              <a:t>149x149x38</a:t>
            </a:r>
            <a:r>
              <a:rPr lang="en-US" sz="1100">
                <a:solidFill>
                  <a:srgbClr val="000000"/>
                </a:solidFill>
                <a:latin typeface="Glacial Indifference" panose="020B0604020202020204" charset="0"/>
              </a:rPr>
              <a:t> mm)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>
                <a:solidFill>
                  <a:srgbClr val="000000"/>
                </a:solidFill>
                <a:latin typeface="Glacial Indifference"/>
              </a:rPr>
              <a:t> </a:t>
            </a:r>
            <a:r>
              <a:rPr lang="en-US" sz="1100" err="1">
                <a:solidFill>
                  <a:srgbClr val="000000"/>
                </a:solidFill>
                <a:latin typeface="Glacial Indifference"/>
              </a:rPr>
              <a:t>Réf</a:t>
            </a:r>
            <a:r>
              <a:rPr lang="en-US" sz="1100">
                <a:solidFill>
                  <a:srgbClr val="000000"/>
                </a:solidFill>
                <a:latin typeface="Glacial Indifference"/>
              </a:rPr>
              <a:t> : 11011238</a:t>
            </a:r>
          </a:p>
        </p:txBody>
      </p:sp>
      <p:pic>
        <p:nvPicPr>
          <p:cNvPr id="68" name="Image 67">
            <a:extLst>
              <a:ext uri="{FF2B5EF4-FFF2-40B4-BE49-F238E27FC236}">
                <a16:creationId xmlns:a16="http://schemas.microsoft.com/office/drawing/2014/main" id="{CFE5A482-13D9-7CCB-E3BC-576649989FD1}"/>
              </a:ext>
            </a:extLst>
          </p:cNvPr>
          <p:cNvPicPr>
            <a:picLocks noChangeAspect="1"/>
          </p:cNvPicPr>
          <p:nvPr/>
        </p:nvPicPr>
        <p:blipFill rotWithShape="1">
          <a:blip r:embed="rId25"/>
          <a:srcRect l="7102" t="3896" r="6947"/>
          <a:stretch/>
        </p:blipFill>
        <p:spPr>
          <a:xfrm>
            <a:off x="8770587" y="2944076"/>
            <a:ext cx="2090665" cy="1109007"/>
          </a:xfrm>
          <a:prstGeom prst="rect">
            <a:avLst/>
          </a:prstGeom>
        </p:spPr>
      </p:pic>
      <p:sp>
        <p:nvSpPr>
          <p:cNvPr id="69" name="TextBox 57">
            <a:extLst>
              <a:ext uri="{FF2B5EF4-FFF2-40B4-BE49-F238E27FC236}">
                <a16:creationId xmlns:a16="http://schemas.microsoft.com/office/drawing/2014/main" id="{3C23A309-6DFD-17D5-A71D-3D3EE4708900}"/>
              </a:ext>
            </a:extLst>
          </p:cNvPr>
          <p:cNvSpPr txBox="1"/>
          <p:nvPr/>
        </p:nvSpPr>
        <p:spPr>
          <a:xfrm>
            <a:off x="8863026" y="4226527"/>
            <a:ext cx="1912753" cy="6347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Glacial Indifference"/>
              </a:rPr>
              <a:t> </a:t>
            </a:r>
            <a:r>
              <a:rPr lang="en-US" sz="1200" err="1">
                <a:solidFill>
                  <a:srgbClr val="000000"/>
                </a:solidFill>
                <a:latin typeface="Glacial Indifference"/>
              </a:rPr>
              <a:t>Produit</a:t>
            </a:r>
            <a:r>
              <a:rPr lang="en-US" sz="1200">
                <a:solidFill>
                  <a:srgbClr val="000000"/>
                </a:solidFill>
                <a:latin typeface="Glacial Indifference"/>
              </a:rPr>
              <a:t> : Mousse </a:t>
            </a:r>
            <a:r>
              <a:rPr lang="en-US" sz="1200" err="1">
                <a:solidFill>
                  <a:srgbClr val="000000"/>
                </a:solidFill>
                <a:latin typeface="Glacial Indifference"/>
              </a:rPr>
              <a:t>acoustique</a:t>
            </a:r>
            <a:r>
              <a:rPr lang="en-US" sz="1200">
                <a:solidFill>
                  <a:srgbClr val="000000"/>
                </a:solidFill>
                <a:latin typeface="Glacial Indifference"/>
              </a:rPr>
              <a:t> A 125 mm</a:t>
            </a:r>
            <a:endParaRPr lang="en-US" sz="1100">
              <a:solidFill>
                <a:srgbClr val="000000"/>
              </a:solidFill>
              <a:latin typeface="Glacial Indifference" panose="020B0604020202020204" charset="0"/>
            </a:endParaRP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>
                <a:solidFill>
                  <a:srgbClr val="000000"/>
                </a:solidFill>
                <a:latin typeface="Glacial Indifference"/>
              </a:rPr>
              <a:t> </a:t>
            </a:r>
            <a:r>
              <a:rPr lang="en-US" sz="1100" err="1">
                <a:solidFill>
                  <a:srgbClr val="000000"/>
                </a:solidFill>
                <a:latin typeface="Glacial Indifference"/>
              </a:rPr>
              <a:t>Réf</a:t>
            </a:r>
            <a:r>
              <a:rPr lang="en-US" sz="1100">
                <a:solidFill>
                  <a:srgbClr val="000000"/>
                </a:solidFill>
                <a:latin typeface="Glacial Indifference"/>
              </a:rPr>
              <a:t> : 11011377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487E5DF9-BB95-4574-D372-106096208C3D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30"/>
            <a:ext cx="2331720" cy="595601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990569B4-A3D4-20A3-80AD-E71C7CF2D2B6}"/>
              </a:ext>
            </a:extLst>
          </p:cNvPr>
          <p:cNvPicPr>
            <a:picLocks noChangeAspect="1"/>
          </p:cNvPicPr>
          <p:nvPr/>
        </p:nvPicPr>
        <p:blipFill rotWithShape="1"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94" t="16030" r="14688" b="28493"/>
          <a:stretch/>
        </p:blipFill>
        <p:spPr>
          <a:xfrm>
            <a:off x="4530367" y="6647525"/>
            <a:ext cx="659697" cy="679851"/>
          </a:xfrm>
          <a:prstGeom prst="rect">
            <a:avLst/>
          </a:prstGeom>
        </p:spPr>
      </p:pic>
      <p:sp>
        <p:nvSpPr>
          <p:cNvPr id="34" name="TextBox 60">
            <a:extLst>
              <a:ext uri="{FF2B5EF4-FFF2-40B4-BE49-F238E27FC236}">
                <a16:creationId xmlns:a16="http://schemas.microsoft.com/office/drawing/2014/main" id="{CC970B64-4C96-2B30-FA41-E48D1AF8E4CA}"/>
              </a:ext>
            </a:extLst>
          </p:cNvPr>
          <p:cNvSpPr txBox="1"/>
          <p:nvPr/>
        </p:nvSpPr>
        <p:spPr>
          <a:xfrm rot="188191">
            <a:off x="6144250" y="8950234"/>
            <a:ext cx="460187" cy="153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8">
                <a:solidFill>
                  <a:srgbClr val="000000"/>
                </a:solidFill>
                <a:latin typeface="Questrial"/>
              </a:rPr>
              <a:t>Béton</a:t>
            </a:r>
          </a:p>
        </p:txBody>
      </p:sp>
      <p:pic>
        <p:nvPicPr>
          <p:cNvPr id="64" name="Picture 38">
            <a:extLst>
              <a:ext uri="{FF2B5EF4-FFF2-40B4-BE49-F238E27FC236}">
                <a16:creationId xmlns:a16="http://schemas.microsoft.com/office/drawing/2014/main" id="{2B5170CD-E618-712B-32E2-4D5270AE2A44}"/>
              </a:ext>
            </a:extLst>
          </p:cNvPr>
          <p:cNvPicPr>
            <a:picLocks noChangeAspect="1"/>
          </p:cNvPicPr>
          <p:nvPr/>
        </p:nvPicPr>
        <p:blipFill>
          <a:blip r:embed="rId28"/>
          <a:srcRect t="6315"/>
          <a:stretch>
            <a:fillRect/>
          </a:stretch>
        </p:blipFill>
        <p:spPr>
          <a:xfrm>
            <a:off x="9017665" y="7120658"/>
            <a:ext cx="450023" cy="569856"/>
          </a:xfrm>
          <a:prstGeom prst="rect">
            <a:avLst/>
          </a:prstGeom>
        </p:spPr>
      </p:pic>
      <p:pic>
        <p:nvPicPr>
          <p:cNvPr id="70" name="Picture 33">
            <a:extLst>
              <a:ext uri="{FF2B5EF4-FFF2-40B4-BE49-F238E27FC236}">
                <a16:creationId xmlns:a16="http://schemas.microsoft.com/office/drawing/2014/main" id="{FD71AF42-C3DF-BD05-C57E-1223C6D224FF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>
            <a:fillRect/>
          </a:stretch>
        </p:blipFill>
        <p:spPr>
          <a:xfrm>
            <a:off x="8930307" y="7087481"/>
            <a:ext cx="616448" cy="602002"/>
          </a:xfrm>
          <a:prstGeom prst="rect">
            <a:avLst/>
          </a:prstGeom>
        </p:spPr>
      </p:pic>
      <p:sp>
        <p:nvSpPr>
          <p:cNvPr id="3" name="Bouton d’action : début 2">
            <a:hlinkClick r:id="rId31" action="ppaction://hlinksldjump" highlightClick="1"/>
            <a:extLst>
              <a:ext uri="{FF2B5EF4-FFF2-40B4-BE49-F238E27FC236}">
                <a16:creationId xmlns:a16="http://schemas.microsoft.com/office/drawing/2014/main" id="{46AECCAB-D83F-5230-C5DB-E11E102E7C85}"/>
              </a:ext>
            </a:extLst>
          </p:cNvPr>
          <p:cNvSpPr/>
          <p:nvPr/>
        </p:nvSpPr>
        <p:spPr>
          <a:xfrm>
            <a:off x="128376" y="800556"/>
            <a:ext cx="940870" cy="850231"/>
          </a:xfrm>
          <a:prstGeom prst="actionButtonBeginning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4" name="TextBox 62">
            <a:extLst>
              <a:ext uri="{FF2B5EF4-FFF2-40B4-BE49-F238E27FC236}">
                <a16:creationId xmlns:a16="http://schemas.microsoft.com/office/drawing/2014/main" id="{41B12C4C-6679-88FA-B4AA-8D8B13ADA506}"/>
              </a:ext>
            </a:extLst>
          </p:cNvPr>
          <p:cNvSpPr txBox="1"/>
          <p:nvPr/>
        </p:nvSpPr>
        <p:spPr>
          <a:xfrm>
            <a:off x="16247142" y="4192431"/>
            <a:ext cx="2430114" cy="7758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100" dirty="0">
                <a:solidFill>
                  <a:srgbClr val="000000"/>
                </a:solidFill>
                <a:latin typeface="Glacial Indifference"/>
              </a:rPr>
              <a:t>Tube PVC </a:t>
            </a:r>
            <a:r>
              <a:rPr lang="fr-FR" sz="1100" dirty="0">
                <a:solidFill>
                  <a:srgbClr val="000000"/>
                </a:solidFill>
                <a:latin typeface="Glacial Indifference"/>
              </a:rPr>
              <a:t>Ø125</a:t>
            </a:r>
          </a:p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fr-FR" sz="1100" dirty="0" err="1">
                <a:solidFill>
                  <a:srgbClr val="000000"/>
                </a:solidFill>
                <a:latin typeface="Glacial Indifference"/>
              </a:rPr>
              <a:t>Dexterne</a:t>
            </a:r>
            <a:r>
              <a:rPr lang="fr-FR" sz="1100" dirty="0">
                <a:solidFill>
                  <a:srgbClr val="000000"/>
                </a:solidFill>
                <a:latin typeface="Glacial Indifference"/>
              </a:rPr>
              <a:t>= 125mm</a:t>
            </a:r>
          </a:p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fr-FR" sz="1100" dirty="0" err="1">
                <a:solidFill>
                  <a:srgbClr val="000000"/>
                </a:solidFill>
                <a:latin typeface="Glacial Indifference"/>
              </a:rPr>
              <a:t>Dinterne</a:t>
            </a:r>
            <a:r>
              <a:rPr lang="fr-FR" sz="1100" dirty="0">
                <a:solidFill>
                  <a:srgbClr val="000000"/>
                </a:solidFill>
                <a:latin typeface="Glacial Indifference"/>
              </a:rPr>
              <a:t> = 117-118 mm</a:t>
            </a:r>
            <a:endParaRPr lang="en-US" sz="1100" dirty="0">
              <a:solidFill>
                <a:srgbClr val="000000"/>
              </a:solidFill>
              <a:latin typeface="Glacial Indifference"/>
            </a:endParaRPr>
          </a:p>
        </p:txBody>
      </p:sp>
    </p:spTree>
    <p:extLst>
      <p:ext uri="{BB962C8B-B14F-4D97-AF65-F5344CB8AC3E}">
        <p14:creationId xmlns:p14="http://schemas.microsoft.com/office/powerpoint/2010/main" val="38924943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Image 67">
            <a:extLst>
              <a:ext uri="{FF2B5EF4-FFF2-40B4-BE49-F238E27FC236}">
                <a16:creationId xmlns:a16="http://schemas.microsoft.com/office/drawing/2014/main" id="{08A7A9AD-FD2D-CF62-5FCA-D267D618F4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3855" y="7059423"/>
            <a:ext cx="2336144" cy="2644945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C0888DCE-A023-AB6A-4AB0-71E78C7CF2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5783" y="2939491"/>
            <a:ext cx="3023246" cy="2397368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44004860-0604-EC75-AD5F-9F0DA4E5783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25"/>
          <a:stretch/>
        </p:blipFill>
        <p:spPr>
          <a:xfrm>
            <a:off x="146325" y="2161806"/>
            <a:ext cx="3807514" cy="3288664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526560" y="9604351"/>
            <a:ext cx="481778" cy="481778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 rot="5400000">
            <a:off x="6752098" y="3886944"/>
            <a:ext cx="3730260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7" name="AutoShape 7"/>
          <p:cNvSpPr/>
          <p:nvPr/>
        </p:nvSpPr>
        <p:spPr>
          <a:xfrm rot="5400000">
            <a:off x="1045510" y="8506307"/>
            <a:ext cx="5480773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8" name="AutoShape 8"/>
          <p:cNvSpPr/>
          <p:nvPr/>
        </p:nvSpPr>
        <p:spPr>
          <a:xfrm flipV="1">
            <a:off x="-194235" y="5721918"/>
            <a:ext cx="18456406" cy="11105"/>
          </a:xfrm>
          <a:prstGeom prst="line">
            <a:avLst/>
          </a:prstGeom>
          <a:ln w="47625" cap="flat">
            <a:solidFill>
              <a:srgbClr val="C5DB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30156" y="7925927"/>
            <a:ext cx="525918" cy="517372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 rot="5400000">
            <a:off x="5846341" y="8519368"/>
            <a:ext cx="553459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23" name="AutoShape 23"/>
          <p:cNvSpPr/>
          <p:nvPr/>
        </p:nvSpPr>
        <p:spPr>
          <a:xfrm rot="5400000">
            <a:off x="10413723" y="8555640"/>
            <a:ext cx="5559509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pic>
        <p:nvPicPr>
          <p:cNvPr id="31" name="Picture 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3360168" y="8180789"/>
            <a:ext cx="525918" cy="517372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5502536" y="9604352"/>
            <a:ext cx="467284" cy="467284"/>
          </a:xfrm>
          <a:prstGeom prst="rect">
            <a:avLst/>
          </a:prstGeom>
        </p:spPr>
      </p:pic>
      <p:pic>
        <p:nvPicPr>
          <p:cNvPr id="33" name="Picture 33"/>
          <p:cNvPicPr>
            <a:picLocks noChangeAspect="1"/>
          </p:cNvPicPr>
          <p:nvPr/>
        </p:nvPicPr>
        <p:blipFill>
          <a:blip r:embed="rId11">
            <a:alphaModFix amt="91000"/>
          </a:blip>
          <a:srcRect/>
          <a:stretch>
            <a:fillRect/>
          </a:stretch>
        </p:blipFill>
        <p:spPr>
          <a:xfrm>
            <a:off x="17308976" y="8076442"/>
            <a:ext cx="755705" cy="776076"/>
          </a:xfrm>
          <a:prstGeom prst="rect">
            <a:avLst/>
          </a:prstGeom>
        </p:spPr>
      </p:pic>
      <p:pic>
        <p:nvPicPr>
          <p:cNvPr id="40" name="Picture 4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4294742" y="3745204"/>
            <a:ext cx="603335" cy="603335"/>
          </a:xfrm>
          <a:prstGeom prst="rect">
            <a:avLst/>
          </a:prstGeom>
        </p:spPr>
      </p:pic>
      <p:sp>
        <p:nvSpPr>
          <p:cNvPr id="41" name="AutoShape 41"/>
          <p:cNvSpPr/>
          <p:nvPr/>
        </p:nvSpPr>
        <p:spPr>
          <a:xfrm flipV="1">
            <a:off x="1" y="1996594"/>
            <a:ext cx="18262171" cy="29982"/>
          </a:xfrm>
          <a:prstGeom prst="line">
            <a:avLst/>
          </a:prstGeom>
          <a:ln w="47625" cap="flat">
            <a:solidFill>
              <a:srgbClr val="C5DB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51" name="TextBox 51"/>
          <p:cNvSpPr txBox="1"/>
          <p:nvPr/>
        </p:nvSpPr>
        <p:spPr>
          <a:xfrm>
            <a:off x="2916594" y="687778"/>
            <a:ext cx="11394085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8"/>
              </a:lnSpc>
            </a:pPr>
            <a:r>
              <a:rPr lang="en-US" sz="6000">
                <a:solidFill>
                  <a:srgbClr val="1B3288"/>
                </a:solidFill>
                <a:latin typeface="Glacial Indifference Bold"/>
              </a:rPr>
              <a:t>MTC + MEA 200 + Tube PVC</a:t>
            </a:r>
            <a:endParaRPr lang="en-US" sz="5401">
              <a:solidFill>
                <a:srgbClr val="1B3288"/>
              </a:solidFill>
              <a:latin typeface="Glacial Indifference" panose="020B0604020202020204" charset="0"/>
            </a:endParaRPr>
          </a:p>
          <a:p>
            <a:pPr algn="ctr">
              <a:lnSpc>
                <a:spcPts val="3220"/>
              </a:lnSpc>
            </a:pPr>
            <a:r>
              <a:rPr lang="en-US" sz="2400">
                <a:solidFill>
                  <a:srgbClr val="1B3288"/>
                </a:solidFill>
                <a:latin typeface="Glacial Indifference" panose="020B0604020202020204" charset="0"/>
              </a:rPr>
              <a:t>Mise </a:t>
            </a:r>
            <a:r>
              <a:rPr lang="en-US" sz="2400" err="1">
                <a:solidFill>
                  <a:srgbClr val="1B3288"/>
                </a:solidFill>
                <a:latin typeface="Glacial Indifference" panose="020B0604020202020204" charset="0"/>
              </a:rPr>
              <a:t>en</a:t>
            </a:r>
            <a:r>
              <a:rPr lang="en-US" sz="2400">
                <a:solidFill>
                  <a:srgbClr val="1B3288"/>
                </a:solidFill>
                <a:latin typeface="Glacial Indifference" panose="020B0604020202020204" charset="0"/>
              </a:rPr>
              <a:t> oeuvre </a:t>
            </a:r>
            <a:r>
              <a:rPr lang="en-US" sz="2400" err="1">
                <a:solidFill>
                  <a:srgbClr val="1B3288"/>
                </a:solidFill>
                <a:latin typeface="Glacial Indifference" panose="020B0604020202020204" charset="0"/>
              </a:rPr>
              <a:t>en</a:t>
            </a:r>
            <a:r>
              <a:rPr lang="en-US" sz="2400">
                <a:solidFill>
                  <a:srgbClr val="1B3288"/>
                </a:solidFill>
                <a:latin typeface="Glacial Indifference" panose="020B0604020202020204" charset="0"/>
              </a:rPr>
              <a:t> </a:t>
            </a:r>
            <a:r>
              <a:rPr lang="en-US" sz="2400">
                <a:solidFill>
                  <a:srgbClr val="1B3288"/>
                </a:solidFill>
                <a:latin typeface="Glacial Indifference"/>
              </a:rPr>
              <a:t>Isolation </a:t>
            </a:r>
            <a:r>
              <a:rPr lang="en-US" sz="2400" err="1">
                <a:solidFill>
                  <a:srgbClr val="1B3288"/>
                </a:solidFill>
                <a:latin typeface="Glacial Indifference"/>
              </a:rPr>
              <a:t>Extérieure</a:t>
            </a:r>
            <a:endParaRPr lang="en-US" sz="2400">
              <a:solidFill>
                <a:srgbClr val="1B3288"/>
              </a:solidFill>
              <a:latin typeface="Glacial Indifference"/>
            </a:endParaRPr>
          </a:p>
        </p:txBody>
      </p:sp>
      <p:sp>
        <p:nvSpPr>
          <p:cNvPr id="55" name="TextBox 55"/>
          <p:cNvSpPr txBox="1"/>
          <p:nvPr/>
        </p:nvSpPr>
        <p:spPr>
          <a:xfrm>
            <a:off x="-404525" y="8571196"/>
            <a:ext cx="1595276" cy="167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 err="1">
                <a:solidFill>
                  <a:srgbClr val="000000"/>
                </a:solidFill>
                <a:latin typeface="Open Sans Light Bold"/>
              </a:rPr>
              <a:t>Extérieur</a:t>
            </a:r>
            <a:endParaRPr lang="en-US" sz="1001">
              <a:solidFill>
                <a:srgbClr val="000000"/>
              </a:solidFill>
              <a:latin typeface="Open Sans Light Bold"/>
            </a:endParaRPr>
          </a:p>
        </p:txBody>
      </p:sp>
      <p:sp>
        <p:nvSpPr>
          <p:cNvPr id="72" name="TextBox 72"/>
          <p:cNvSpPr txBox="1"/>
          <p:nvPr/>
        </p:nvSpPr>
        <p:spPr>
          <a:xfrm>
            <a:off x="2938613" y="5050098"/>
            <a:ext cx="3225766" cy="5450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 dirty="0" err="1">
                <a:solidFill>
                  <a:srgbClr val="000000"/>
                </a:solidFill>
                <a:latin typeface="Glacial Indifference"/>
              </a:rPr>
              <a:t>Produit</a:t>
            </a:r>
            <a:r>
              <a:rPr lang="en-US" sz="1600" dirty="0">
                <a:solidFill>
                  <a:srgbClr val="000000"/>
                </a:solidFill>
                <a:latin typeface="Glacial Indifference"/>
              </a:rPr>
              <a:t> : MTC </a:t>
            </a:r>
            <a:r>
              <a:rPr lang="en-US" sz="1600" dirty="0" err="1">
                <a:solidFill>
                  <a:srgbClr val="000000"/>
                </a:solidFill>
                <a:latin typeface="Glacial Indifference"/>
              </a:rPr>
              <a:t>Acoustique</a:t>
            </a:r>
            <a:r>
              <a:rPr lang="en-US" sz="1600" dirty="0">
                <a:solidFill>
                  <a:srgbClr val="000000"/>
                </a:solidFill>
                <a:latin typeface="Glacial Indifference"/>
              </a:rPr>
              <a:t> (11011402) + MEA 200 mm (11011373)</a:t>
            </a:r>
          </a:p>
        </p:txBody>
      </p:sp>
      <p:pic>
        <p:nvPicPr>
          <p:cNvPr id="74" name="Picture 33">
            <a:extLst>
              <a:ext uri="{FF2B5EF4-FFF2-40B4-BE49-F238E27FC236}">
                <a16:creationId xmlns:a16="http://schemas.microsoft.com/office/drawing/2014/main" id="{9B60AF30-0750-BB77-70D9-789584CB3849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91000"/>
          </a:blip>
          <a:srcRect/>
          <a:stretch>
            <a:fillRect/>
          </a:stretch>
        </p:blipFill>
        <p:spPr>
          <a:xfrm>
            <a:off x="2825696" y="8620123"/>
            <a:ext cx="755705" cy="776076"/>
          </a:xfrm>
          <a:prstGeom prst="rect">
            <a:avLst/>
          </a:prstGeom>
        </p:spPr>
      </p:pic>
      <p:sp>
        <p:nvSpPr>
          <p:cNvPr id="75" name="TextBox 69">
            <a:extLst>
              <a:ext uri="{FF2B5EF4-FFF2-40B4-BE49-F238E27FC236}">
                <a16:creationId xmlns:a16="http://schemas.microsoft.com/office/drawing/2014/main" id="{56756E12-1721-B7ED-D5E1-02BA6FA63C61}"/>
              </a:ext>
            </a:extLst>
          </p:cNvPr>
          <p:cNvSpPr txBox="1"/>
          <p:nvPr/>
        </p:nvSpPr>
        <p:spPr>
          <a:xfrm>
            <a:off x="2443326" y="9451713"/>
            <a:ext cx="1595276" cy="167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 err="1">
                <a:solidFill>
                  <a:srgbClr val="000000"/>
                </a:solidFill>
                <a:latin typeface="Open Sans Light Bold"/>
              </a:rPr>
              <a:t>Intérieur</a:t>
            </a:r>
            <a:endParaRPr lang="en-US" sz="1001">
              <a:solidFill>
                <a:srgbClr val="000000"/>
              </a:solidFill>
              <a:latin typeface="Open Sans Light Bold"/>
            </a:endParaRPr>
          </a:p>
        </p:txBody>
      </p:sp>
      <p:sp>
        <p:nvSpPr>
          <p:cNvPr id="77" name="TextBox 70">
            <a:extLst>
              <a:ext uri="{FF2B5EF4-FFF2-40B4-BE49-F238E27FC236}">
                <a16:creationId xmlns:a16="http://schemas.microsoft.com/office/drawing/2014/main" id="{19F81489-7B4E-89E5-558B-1636DC302584}"/>
              </a:ext>
            </a:extLst>
          </p:cNvPr>
          <p:cNvSpPr txBox="1"/>
          <p:nvPr/>
        </p:nvSpPr>
        <p:spPr>
          <a:xfrm>
            <a:off x="1063301" y="9173566"/>
            <a:ext cx="359570" cy="155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23"/>
              </a:lnSpc>
            </a:pPr>
            <a:r>
              <a:rPr lang="en-US" sz="946">
                <a:solidFill>
                  <a:srgbClr val="AF0606"/>
                </a:solidFill>
                <a:latin typeface="Glacial Indifference Bold"/>
              </a:rPr>
              <a:t>20 cm</a:t>
            </a:r>
          </a:p>
        </p:txBody>
      </p:sp>
      <p:pic>
        <p:nvPicPr>
          <p:cNvPr id="118" name="Picture 16">
            <a:extLst>
              <a:ext uri="{FF2B5EF4-FFF2-40B4-BE49-F238E27FC236}">
                <a16:creationId xmlns:a16="http://schemas.microsoft.com/office/drawing/2014/main" id="{3A655EDB-F791-9535-5CA7-FB5E7752E4B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5908473" y="9591911"/>
            <a:ext cx="459495" cy="459495"/>
          </a:xfrm>
          <a:prstGeom prst="rect">
            <a:avLst/>
          </a:prstGeom>
        </p:spPr>
      </p:pic>
      <p:pic>
        <p:nvPicPr>
          <p:cNvPr id="121" name="Picture 17">
            <a:extLst>
              <a:ext uri="{FF2B5EF4-FFF2-40B4-BE49-F238E27FC236}">
                <a16:creationId xmlns:a16="http://schemas.microsoft.com/office/drawing/2014/main" id="{8EADD2DF-8721-0394-DB77-A4BE5635652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3883727" y="8039100"/>
            <a:ext cx="525918" cy="517372"/>
          </a:xfrm>
          <a:prstGeom prst="rect">
            <a:avLst/>
          </a:prstGeom>
        </p:spPr>
      </p:pic>
      <p:pic>
        <p:nvPicPr>
          <p:cNvPr id="131" name="Picture 33">
            <a:extLst>
              <a:ext uri="{FF2B5EF4-FFF2-40B4-BE49-F238E27FC236}">
                <a16:creationId xmlns:a16="http://schemas.microsoft.com/office/drawing/2014/main" id="{0FAC2CF4-D3CA-770B-383C-C2B262D99D5A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91000"/>
          </a:blip>
          <a:srcRect/>
          <a:stretch>
            <a:fillRect/>
          </a:stretch>
        </p:blipFill>
        <p:spPr>
          <a:xfrm>
            <a:off x="7614551" y="8815835"/>
            <a:ext cx="755705" cy="776076"/>
          </a:xfrm>
          <a:prstGeom prst="rect">
            <a:avLst/>
          </a:prstGeom>
        </p:spPr>
      </p:pic>
      <p:pic>
        <p:nvPicPr>
          <p:cNvPr id="147" name="Picture 24">
            <a:extLst>
              <a:ext uri="{FF2B5EF4-FFF2-40B4-BE49-F238E27FC236}">
                <a16:creationId xmlns:a16="http://schemas.microsoft.com/office/drawing/2014/main" id="{4CAFE965-0726-4FBA-1D4C-84E931F9841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10590660" y="9637759"/>
            <a:ext cx="448370" cy="448370"/>
          </a:xfrm>
          <a:prstGeom prst="rect">
            <a:avLst/>
          </a:prstGeom>
        </p:spPr>
      </p:pic>
      <p:pic>
        <p:nvPicPr>
          <p:cNvPr id="155" name="Picture 33">
            <a:extLst>
              <a:ext uri="{FF2B5EF4-FFF2-40B4-BE49-F238E27FC236}">
                <a16:creationId xmlns:a16="http://schemas.microsoft.com/office/drawing/2014/main" id="{F3313359-6121-51DB-4A86-33A1B92B047D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91000"/>
          </a:blip>
          <a:srcRect/>
          <a:stretch>
            <a:fillRect/>
          </a:stretch>
        </p:blipFill>
        <p:spPr>
          <a:xfrm>
            <a:off x="12333692" y="8928292"/>
            <a:ext cx="755705" cy="776076"/>
          </a:xfrm>
          <a:prstGeom prst="rect">
            <a:avLst/>
          </a:prstGeom>
        </p:spPr>
      </p:pic>
      <p:pic>
        <p:nvPicPr>
          <p:cNvPr id="161" name="Picture 31">
            <a:extLst>
              <a:ext uri="{FF2B5EF4-FFF2-40B4-BE49-F238E27FC236}">
                <a16:creationId xmlns:a16="http://schemas.microsoft.com/office/drawing/2014/main" id="{7FC0A69C-3D4A-CBCE-FF81-D13B390062A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8686803" y="8207529"/>
            <a:ext cx="525918" cy="517372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5360984-214B-1F70-FFFC-FB297091F94A}"/>
              </a:ext>
            </a:extLst>
          </p:cNvPr>
          <p:cNvSpPr/>
          <p:nvPr/>
        </p:nvSpPr>
        <p:spPr>
          <a:xfrm rot="176185">
            <a:off x="4584576" y="7238905"/>
            <a:ext cx="235769" cy="5509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1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7E8A8DD-8803-E3E5-8B69-FC115829A6FB}"/>
              </a:ext>
            </a:extLst>
          </p:cNvPr>
          <p:cNvSpPr/>
          <p:nvPr/>
        </p:nvSpPr>
        <p:spPr>
          <a:xfrm rot="176185">
            <a:off x="9302030" y="7255786"/>
            <a:ext cx="235769" cy="5509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1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69360A0-D4CB-137B-9DE5-FCAB26152864}"/>
              </a:ext>
            </a:extLst>
          </p:cNvPr>
          <p:cNvSpPr/>
          <p:nvPr/>
        </p:nvSpPr>
        <p:spPr>
          <a:xfrm>
            <a:off x="6898951" y="5455939"/>
            <a:ext cx="3876829" cy="772107"/>
          </a:xfrm>
          <a:prstGeom prst="rect">
            <a:avLst/>
          </a:prstGeom>
          <a:solidFill>
            <a:schemeClr val="bg1"/>
          </a:solidFill>
          <a:ln>
            <a:solidFill>
              <a:srgbClr val="C5DB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1"/>
          </a:p>
        </p:txBody>
      </p:sp>
      <p:sp>
        <p:nvSpPr>
          <p:cNvPr id="13" name="TextBox 64">
            <a:extLst>
              <a:ext uri="{FF2B5EF4-FFF2-40B4-BE49-F238E27FC236}">
                <a16:creationId xmlns:a16="http://schemas.microsoft.com/office/drawing/2014/main" id="{D10E6A7E-1B28-FF43-D011-4069A985C423}"/>
              </a:ext>
            </a:extLst>
          </p:cNvPr>
          <p:cNvSpPr txBox="1"/>
          <p:nvPr/>
        </p:nvSpPr>
        <p:spPr>
          <a:xfrm>
            <a:off x="6014069" y="5522596"/>
            <a:ext cx="5594119" cy="6735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>
              <a:lnSpc>
                <a:spcPts val="2660"/>
              </a:lnSpc>
              <a:spcBef>
                <a:spcPct val="0"/>
              </a:spcBef>
              <a:defRPr sz="2800" u="sng">
                <a:solidFill>
                  <a:srgbClr val="1B3288"/>
                </a:solidFill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fr-FR" sz="2000" u="none">
                <a:latin typeface="Arial Black" panose="020B0A04020102020204" pitchFamily="34" charset="0"/>
              </a:rPr>
              <a:t>Isolant : &gt; 9 cm</a:t>
            </a:r>
          </a:p>
          <a:p>
            <a:r>
              <a:rPr lang="fr-FR" sz="2000" u="none">
                <a:latin typeface="Arial Black" panose="020B0A04020102020204" pitchFamily="34" charset="0"/>
              </a:rPr>
              <a:t>Béton : 20 cm</a:t>
            </a:r>
          </a:p>
        </p:txBody>
      </p:sp>
      <p:sp>
        <p:nvSpPr>
          <p:cNvPr id="12" name="TextBox 64">
            <a:extLst>
              <a:ext uri="{FF2B5EF4-FFF2-40B4-BE49-F238E27FC236}">
                <a16:creationId xmlns:a16="http://schemas.microsoft.com/office/drawing/2014/main" id="{C38544D7-C41D-F9CD-12F9-9E75E2A090E8}"/>
              </a:ext>
            </a:extLst>
          </p:cNvPr>
          <p:cNvSpPr txBox="1"/>
          <p:nvPr/>
        </p:nvSpPr>
        <p:spPr>
          <a:xfrm>
            <a:off x="12911349" y="2166560"/>
            <a:ext cx="1731980" cy="3327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899" u="sng" err="1">
                <a:solidFill>
                  <a:srgbClr val="1B328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Accessoires</a:t>
            </a:r>
            <a:endParaRPr lang="en-US" sz="1899" u="sng">
              <a:solidFill>
                <a:srgbClr val="1B3288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0" name="TextBox 63">
            <a:extLst>
              <a:ext uri="{FF2B5EF4-FFF2-40B4-BE49-F238E27FC236}">
                <a16:creationId xmlns:a16="http://schemas.microsoft.com/office/drawing/2014/main" id="{D8ED0036-7E3B-A45A-87D9-E0CB9BE9C482}"/>
              </a:ext>
            </a:extLst>
          </p:cNvPr>
          <p:cNvSpPr txBox="1"/>
          <p:nvPr/>
        </p:nvSpPr>
        <p:spPr>
          <a:xfrm>
            <a:off x="3317083" y="2235748"/>
            <a:ext cx="1860500" cy="331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899" u="sng" err="1">
                <a:solidFill>
                  <a:srgbClr val="1B3288"/>
                </a:solidFill>
                <a:latin typeface="Glacial Indifference Bold"/>
              </a:rPr>
              <a:t>Produit</a:t>
            </a:r>
            <a:r>
              <a:rPr lang="en-US" sz="1899" u="sng">
                <a:solidFill>
                  <a:srgbClr val="1B3288"/>
                </a:solidFill>
                <a:latin typeface="Glacial Indifference Bold"/>
              </a:rPr>
              <a:t> </a:t>
            </a:r>
            <a:r>
              <a:rPr lang="en-US" sz="1899" u="sng">
                <a:solidFill>
                  <a:srgbClr val="1B328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principal</a:t>
            </a:r>
          </a:p>
        </p:txBody>
      </p:sp>
      <p:pic>
        <p:nvPicPr>
          <p:cNvPr id="14" name="Picture 22">
            <a:extLst>
              <a:ext uri="{FF2B5EF4-FFF2-40B4-BE49-F238E27FC236}">
                <a16:creationId xmlns:a16="http://schemas.microsoft.com/office/drawing/2014/main" id="{16E930E5-EEFB-644B-53F1-DC8F96B50831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/>
          <a:stretch>
            <a:fillRect/>
          </a:stretch>
        </p:blipFill>
        <p:spPr>
          <a:xfrm>
            <a:off x="11506538" y="2928680"/>
            <a:ext cx="981868" cy="975977"/>
          </a:xfrm>
          <a:prstGeom prst="rect">
            <a:avLst/>
          </a:prstGeom>
        </p:spPr>
      </p:pic>
      <p:pic>
        <p:nvPicPr>
          <p:cNvPr id="16" name="Picture 23">
            <a:extLst>
              <a:ext uri="{FF2B5EF4-FFF2-40B4-BE49-F238E27FC236}">
                <a16:creationId xmlns:a16="http://schemas.microsoft.com/office/drawing/2014/main" id="{DB13A300-1BF3-3026-8A90-D38E554EA2FA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>
          <a:xfrm>
            <a:off x="13422413" y="2821321"/>
            <a:ext cx="1162629" cy="1162629"/>
          </a:xfrm>
          <a:prstGeom prst="rect">
            <a:avLst/>
          </a:prstGeom>
        </p:spPr>
      </p:pic>
      <p:pic>
        <p:nvPicPr>
          <p:cNvPr id="18" name="Picture 24">
            <a:extLst>
              <a:ext uri="{FF2B5EF4-FFF2-40B4-BE49-F238E27FC236}">
                <a16:creationId xmlns:a16="http://schemas.microsoft.com/office/drawing/2014/main" id="{1CEEE589-0E9C-74C1-EEF7-703C519C3E55}"/>
              </a:ext>
            </a:extLst>
          </p:cNvPr>
          <p:cNvPicPr>
            <a:picLocks noChangeAspect="1"/>
          </p:cNvPicPr>
          <p:nvPr/>
        </p:nvPicPr>
        <p:blipFill>
          <a:blip r:embed="rId20"/>
          <a:srcRect l="42578" t="17327" b="11862"/>
          <a:stretch>
            <a:fillRect/>
          </a:stretch>
        </p:blipFill>
        <p:spPr>
          <a:xfrm>
            <a:off x="16907107" y="2752290"/>
            <a:ext cx="934432" cy="1152306"/>
          </a:xfrm>
          <a:prstGeom prst="rect">
            <a:avLst/>
          </a:prstGeom>
        </p:spPr>
      </p:pic>
      <p:pic>
        <p:nvPicPr>
          <p:cNvPr id="26" name="Image 93" descr="Une image contenant texte&#10;&#10;Description générée automatiquement">
            <a:extLst>
              <a:ext uri="{FF2B5EF4-FFF2-40B4-BE49-F238E27FC236}">
                <a16:creationId xmlns:a16="http://schemas.microsoft.com/office/drawing/2014/main" id="{800F8ABD-CA7A-1933-CDCC-097D58B03D25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5364066" y="2899122"/>
            <a:ext cx="986366" cy="920530"/>
          </a:xfrm>
          <a:prstGeom prst="rect">
            <a:avLst/>
          </a:prstGeom>
        </p:spPr>
      </p:pic>
      <p:sp>
        <p:nvSpPr>
          <p:cNvPr id="45" name="TextBox 57">
            <a:extLst>
              <a:ext uri="{FF2B5EF4-FFF2-40B4-BE49-F238E27FC236}">
                <a16:creationId xmlns:a16="http://schemas.microsoft.com/office/drawing/2014/main" id="{250CBB0F-AECB-97BD-03B0-2D62BD269E17}"/>
              </a:ext>
            </a:extLst>
          </p:cNvPr>
          <p:cNvSpPr txBox="1"/>
          <p:nvPr/>
        </p:nvSpPr>
        <p:spPr>
          <a:xfrm>
            <a:off x="10882705" y="4228478"/>
            <a:ext cx="2191772" cy="8527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Glacial Indifference"/>
              </a:rPr>
              <a:t> </a:t>
            </a:r>
            <a:r>
              <a:rPr lang="en-US" sz="1100">
                <a:solidFill>
                  <a:srgbClr val="000000"/>
                </a:solidFill>
                <a:latin typeface="Glacial Indifference"/>
              </a:rPr>
              <a:t>GEB  Ø100 (124x149x38 mm)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>
                <a:solidFill>
                  <a:srgbClr val="000000"/>
                </a:solidFill>
                <a:latin typeface="Glacial Indifference"/>
              </a:rPr>
              <a:t> </a:t>
            </a:r>
            <a:r>
              <a:rPr lang="en-US" sz="1100" err="1">
                <a:solidFill>
                  <a:srgbClr val="000000"/>
                </a:solidFill>
                <a:latin typeface="Glacial Indifference"/>
              </a:rPr>
              <a:t>Réf</a:t>
            </a:r>
            <a:r>
              <a:rPr lang="en-US" sz="1100">
                <a:solidFill>
                  <a:srgbClr val="000000"/>
                </a:solidFill>
                <a:latin typeface="Glacial Indifference"/>
              </a:rPr>
              <a:t> : 11011239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>
                <a:solidFill>
                  <a:srgbClr val="000000"/>
                </a:solidFill>
                <a:latin typeface="Glacial Indifference"/>
              </a:rPr>
              <a:t>GEB Ø125 (149x149x38 mm)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 err="1">
                <a:solidFill>
                  <a:srgbClr val="000000"/>
                </a:solidFill>
                <a:latin typeface="Glacial Indifference"/>
              </a:rPr>
              <a:t>Réf</a:t>
            </a:r>
            <a:r>
              <a:rPr lang="en-US" sz="1100">
                <a:solidFill>
                  <a:srgbClr val="000000"/>
                </a:solidFill>
                <a:latin typeface="Glacial Indifference"/>
              </a:rPr>
              <a:t> : 11011240  </a:t>
            </a:r>
          </a:p>
        </p:txBody>
      </p:sp>
      <p:sp>
        <p:nvSpPr>
          <p:cNvPr id="46" name="TextBox 59">
            <a:extLst>
              <a:ext uri="{FF2B5EF4-FFF2-40B4-BE49-F238E27FC236}">
                <a16:creationId xmlns:a16="http://schemas.microsoft.com/office/drawing/2014/main" id="{6A5C791F-40BF-D14C-970A-27CCFCC3F3DD}"/>
              </a:ext>
            </a:extLst>
          </p:cNvPr>
          <p:cNvSpPr txBox="1"/>
          <p:nvPr/>
        </p:nvSpPr>
        <p:spPr>
          <a:xfrm>
            <a:off x="13038309" y="4253448"/>
            <a:ext cx="1837750" cy="8527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>
                <a:solidFill>
                  <a:srgbClr val="000000"/>
                </a:solidFill>
                <a:latin typeface="Glacial Indifference"/>
              </a:rPr>
              <a:t> GES Ø 100 (124x124x38 mm)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 err="1">
                <a:solidFill>
                  <a:srgbClr val="000000"/>
                </a:solidFill>
                <a:latin typeface="Glacial Indifference"/>
              </a:rPr>
              <a:t>Réf</a:t>
            </a:r>
            <a:r>
              <a:rPr lang="en-US" sz="1100">
                <a:solidFill>
                  <a:srgbClr val="000000"/>
                </a:solidFill>
                <a:latin typeface="Glacial Indifference"/>
              </a:rPr>
              <a:t>: 11011242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>
                <a:solidFill>
                  <a:srgbClr val="000000"/>
                </a:solidFill>
                <a:latin typeface="Glacial Indifference"/>
              </a:rPr>
              <a:t>GES Ø125 (149x149x38 mm)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 err="1">
                <a:solidFill>
                  <a:srgbClr val="000000"/>
                </a:solidFill>
                <a:latin typeface="Glacial Indifference"/>
              </a:rPr>
              <a:t>Réf</a:t>
            </a:r>
            <a:r>
              <a:rPr lang="en-US" sz="1100">
                <a:solidFill>
                  <a:srgbClr val="000000"/>
                </a:solidFill>
                <a:latin typeface="Glacial Indifference"/>
              </a:rPr>
              <a:t> :11011243 </a:t>
            </a:r>
          </a:p>
        </p:txBody>
      </p:sp>
      <p:sp>
        <p:nvSpPr>
          <p:cNvPr id="48" name="TextBox 57">
            <a:extLst>
              <a:ext uri="{FF2B5EF4-FFF2-40B4-BE49-F238E27FC236}">
                <a16:creationId xmlns:a16="http://schemas.microsoft.com/office/drawing/2014/main" id="{6E8D95DE-3D1B-3E04-E5B0-E9CC70A7741D}"/>
              </a:ext>
            </a:extLst>
          </p:cNvPr>
          <p:cNvSpPr txBox="1"/>
          <p:nvPr/>
        </p:nvSpPr>
        <p:spPr>
          <a:xfrm>
            <a:off x="14796217" y="4031778"/>
            <a:ext cx="2103538" cy="6347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Glacial Indifference"/>
              </a:rPr>
              <a:t> 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>
                <a:solidFill>
                  <a:srgbClr val="000000"/>
                </a:solidFill>
                <a:latin typeface="Glacial Indifference"/>
              </a:rPr>
              <a:t>GEA  Ø125 </a:t>
            </a:r>
            <a:r>
              <a:rPr lang="en-US" sz="1100">
                <a:solidFill>
                  <a:srgbClr val="000000"/>
                </a:solidFill>
                <a:latin typeface="Glacial Indifference" panose="020B0604020202020204" charset="0"/>
              </a:rPr>
              <a:t>(</a:t>
            </a:r>
            <a:r>
              <a:rPr lang="en-US" sz="1100">
                <a:latin typeface="Glacial Indifference" panose="020B0604020202020204" charset="0"/>
                <a:ea typeface="+mn-lt"/>
                <a:cs typeface="+mn-lt"/>
              </a:rPr>
              <a:t>149x149x38</a:t>
            </a:r>
            <a:r>
              <a:rPr lang="en-US" sz="1100">
                <a:solidFill>
                  <a:srgbClr val="000000"/>
                </a:solidFill>
                <a:latin typeface="Glacial Indifference" panose="020B0604020202020204" charset="0"/>
              </a:rPr>
              <a:t> mm)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>
                <a:solidFill>
                  <a:srgbClr val="000000"/>
                </a:solidFill>
                <a:latin typeface="Glacial Indifference"/>
              </a:rPr>
              <a:t> </a:t>
            </a:r>
            <a:r>
              <a:rPr lang="en-US" sz="1100" err="1">
                <a:solidFill>
                  <a:srgbClr val="000000"/>
                </a:solidFill>
                <a:latin typeface="Glacial Indifference"/>
              </a:rPr>
              <a:t>Réf</a:t>
            </a:r>
            <a:r>
              <a:rPr lang="en-US" sz="1100">
                <a:solidFill>
                  <a:srgbClr val="000000"/>
                </a:solidFill>
                <a:latin typeface="Glacial Indifference"/>
              </a:rPr>
              <a:t> : 11011238</a:t>
            </a:r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38F0226A-2F53-31AB-0C43-F606DF3C6F6A}"/>
              </a:ext>
            </a:extLst>
          </p:cNvPr>
          <p:cNvPicPr>
            <a:picLocks noChangeAspect="1"/>
          </p:cNvPicPr>
          <p:nvPr/>
        </p:nvPicPr>
        <p:blipFill rotWithShape="1">
          <a:blip r:embed="rId22"/>
          <a:srcRect l="7102" t="3896" r="6947"/>
          <a:stretch/>
        </p:blipFill>
        <p:spPr>
          <a:xfrm>
            <a:off x="8770587" y="2944076"/>
            <a:ext cx="2090665" cy="1109007"/>
          </a:xfrm>
          <a:prstGeom prst="rect">
            <a:avLst/>
          </a:prstGeom>
        </p:spPr>
      </p:pic>
      <p:sp>
        <p:nvSpPr>
          <p:cNvPr id="53" name="TextBox 57">
            <a:extLst>
              <a:ext uri="{FF2B5EF4-FFF2-40B4-BE49-F238E27FC236}">
                <a16:creationId xmlns:a16="http://schemas.microsoft.com/office/drawing/2014/main" id="{55054424-DF7E-B06E-58D5-3D045888B24C}"/>
              </a:ext>
            </a:extLst>
          </p:cNvPr>
          <p:cNvSpPr txBox="1"/>
          <p:nvPr/>
        </p:nvSpPr>
        <p:spPr>
          <a:xfrm>
            <a:off x="8863026" y="4226527"/>
            <a:ext cx="1912753" cy="6347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Glacial Indifference"/>
              </a:rPr>
              <a:t> </a:t>
            </a:r>
            <a:r>
              <a:rPr lang="en-US" sz="1200" err="1">
                <a:solidFill>
                  <a:srgbClr val="000000"/>
                </a:solidFill>
                <a:latin typeface="Glacial Indifference"/>
              </a:rPr>
              <a:t>Produit</a:t>
            </a:r>
            <a:r>
              <a:rPr lang="en-US" sz="1200">
                <a:solidFill>
                  <a:srgbClr val="000000"/>
                </a:solidFill>
                <a:latin typeface="Glacial Indifference"/>
              </a:rPr>
              <a:t> : Mousse </a:t>
            </a:r>
            <a:r>
              <a:rPr lang="en-US" sz="1200" err="1">
                <a:solidFill>
                  <a:srgbClr val="000000"/>
                </a:solidFill>
                <a:latin typeface="Glacial Indifference"/>
              </a:rPr>
              <a:t>acoustique</a:t>
            </a:r>
            <a:r>
              <a:rPr lang="en-US" sz="1200">
                <a:solidFill>
                  <a:srgbClr val="000000"/>
                </a:solidFill>
                <a:latin typeface="Glacial Indifference"/>
              </a:rPr>
              <a:t> A 125 mm</a:t>
            </a:r>
            <a:endParaRPr lang="en-US" sz="1100">
              <a:solidFill>
                <a:srgbClr val="000000"/>
              </a:solidFill>
              <a:latin typeface="Glacial Indifference" panose="020B0604020202020204" charset="0"/>
            </a:endParaRP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>
                <a:solidFill>
                  <a:srgbClr val="000000"/>
                </a:solidFill>
                <a:latin typeface="Glacial Indifference"/>
              </a:rPr>
              <a:t> </a:t>
            </a:r>
            <a:r>
              <a:rPr lang="en-US" sz="1100" err="1">
                <a:solidFill>
                  <a:srgbClr val="000000"/>
                </a:solidFill>
                <a:latin typeface="Glacial Indifference"/>
              </a:rPr>
              <a:t>Réf</a:t>
            </a:r>
            <a:r>
              <a:rPr lang="en-US" sz="1100">
                <a:solidFill>
                  <a:srgbClr val="000000"/>
                </a:solidFill>
                <a:latin typeface="Glacial Indifference"/>
              </a:rPr>
              <a:t> : 11011377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6DD4C74-788D-323D-5D20-03F26FA9D038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30"/>
            <a:ext cx="2331720" cy="59560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A1B1DBB-9EDF-8668-A191-5D3490B3EA18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71014" y="6571349"/>
            <a:ext cx="1852021" cy="2972076"/>
          </a:xfrm>
          <a:prstGeom prst="rect">
            <a:avLst/>
          </a:prstGeom>
        </p:spPr>
      </p:pic>
      <p:pic>
        <p:nvPicPr>
          <p:cNvPr id="17" name="Picture 5">
            <a:extLst>
              <a:ext uri="{FF2B5EF4-FFF2-40B4-BE49-F238E27FC236}">
                <a16:creationId xmlns:a16="http://schemas.microsoft.com/office/drawing/2014/main" id="{F2CF6E44-5742-6937-9056-92B4EE9857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526560" y="9604351"/>
            <a:ext cx="481778" cy="481778"/>
          </a:xfrm>
          <a:prstGeom prst="rect">
            <a:avLst/>
          </a:prstGeom>
        </p:spPr>
      </p:pic>
      <p:sp>
        <p:nvSpPr>
          <p:cNvPr id="24" name="AutoShape 9">
            <a:extLst>
              <a:ext uri="{FF2B5EF4-FFF2-40B4-BE49-F238E27FC236}">
                <a16:creationId xmlns:a16="http://schemas.microsoft.com/office/drawing/2014/main" id="{F1FA2497-4DF7-F5CF-F01D-3089D9AA220D}"/>
              </a:ext>
            </a:extLst>
          </p:cNvPr>
          <p:cNvSpPr/>
          <p:nvPr/>
        </p:nvSpPr>
        <p:spPr>
          <a:xfrm rot="7954462" flipV="1">
            <a:off x="1598497" y="6559517"/>
            <a:ext cx="279891" cy="710381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34" name="TextBox 56">
            <a:extLst>
              <a:ext uri="{FF2B5EF4-FFF2-40B4-BE49-F238E27FC236}">
                <a16:creationId xmlns:a16="http://schemas.microsoft.com/office/drawing/2014/main" id="{BA5FEC8E-F141-9C6F-F496-CFFF8E5B4022}"/>
              </a:ext>
            </a:extLst>
          </p:cNvPr>
          <p:cNvSpPr txBox="1"/>
          <p:nvPr/>
        </p:nvSpPr>
        <p:spPr>
          <a:xfrm>
            <a:off x="334611" y="6130366"/>
            <a:ext cx="1836578" cy="347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1. Faire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une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réservation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dans le béton de 200 par 40 mm</a:t>
            </a:r>
          </a:p>
        </p:txBody>
      </p:sp>
      <p:sp>
        <p:nvSpPr>
          <p:cNvPr id="36" name="TextBox 56">
            <a:extLst>
              <a:ext uri="{FF2B5EF4-FFF2-40B4-BE49-F238E27FC236}">
                <a16:creationId xmlns:a16="http://schemas.microsoft.com/office/drawing/2014/main" id="{5261E4FF-1414-2F87-DB65-6930A7FC709E}"/>
              </a:ext>
            </a:extLst>
          </p:cNvPr>
          <p:cNvSpPr txBox="1"/>
          <p:nvPr/>
        </p:nvSpPr>
        <p:spPr>
          <a:xfrm>
            <a:off x="2359152" y="6393932"/>
            <a:ext cx="1368201" cy="347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2.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Intégrer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le MEA dans le béton</a:t>
            </a:r>
          </a:p>
        </p:txBody>
      </p:sp>
      <p:sp>
        <p:nvSpPr>
          <p:cNvPr id="37" name="AutoShape 9">
            <a:extLst>
              <a:ext uri="{FF2B5EF4-FFF2-40B4-BE49-F238E27FC236}">
                <a16:creationId xmlns:a16="http://schemas.microsoft.com/office/drawing/2014/main" id="{66DCA299-3889-230C-DDA2-F0D477819555}"/>
              </a:ext>
            </a:extLst>
          </p:cNvPr>
          <p:cNvSpPr/>
          <p:nvPr/>
        </p:nvSpPr>
        <p:spPr>
          <a:xfrm rot="7954462">
            <a:off x="2548849" y="6963157"/>
            <a:ext cx="521051" cy="56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38" name="TextBox 60">
            <a:extLst>
              <a:ext uri="{FF2B5EF4-FFF2-40B4-BE49-F238E27FC236}">
                <a16:creationId xmlns:a16="http://schemas.microsoft.com/office/drawing/2014/main" id="{4935526C-4AE9-4AC1-68E9-AB2BF4B18D56}"/>
              </a:ext>
            </a:extLst>
          </p:cNvPr>
          <p:cNvSpPr txBox="1"/>
          <p:nvPr/>
        </p:nvSpPr>
        <p:spPr>
          <a:xfrm rot="188191">
            <a:off x="1043406" y="8666663"/>
            <a:ext cx="460187" cy="153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8">
                <a:solidFill>
                  <a:srgbClr val="000000"/>
                </a:solidFill>
                <a:latin typeface="Questrial"/>
              </a:rPr>
              <a:t>Béton</a:t>
            </a:r>
          </a:p>
        </p:txBody>
      </p:sp>
      <p:sp>
        <p:nvSpPr>
          <p:cNvPr id="42" name="TextBox 70">
            <a:extLst>
              <a:ext uri="{FF2B5EF4-FFF2-40B4-BE49-F238E27FC236}">
                <a16:creationId xmlns:a16="http://schemas.microsoft.com/office/drawing/2014/main" id="{89E4F9F1-0985-82E8-1888-F4708BFBD142}"/>
              </a:ext>
            </a:extLst>
          </p:cNvPr>
          <p:cNvSpPr txBox="1"/>
          <p:nvPr/>
        </p:nvSpPr>
        <p:spPr>
          <a:xfrm>
            <a:off x="1063688" y="8962103"/>
            <a:ext cx="359570" cy="155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23"/>
              </a:lnSpc>
            </a:pPr>
            <a:r>
              <a:rPr lang="en-US" sz="946">
                <a:solidFill>
                  <a:srgbClr val="AF0606"/>
                </a:solidFill>
                <a:latin typeface="Glacial Indifference Bold"/>
              </a:rPr>
              <a:t>20 cm</a:t>
            </a:r>
          </a:p>
        </p:txBody>
      </p:sp>
      <p:sp>
        <p:nvSpPr>
          <p:cNvPr id="43" name="AutoShape 34">
            <a:extLst>
              <a:ext uri="{FF2B5EF4-FFF2-40B4-BE49-F238E27FC236}">
                <a16:creationId xmlns:a16="http://schemas.microsoft.com/office/drawing/2014/main" id="{F334E352-01B7-38D4-3D05-5405984E41EE}"/>
              </a:ext>
            </a:extLst>
          </p:cNvPr>
          <p:cNvSpPr/>
          <p:nvPr/>
        </p:nvSpPr>
        <p:spPr>
          <a:xfrm rot="197627">
            <a:off x="1069382" y="9257272"/>
            <a:ext cx="360153" cy="2658"/>
          </a:xfrm>
          <a:prstGeom prst="line">
            <a:avLst/>
          </a:prstGeom>
          <a:ln w="9525" cap="flat">
            <a:solidFill>
              <a:srgbClr val="AF0606"/>
            </a:solidFill>
            <a:prstDash val="solid"/>
            <a:headEnd type="arrow" w="med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51432C71-8F7D-C5B1-4748-6E62C07EAA7C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742682" y="6551669"/>
            <a:ext cx="1756659" cy="2894441"/>
          </a:xfrm>
          <a:prstGeom prst="rect">
            <a:avLst/>
          </a:prstGeom>
        </p:spPr>
      </p:pic>
      <p:sp>
        <p:nvSpPr>
          <p:cNvPr id="56" name="TextBox 27">
            <a:extLst>
              <a:ext uri="{FF2B5EF4-FFF2-40B4-BE49-F238E27FC236}">
                <a16:creationId xmlns:a16="http://schemas.microsoft.com/office/drawing/2014/main" id="{E6D50F2F-2C2D-8061-B02A-84203320ECCC}"/>
              </a:ext>
            </a:extLst>
          </p:cNvPr>
          <p:cNvSpPr txBox="1"/>
          <p:nvPr/>
        </p:nvSpPr>
        <p:spPr>
          <a:xfrm>
            <a:off x="4499784" y="8738569"/>
            <a:ext cx="1595276" cy="347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4. Visser les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pattes</a:t>
            </a:r>
            <a:endParaRPr lang="en-US" sz="1001">
              <a:solidFill>
                <a:srgbClr val="000000"/>
              </a:solidFill>
              <a:latin typeface="Open Sans Light"/>
            </a:endParaRPr>
          </a:p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 sur le béton</a:t>
            </a:r>
          </a:p>
        </p:txBody>
      </p:sp>
      <p:sp>
        <p:nvSpPr>
          <p:cNvPr id="60" name="AutoShape 28">
            <a:extLst>
              <a:ext uri="{FF2B5EF4-FFF2-40B4-BE49-F238E27FC236}">
                <a16:creationId xmlns:a16="http://schemas.microsoft.com/office/drawing/2014/main" id="{AC9FCADD-E424-59AB-E6C1-BC897B4302BF}"/>
              </a:ext>
            </a:extLst>
          </p:cNvPr>
          <p:cNvSpPr/>
          <p:nvPr/>
        </p:nvSpPr>
        <p:spPr>
          <a:xfrm rot="7975245" flipH="1">
            <a:off x="5062093" y="7939949"/>
            <a:ext cx="1183917" cy="346906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61" name="TextBox 64">
            <a:extLst>
              <a:ext uri="{FF2B5EF4-FFF2-40B4-BE49-F238E27FC236}">
                <a16:creationId xmlns:a16="http://schemas.microsoft.com/office/drawing/2014/main" id="{67384CD1-6B35-5F5A-83F2-3156E3F2D330}"/>
              </a:ext>
            </a:extLst>
          </p:cNvPr>
          <p:cNvSpPr txBox="1"/>
          <p:nvPr/>
        </p:nvSpPr>
        <p:spPr>
          <a:xfrm>
            <a:off x="4259655" y="6271138"/>
            <a:ext cx="1894889" cy="324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0"/>
              </a:lnSpc>
            </a:pPr>
            <a:r>
              <a:rPr lang="en-US" sz="1001">
                <a:latin typeface="Open Sans Light"/>
              </a:rPr>
              <a:t>3. </a:t>
            </a:r>
            <a:r>
              <a:rPr lang="en-US" sz="1001" err="1">
                <a:latin typeface="Open Sans Light"/>
              </a:rPr>
              <a:t>Déplier</a:t>
            </a:r>
            <a:r>
              <a:rPr lang="en-US" sz="1001">
                <a:latin typeface="Open Sans Light"/>
              </a:rPr>
              <a:t> les </a:t>
            </a:r>
            <a:r>
              <a:rPr lang="en-US" sz="1001" err="1">
                <a:latin typeface="Open Sans Light"/>
              </a:rPr>
              <a:t>languettes</a:t>
            </a:r>
            <a:endParaRPr lang="en-US" sz="1001">
              <a:latin typeface="Open Sans Light"/>
            </a:endParaRPr>
          </a:p>
          <a:p>
            <a:pPr algn="ctr">
              <a:lnSpc>
                <a:spcPts val="1260"/>
              </a:lnSpc>
            </a:pPr>
            <a:r>
              <a:rPr lang="en-US" sz="1001">
                <a:latin typeface="Open Sans Light"/>
              </a:rPr>
              <a:t>pour guider le MTC dans le MEA </a:t>
            </a:r>
          </a:p>
        </p:txBody>
      </p:sp>
      <p:sp>
        <p:nvSpPr>
          <p:cNvPr id="62" name="AutoShape 28">
            <a:extLst>
              <a:ext uri="{FF2B5EF4-FFF2-40B4-BE49-F238E27FC236}">
                <a16:creationId xmlns:a16="http://schemas.microsoft.com/office/drawing/2014/main" id="{64EAB5A9-8AE1-1EFD-330E-E11CA69DAB70}"/>
              </a:ext>
            </a:extLst>
          </p:cNvPr>
          <p:cNvSpPr/>
          <p:nvPr/>
        </p:nvSpPr>
        <p:spPr>
          <a:xfrm rot="7975245" flipH="1" flipV="1">
            <a:off x="5608295" y="6475661"/>
            <a:ext cx="71328" cy="1078407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pic>
        <p:nvPicPr>
          <p:cNvPr id="63" name="Image 62">
            <a:extLst>
              <a:ext uri="{FF2B5EF4-FFF2-40B4-BE49-F238E27FC236}">
                <a16:creationId xmlns:a16="http://schemas.microsoft.com/office/drawing/2014/main" id="{536BAD4A-36B3-F055-8FC6-DAF3358C7313}"/>
              </a:ext>
            </a:extLst>
          </p:cNvPr>
          <p:cNvPicPr>
            <a:picLocks noChangeAspect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94" t="16030" r="14688" b="28493"/>
          <a:stretch/>
        </p:blipFill>
        <p:spPr>
          <a:xfrm>
            <a:off x="4488977" y="6689460"/>
            <a:ext cx="659697" cy="679851"/>
          </a:xfrm>
          <a:prstGeom prst="rect">
            <a:avLst/>
          </a:prstGeom>
        </p:spPr>
      </p:pic>
      <p:sp>
        <p:nvSpPr>
          <p:cNvPr id="64" name="TextBox 60">
            <a:extLst>
              <a:ext uri="{FF2B5EF4-FFF2-40B4-BE49-F238E27FC236}">
                <a16:creationId xmlns:a16="http://schemas.microsoft.com/office/drawing/2014/main" id="{8D2CC606-E39B-5EBF-9579-3EA413112390}"/>
              </a:ext>
            </a:extLst>
          </p:cNvPr>
          <p:cNvSpPr txBox="1"/>
          <p:nvPr/>
        </p:nvSpPr>
        <p:spPr>
          <a:xfrm rot="188191">
            <a:off x="6144250" y="8950234"/>
            <a:ext cx="460187" cy="153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8">
                <a:solidFill>
                  <a:srgbClr val="000000"/>
                </a:solidFill>
                <a:latin typeface="Questrial"/>
              </a:rPr>
              <a:t>Béton</a:t>
            </a:r>
          </a:p>
        </p:txBody>
      </p:sp>
      <p:sp>
        <p:nvSpPr>
          <p:cNvPr id="69" name="TextBox 57">
            <a:extLst>
              <a:ext uri="{FF2B5EF4-FFF2-40B4-BE49-F238E27FC236}">
                <a16:creationId xmlns:a16="http://schemas.microsoft.com/office/drawing/2014/main" id="{DB69A116-C888-8503-268F-FFCD680DAFCB}"/>
              </a:ext>
            </a:extLst>
          </p:cNvPr>
          <p:cNvSpPr txBox="1"/>
          <p:nvPr/>
        </p:nvSpPr>
        <p:spPr>
          <a:xfrm>
            <a:off x="8720594" y="6719480"/>
            <a:ext cx="2276050" cy="526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6. Emboîter le tube PVC D125 mm sur le manchon grâce aux pattes de centrage</a:t>
            </a:r>
          </a:p>
        </p:txBody>
      </p:sp>
      <p:sp>
        <p:nvSpPr>
          <p:cNvPr id="70" name="TextBox 65">
            <a:extLst>
              <a:ext uri="{FF2B5EF4-FFF2-40B4-BE49-F238E27FC236}">
                <a16:creationId xmlns:a16="http://schemas.microsoft.com/office/drawing/2014/main" id="{5CB908DD-7FE7-7BBB-0FCD-710EBC058D70}"/>
              </a:ext>
            </a:extLst>
          </p:cNvPr>
          <p:cNvSpPr txBox="1"/>
          <p:nvPr/>
        </p:nvSpPr>
        <p:spPr>
          <a:xfrm rot="195594">
            <a:off x="9911078" y="9282648"/>
            <a:ext cx="624052" cy="166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 err="1">
                <a:solidFill>
                  <a:srgbClr val="000000"/>
                </a:solidFill>
                <a:latin typeface="Questrial"/>
              </a:rPr>
              <a:t>Isolant</a:t>
            </a:r>
            <a:endParaRPr lang="en-US" sz="1001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71" name="TextBox 66">
            <a:extLst>
              <a:ext uri="{FF2B5EF4-FFF2-40B4-BE49-F238E27FC236}">
                <a16:creationId xmlns:a16="http://schemas.microsoft.com/office/drawing/2014/main" id="{F073D37C-D1B6-96E7-F2B8-AC0C90D32FF5}"/>
              </a:ext>
            </a:extLst>
          </p:cNvPr>
          <p:cNvSpPr txBox="1"/>
          <p:nvPr/>
        </p:nvSpPr>
        <p:spPr>
          <a:xfrm rot="189657">
            <a:off x="10895694" y="9421387"/>
            <a:ext cx="490245" cy="165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56"/>
              </a:lnSpc>
            </a:pPr>
            <a:r>
              <a:rPr lang="en-US" sz="969">
                <a:solidFill>
                  <a:srgbClr val="000000"/>
                </a:solidFill>
                <a:latin typeface="Questrial"/>
              </a:rPr>
              <a:t>Béton</a:t>
            </a:r>
          </a:p>
        </p:txBody>
      </p:sp>
      <p:sp>
        <p:nvSpPr>
          <p:cNvPr id="73" name="TextBox 56">
            <a:extLst>
              <a:ext uri="{FF2B5EF4-FFF2-40B4-BE49-F238E27FC236}">
                <a16:creationId xmlns:a16="http://schemas.microsoft.com/office/drawing/2014/main" id="{7E5045F1-66BF-0A9D-57A9-932280361FDC}"/>
              </a:ext>
            </a:extLst>
          </p:cNvPr>
          <p:cNvSpPr txBox="1"/>
          <p:nvPr/>
        </p:nvSpPr>
        <p:spPr>
          <a:xfrm>
            <a:off x="11257396" y="6251190"/>
            <a:ext cx="1894521" cy="526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5. Faire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une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réservation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de 521 par 205 mm dans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l'isolant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pour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intégrer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le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manchon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</a:t>
            </a:r>
          </a:p>
        </p:txBody>
      </p:sp>
      <p:pic>
        <p:nvPicPr>
          <p:cNvPr id="78" name="Picture 33">
            <a:extLst>
              <a:ext uri="{FF2B5EF4-FFF2-40B4-BE49-F238E27FC236}">
                <a16:creationId xmlns:a16="http://schemas.microsoft.com/office/drawing/2014/main" id="{8DA36BC5-567C-F1CD-B020-A752C30C21C1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>
            <a:fillRect/>
          </a:stretch>
        </p:blipFill>
        <p:spPr>
          <a:xfrm>
            <a:off x="8930307" y="7087481"/>
            <a:ext cx="616448" cy="602002"/>
          </a:xfrm>
          <a:prstGeom prst="rect">
            <a:avLst/>
          </a:prstGeom>
        </p:spPr>
      </p:pic>
      <p:pic>
        <p:nvPicPr>
          <p:cNvPr id="80" name="Picture 38">
            <a:extLst>
              <a:ext uri="{FF2B5EF4-FFF2-40B4-BE49-F238E27FC236}">
                <a16:creationId xmlns:a16="http://schemas.microsoft.com/office/drawing/2014/main" id="{7C1CB549-C9C9-940F-38A9-4808F460A3D8}"/>
              </a:ext>
            </a:extLst>
          </p:cNvPr>
          <p:cNvPicPr>
            <a:picLocks noChangeAspect="1"/>
          </p:cNvPicPr>
          <p:nvPr/>
        </p:nvPicPr>
        <p:blipFill>
          <a:blip r:embed="rId29"/>
          <a:srcRect t="6315"/>
          <a:stretch>
            <a:fillRect/>
          </a:stretch>
        </p:blipFill>
        <p:spPr>
          <a:xfrm>
            <a:off x="9017665" y="7120658"/>
            <a:ext cx="450023" cy="569856"/>
          </a:xfrm>
          <a:prstGeom prst="rect">
            <a:avLst/>
          </a:prstGeom>
        </p:spPr>
      </p:pic>
      <p:sp>
        <p:nvSpPr>
          <p:cNvPr id="81" name="AutoShape 14">
            <a:extLst>
              <a:ext uri="{FF2B5EF4-FFF2-40B4-BE49-F238E27FC236}">
                <a16:creationId xmlns:a16="http://schemas.microsoft.com/office/drawing/2014/main" id="{9702DF2D-E5EE-2D4E-0C6E-A97B8544A9B0}"/>
              </a:ext>
            </a:extLst>
          </p:cNvPr>
          <p:cNvSpPr/>
          <p:nvPr/>
        </p:nvSpPr>
        <p:spPr>
          <a:xfrm rot="7389734">
            <a:off x="11036353" y="7017921"/>
            <a:ext cx="1191046" cy="391968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82" name="AutoShape 15">
            <a:extLst>
              <a:ext uri="{FF2B5EF4-FFF2-40B4-BE49-F238E27FC236}">
                <a16:creationId xmlns:a16="http://schemas.microsoft.com/office/drawing/2014/main" id="{93E60ED8-223B-571D-F3A6-314A190A4AB6}"/>
              </a:ext>
            </a:extLst>
          </p:cNvPr>
          <p:cNvSpPr/>
          <p:nvPr/>
        </p:nvSpPr>
        <p:spPr>
          <a:xfrm rot="5043191" flipV="1">
            <a:off x="9980052" y="7225330"/>
            <a:ext cx="851201" cy="918063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pic>
        <p:nvPicPr>
          <p:cNvPr id="83" name="Image 82">
            <a:extLst>
              <a:ext uri="{FF2B5EF4-FFF2-40B4-BE49-F238E27FC236}">
                <a16:creationId xmlns:a16="http://schemas.microsoft.com/office/drawing/2014/main" id="{66A87564-CF05-0029-9E99-3FA22D43C064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4141086" y="6548636"/>
            <a:ext cx="2729057" cy="3045106"/>
          </a:xfrm>
          <a:prstGeom prst="rect">
            <a:avLst/>
          </a:prstGeom>
        </p:spPr>
      </p:pic>
      <p:sp>
        <p:nvSpPr>
          <p:cNvPr id="84" name="AutoShape 30">
            <a:extLst>
              <a:ext uri="{FF2B5EF4-FFF2-40B4-BE49-F238E27FC236}">
                <a16:creationId xmlns:a16="http://schemas.microsoft.com/office/drawing/2014/main" id="{801F6447-BA3A-AE5D-1116-B65F9E0BCFA0}"/>
              </a:ext>
            </a:extLst>
          </p:cNvPr>
          <p:cNvSpPr/>
          <p:nvPr/>
        </p:nvSpPr>
        <p:spPr>
          <a:xfrm rot="4807677">
            <a:off x="16673444" y="6861006"/>
            <a:ext cx="312675" cy="196464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85" name="TextBox 65">
            <a:extLst>
              <a:ext uri="{FF2B5EF4-FFF2-40B4-BE49-F238E27FC236}">
                <a16:creationId xmlns:a16="http://schemas.microsoft.com/office/drawing/2014/main" id="{9E702EF9-8DD0-1684-DD65-822ADC1AA58B}"/>
              </a:ext>
            </a:extLst>
          </p:cNvPr>
          <p:cNvSpPr txBox="1"/>
          <p:nvPr/>
        </p:nvSpPr>
        <p:spPr>
          <a:xfrm rot="414391">
            <a:off x="14604647" y="9089033"/>
            <a:ext cx="624052" cy="166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 err="1">
                <a:solidFill>
                  <a:srgbClr val="000000"/>
                </a:solidFill>
                <a:latin typeface="Questrial"/>
              </a:rPr>
              <a:t>Isolant</a:t>
            </a:r>
            <a:endParaRPr lang="en-US" sz="1001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86" name="TextBox 66">
            <a:extLst>
              <a:ext uri="{FF2B5EF4-FFF2-40B4-BE49-F238E27FC236}">
                <a16:creationId xmlns:a16="http://schemas.microsoft.com/office/drawing/2014/main" id="{9BFEF4C1-03CC-B6A5-94EA-3D4756449B8A}"/>
              </a:ext>
            </a:extLst>
          </p:cNvPr>
          <p:cNvSpPr txBox="1"/>
          <p:nvPr/>
        </p:nvSpPr>
        <p:spPr>
          <a:xfrm rot="315280">
            <a:off x="15284239" y="9161993"/>
            <a:ext cx="490245" cy="165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56"/>
              </a:lnSpc>
            </a:pPr>
            <a:r>
              <a:rPr lang="en-US" sz="969">
                <a:solidFill>
                  <a:srgbClr val="000000"/>
                </a:solidFill>
                <a:latin typeface="Questrial"/>
              </a:rPr>
              <a:t>Béton</a:t>
            </a:r>
          </a:p>
        </p:txBody>
      </p:sp>
      <p:sp>
        <p:nvSpPr>
          <p:cNvPr id="87" name="TextBox 67">
            <a:extLst>
              <a:ext uri="{FF2B5EF4-FFF2-40B4-BE49-F238E27FC236}">
                <a16:creationId xmlns:a16="http://schemas.microsoft.com/office/drawing/2014/main" id="{D980DDAE-8085-FB77-D29D-EAE6CBD208FD}"/>
              </a:ext>
            </a:extLst>
          </p:cNvPr>
          <p:cNvSpPr txBox="1"/>
          <p:nvPr/>
        </p:nvSpPr>
        <p:spPr>
          <a:xfrm>
            <a:off x="16447311" y="6408331"/>
            <a:ext cx="1442842" cy="526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7. Visser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l’entrée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d'air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sur le MEA </a:t>
            </a:r>
          </a:p>
          <a:p>
            <a:pPr algn="ctr">
              <a:lnSpc>
                <a:spcPts val="1401"/>
              </a:lnSpc>
            </a:pPr>
            <a:endParaRPr lang="en-US" sz="1001">
              <a:solidFill>
                <a:srgbClr val="000000"/>
              </a:solidFill>
              <a:latin typeface="Open Sans Light"/>
            </a:endParaRPr>
          </a:p>
        </p:txBody>
      </p:sp>
      <p:sp>
        <p:nvSpPr>
          <p:cNvPr id="88" name="TextBox 67">
            <a:extLst>
              <a:ext uri="{FF2B5EF4-FFF2-40B4-BE49-F238E27FC236}">
                <a16:creationId xmlns:a16="http://schemas.microsoft.com/office/drawing/2014/main" id="{9DCCF50F-9772-6778-45D0-0ABE57FC30B9}"/>
              </a:ext>
            </a:extLst>
          </p:cNvPr>
          <p:cNvSpPr txBox="1"/>
          <p:nvPr/>
        </p:nvSpPr>
        <p:spPr>
          <a:xfrm>
            <a:off x="13575811" y="6304035"/>
            <a:ext cx="1248192" cy="347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8.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Insérer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le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auvent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fixé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par 3 clips griffes</a:t>
            </a:r>
          </a:p>
        </p:txBody>
      </p:sp>
      <p:sp>
        <p:nvSpPr>
          <p:cNvPr id="89" name="AutoShape 90">
            <a:extLst>
              <a:ext uri="{FF2B5EF4-FFF2-40B4-BE49-F238E27FC236}">
                <a16:creationId xmlns:a16="http://schemas.microsoft.com/office/drawing/2014/main" id="{51362AD9-796B-EEB6-667E-B1E21BE989D7}"/>
              </a:ext>
            </a:extLst>
          </p:cNvPr>
          <p:cNvSpPr/>
          <p:nvPr/>
        </p:nvSpPr>
        <p:spPr>
          <a:xfrm rot="6040685" flipV="1">
            <a:off x="13921133" y="6841580"/>
            <a:ext cx="449839" cy="242843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9" name="Bouton d’action : début 8">
            <a:hlinkClick r:id="rId31" action="ppaction://hlinksldjump" highlightClick="1"/>
            <a:extLst>
              <a:ext uri="{FF2B5EF4-FFF2-40B4-BE49-F238E27FC236}">
                <a16:creationId xmlns:a16="http://schemas.microsoft.com/office/drawing/2014/main" id="{28BD5314-ECE1-40B7-4425-70CECD6AF62A}"/>
              </a:ext>
            </a:extLst>
          </p:cNvPr>
          <p:cNvSpPr/>
          <p:nvPr/>
        </p:nvSpPr>
        <p:spPr>
          <a:xfrm>
            <a:off x="128376" y="800556"/>
            <a:ext cx="940870" cy="850231"/>
          </a:xfrm>
          <a:prstGeom prst="actionButtonBeginning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15" name="TextBox 62">
            <a:extLst>
              <a:ext uri="{FF2B5EF4-FFF2-40B4-BE49-F238E27FC236}">
                <a16:creationId xmlns:a16="http://schemas.microsoft.com/office/drawing/2014/main" id="{0D590690-4C6E-D34B-2518-170C2E2F6310}"/>
              </a:ext>
            </a:extLst>
          </p:cNvPr>
          <p:cNvSpPr txBox="1"/>
          <p:nvPr/>
        </p:nvSpPr>
        <p:spPr>
          <a:xfrm>
            <a:off x="16247142" y="4192431"/>
            <a:ext cx="2430114" cy="7758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100" dirty="0">
                <a:solidFill>
                  <a:srgbClr val="000000"/>
                </a:solidFill>
                <a:latin typeface="Glacial Indifference"/>
              </a:rPr>
              <a:t>Tube PVC </a:t>
            </a:r>
            <a:r>
              <a:rPr lang="fr-FR" sz="1100" dirty="0">
                <a:solidFill>
                  <a:srgbClr val="000000"/>
                </a:solidFill>
                <a:latin typeface="Glacial Indifference"/>
              </a:rPr>
              <a:t>Ø125</a:t>
            </a:r>
          </a:p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fr-FR" sz="1100" dirty="0" err="1">
                <a:solidFill>
                  <a:srgbClr val="000000"/>
                </a:solidFill>
                <a:latin typeface="Glacial Indifference"/>
              </a:rPr>
              <a:t>Dexterne</a:t>
            </a:r>
            <a:r>
              <a:rPr lang="fr-FR" sz="1100" dirty="0">
                <a:solidFill>
                  <a:srgbClr val="000000"/>
                </a:solidFill>
                <a:latin typeface="Glacial Indifference"/>
              </a:rPr>
              <a:t>= 125mm</a:t>
            </a:r>
          </a:p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fr-FR" sz="1100" dirty="0" err="1">
                <a:solidFill>
                  <a:srgbClr val="000000"/>
                </a:solidFill>
                <a:latin typeface="Glacial Indifference"/>
              </a:rPr>
              <a:t>Dinterne</a:t>
            </a:r>
            <a:r>
              <a:rPr lang="fr-FR" sz="1100" dirty="0">
                <a:solidFill>
                  <a:srgbClr val="000000"/>
                </a:solidFill>
                <a:latin typeface="Glacial Indifference"/>
              </a:rPr>
              <a:t> = 117-118 mm</a:t>
            </a:r>
            <a:endParaRPr lang="en-US" sz="1100" dirty="0">
              <a:solidFill>
                <a:srgbClr val="000000"/>
              </a:solidFill>
              <a:latin typeface="Glacial Indifference"/>
            </a:endParaRPr>
          </a:p>
        </p:txBody>
      </p:sp>
    </p:spTree>
    <p:extLst>
      <p:ext uri="{BB962C8B-B14F-4D97-AF65-F5344CB8AC3E}">
        <p14:creationId xmlns:p14="http://schemas.microsoft.com/office/powerpoint/2010/main" val="12434726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 t="-28000" b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1928D8-E48D-7988-FAFA-DB98349423BB}"/>
              </a:ext>
            </a:extLst>
          </p:cNvPr>
          <p:cNvSpPr/>
          <p:nvPr/>
        </p:nvSpPr>
        <p:spPr>
          <a:xfrm>
            <a:off x="0" y="6261271"/>
            <a:ext cx="5375704" cy="3451457"/>
          </a:xfrm>
          <a:prstGeom prst="rect">
            <a:avLst/>
          </a:prstGeom>
          <a:noFill/>
          <a:ln>
            <a:noFill/>
          </a:ln>
          <a:effectLst>
            <a:reflection blurRad="1270000" endPos="650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1"/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ABED5F4C-DB7F-BA1D-4B1E-A432B912E1EF}"/>
              </a:ext>
            </a:extLst>
          </p:cNvPr>
          <p:cNvGrpSpPr/>
          <p:nvPr/>
        </p:nvGrpSpPr>
        <p:grpSpPr>
          <a:xfrm>
            <a:off x="1" y="5124376"/>
            <a:ext cx="8295266" cy="4073593"/>
            <a:chOff x="0" y="0"/>
            <a:chExt cx="1570923" cy="535236"/>
          </a:xfrm>
          <a:effectLst>
            <a:outerShdw blurRad="50800" dist="50800" dir="5400000" algn="ctr" rotWithShape="0">
              <a:schemeClr val="bg1"/>
            </a:outerShdw>
          </a:effectLst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7970E96-4CFF-231F-4D77-362DC565890A}"/>
                </a:ext>
              </a:extLst>
            </p:cNvPr>
            <p:cNvSpPr/>
            <p:nvPr/>
          </p:nvSpPr>
          <p:spPr>
            <a:xfrm>
              <a:off x="0" y="0"/>
              <a:ext cx="1570923" cy="535236"/>
            </a:xfrm>
            <a:custGeom>
              <a:avLst/>
              <a:gdLst/>
              <a:ahLst/>
              <a:cxnLst/>
              <a:rect l="l" t="t" r="r" b="b"/>
              <a:pathLst>
                <a:path w="1570923" h="535236">
                  <a:moveTo>
                    <a:pt x="0" y="0"/>
                  </a:moveTo>
                  <a:lnTo>
                    <a:pt x="1570923" y="0"/>
                  </a:lnTo>
                  <a:lnTo>
                    <a:pt x="1570923" y="535236"/>
                  </a:lnTo>
                  <a:lnTo>
                    <a:pt x="0" y="535236"/>
                  </a:lnTo>
                  <a:close/>
                </a:path>
              </a:pathLst>
            </a:custGeom>
            <a:solidFill>
              <a:srgbClr val="FFFFFF">
                <a:alpha val="53725"/>
              </a:srgbClr>
            </a:solidFill>
          </p:spPr>
          <p:txBody>
            <a:bodyPr/>
            <a:lstStyle/>
            <a:p>
              <a:endParaRPr lang="fr-FR" sz="1801"/>
            </a:p>
          </p:txBody>
        </p:sp>
        <p:sp>
          <p:nvSpPr>
            <p:cNvPr id="14" name="TextBox 5">
              <a:extLst>
                <a:ext uri="{FF2B5EF4-FFF2-40B4-BE49-F238E27FC236}">
                  <a16:creationId xmlns:a16="http://schemas.microsoft.com/office/drawing/2014/main" id="{81D5BB94-1A50-17FE-5C3C-2333AB2FF2E6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  <a:endParaRPr sz="1801"/>
            </a:p>
          </p:txBody>
        </p:sp>
      </p:grpSp>
      <p:grpSp>
        <p:nvGrpSpPr>
          <p:cNvPr id="2" name="Group 2"/>
          <p:cNvGrpSpPr/>
          <p:nvPr/>
        </p:nvGrpSpPr>
        <p:grpSpPr>
          <a:xfrm>
            <a:off x="241062" y="4059049"/>
            <a:ext cx="11109147" cy="3809734"/>
            <a:chOff x="-3491164" y="-343620"/>
            <a:chExt cx="14812196" cy="5079647"/>
          </a:xfrm>
        </p:grpSpPr>
        <p:sp>
          <p:nvSpPr>
            <p:cNvPr id="3" name="TextBox 3"/>
            <p:cNvSpPr txBox="1"/>
            <p:nvPr/>
          </p:nvSpPr>
          <p:spPr>
            <a:xfrm>
              <a:off x="-3491164" y="-343620"/>
              <a:ext cx="9988887" cy="416789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7947"/>
                </a:lnSpc>
                <a:spcBef>
                  <a:spcPct val="0"/>
                </a:spcBef>
              </a:pPr>
              <a:r>
                <a:rPr lang="en-US" sz="11501">
                  <a:solidFill>
                    <a:srgbClr val="FF0000"/>
                  </a:solidFill>
                  <a:latin typeface="Mont Bold"/>
                </a:rPr>
                <a:t>MTC + </a:t>
              </a:r>
              <a:r>
                <a:rPr lang="en-US" sz="6601" err="1">
                  <a:solidFill>
                    <a:srgbClr val="011B7A"/>
                  </a:solidFill>
                  <a:latin typeface="Mont Bold"/>
                </a:rPr>
                <a:t>en</a:t>
              </a:r>
              <a:r>
                <a:rPr lang="en-US" sz="6601">
                  <a:solidFill>
                    <a:srgbClr val="011B7A"/>
                  </a:solidFill>
                  <a:latin typeface="Mont Bold"/>
                </a:rPr>
                <a:t> ITI</a:t>
              </a:r>
              <a:endParaRPr lang="en-US" sz="11501">
                <a:solidFill>
                  <a:srgbClr val="011B7A"/>
                </a:solidFill>
                <a:latin typeface="Mont Bold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891212" y="1076818"/>
              <a:ext cx="10429820" cy="3659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947"/>
                </a:lnSpc>
                <a:spcBef>
                  <a:spcPct val="0"/>
                </a:spcBef>
              </a:pPr>
              <a:endParaRPr sz="1801"/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6F730664-7789-1233-89EA-DCC5DF771D5E}"/>
              </a:ext>
            </a:extLst>
          </p:cNvPr>
          <p:cNvSpPr txBox="1"/>
          <p:nvPr/>
        </p:nvSpPr>
        <p:spPr>
          <a:xfrm>
            <a:off x="335877" y="9425784"/>
            <a:ext cx="2632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>
                <a:solidFill>
                  <a:srgbClr val="25348B"/>
                </a:solidFill>
              </a:rPr>
              <a:t>#HealthyLiving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1B5E43-2F0F-7D6A-7408-D60F06AFB8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9120" y="9466799"/>
            <a:ext cx="2331720" cy="59560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4DA1FD8-C2E8-92D1-F796-9AA7958886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4434" y="7147637"/>
            <a:ext cx="2632837" cy="1809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8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Image 139">
            <a:extLst>
              <a:ext uri="{FF2B5EF4-FFF2-40B4-BE49-F238E27FC236}">
                <a16:creationId xmlns:a16="http://schemas.microsoft.com/office/drawing/2014/main" id="{88FA094C-EA25-FB66-5439-C3ACCE8948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339" y="6461329"/>
            <a:ext cx="2591497" cy="3163448"/>
          </a:xfrm>
          <a:prstGeom prst="rect">
            <a:avLst/>
          </a:prstGeom>
        </p:spPr>
      </p:pic>
      <p:pic>
        <p:nvPicPr>
          <p:cNvPr id="138" name="Image 137">
            <a:extLst>
              <a:ext uri="{FF2B5EF4-FFF2-40B4-BE49-F238E27FC236}">
                <a16:creationId xmlns:a16="http://schemas.microsoft.com/office/drawing/2014/main" id="{BC9ECA3C-A9C3-1C85-8D97-51E78EC61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5228" y="6409403"/>
            <a:ext cx="3221103" cy="3327586"/>
          </a:xfrm>
          <a:prstGeom prst="rect">
            <a:avLst/>
          </a:prstGeom>
        </p:spPr>
      </p:pic>
      <p:pic>
        <p:nvPicPr>
          <p:cNvPr id="136" name="Image 135">
            <a:extLst>
              <a:ext uri="{FF2B5EF4-FFF2-40B4-BE49-F238E27FC236}">
                <a16:creationId xmlns:a16="http://schemas.microsoft.com/office/drawing/2014/main" id="{5A5ED027-022A-1B0C-4C89-0E7CE94DB9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6293" y="6368510"/>
            <a:ext cx="2600127" cy="3236784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 rot="5400000">
            <a:off x="6752098" y="3886944"/>
            <a:ext cx="3730260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7" name="AutoShape 7"/>
          <p:cNvSpPr/>
          <p:nvPr/>
        </p:nvSpPr>
        <p:spPr>
          <a:xfrm rot="5400000">
            <a:off x="1331667" y="8431096"/>
            <a:ext cx="5480773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8" name="AutoShape 8"/>
          <p:cNvSpPr/>
          <p:nvPr/>
        </p:nvSpPr>
        <p:spPr>
          <a:xfrm flipV="1">
            <a:off x="28015" y="5695953"/>
            <a:ext cx="18212361" cy="23851"/>
          </a:xfrm>
          <a:prstGeom prst="line">
            <a:avLst/>
          </a:prstGeom>
          <a:ln w="47625" cap="flat">
            <a:solidFill>
              <a:srgbClr val="C5DB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16" name="AutoShape 16"/>
          <p:cNvSpPr/>
          <p:nvPr/>
        </p:nvSpPr>
        <p:spPr>
          <a:xfrm rot="5400000">
            <a:off x="5611006" y="8533217"/>
            <a:ext cx="553459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17" name="AutoShape 17"/>
          <p:cNvSpPr/>
          <p:nvPr/>
        </p:nvSpPr>
        <p:spPr>
          <a:xfrm rot="5400000">
            <a:off x="10480066" y="8539285"/>
            <a:ext cx="5559509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5"/>
          <a:srcRect l="42578" t="17327" b="11862"/>
          <a:stretch>
            <a:fillRect/>
          </a:stretch>
        </p:blipFill>
        <p:spPr>
          <a:xfrm>
            <a:off x="13167906" y="2755731"/>
            <a:ext cx="934432" cy="1152306"/>
          </a:xfrm>
          <a:prstGeom prst="rect">
            <a:avLst/>
          </a:prstGeom>
        </p:spPr>
      </p:pic>
      <p:sp>
        <p:nvSpPr>
          <p:cNvPr id="26" name="AutoShape 26"/>
          <p:cNvSpPr/>
          <p:nvPr/>
        </p:nvSpPr>
        <p:spPr>
          <a:xfrm flipV="1">
            <a:off x="2" y="2016201"/>
            <a:ext cx="18222290" cy="10377"/>
          </a:xfrm>
          <a:prstGeom prst="line">
            <a:avLst/>
          </a:prstGeom>
          <a:ln w="47625" cap="flat">
            <a:solidFill>
              <a:srgbClr val="C5DB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49" name="TextBox 49"/>
          <p:cNvSpPr txBox="1"/>
          <p:nvPr/>
        </p:nvSpPr>
        <p:spPr>
          <a:xfrm>
            <a:off x="3561202" y="564683"/>
            <a:ext cx="11236116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8"/>
              </a:lnSpc>
            </a:pPr>
            <a:r>
              <a:rPr lang="en-US" sz="5401">
                <a:solidFill>
                  <a:srgbClr val="1B3288"/>
                </a:solidFill>
                <a:latin typeface="Glacial Indifference Bold"/>
              </a:rPr>
              <a:t>MTC+ + MPR et </a:t>
            </a:r>
            <a:r>
              <a:rPr lang="en-US" sz="5401" err="1">
                <a:solidFill>
                  <a:srgbClr val="1B3288"/>
                </a:solidFill>
                <a:latin typeface="Glacial Indifference Bold"/>
              </a:rPr>
              <a:t>rallonge</a:t>
            </a:r>
            <a:r>
              <a:rPr lang="en-US" sz="5401">
                <a:solidFill>
                  <a:srgbClr val="1B3288"/>
                </a:solidFill>
                <a:latin typeface="Glacial Indifference Bold"/>
              </a:rPr>
              <a:t> + Tube PVC</a:t>
            </a:r>
            <a:endParaRPr lang="en-US" sz="4800">
              <a:solidFill>
                <a:srgbClr val="1B3288"/>
              </a:solidFill>
              <a:latin typeface="Glacial Indifference" panose="020B0604020202020204" charset="0"/>
            </a:endParaRPr>
          </a:p>
          <a:p>
            <a:pPr algn="ctr">
              <a:lnSpc>
                <a:spcPts val="3220"/>
              </a:lnSpc>
            </a:pPr>
            <a:r>
              <a:rPr lang="en-US" sz="2400">
                <a:solidFill>
                  <a:srgbClr val="1B3288"/>
                </a:solidFill>
                <a:latin typeface="Glacial Indifference" panose="020B0604020202020204" charset="0"/>
              </a:rPr>
              <a:t>Mise </a:t>
            </a:r>
            <a:r>
              <a:rPr lang="en-US" sz="2400" err="1">
                <a:solidFill>
                  <a:srgbClr val="1B3288"/>
                </a:solidFill>
                <a:latin typeface="Glacial Indifference" panose="020B0604020202020204" charset="0"/>
              </a:rPr>
              <a:t>en</a:t>
            </a:r>
            <a:r>
              <a:rPr lang="en-US" sz="2400">
                <a:solidFill>
                  <a:srgbClr val="1B3288"/>
                </a:solidFill>
                <a:latin typeface="Glacial Indifference" panose="020B0604020202020204" charset="0"/>
              </a:rPr>
              <a:t> oeuvre </a:t>
            </a:r>
            <a:r>
              <a:rPr lang="en-US" sz="2400" err="1">
                <a:solidFill>
                  <a:srgbClr val="1B3288"/>
                </a:solidFill>
                <a:latin typeface="Glacial Indifference" panose="020B0604020202020204" charset="0"/>
              </a:rPr>
              <a:t>en</a:t>
            </a:r>
            <a:r>
              <a:rPr lang="en-US" sz="2400">
                <a:solidFill>
                  <a:srgbClr val="1B3288"/>
                </a:solidFill>
                <a:latin typeface="Glacial Indifference" panose="020B0604020202020204" charset="0"/>
              </a:rPr>
              <a:t> </a:t>
            </a:r>
            <a:r>
              <a:rPr lang="en-US" sz="2400">
                <a:solidFill>
                  <a:srgbClr val="1B3288"/>
                </a:solidFill>
                <a:latin typeface="Glacial Indifference"/>
              </a:rPr>
              <a:t>Isolation </a:t>
            </a:r>
            <a:r>
              <a:rPr lang="en-US" sz="2400" err="1">
                <a:solidFill>
                  <a:srgbClr val="1B3288"/>
                </a:solidFill>
                <a:latin typeface="Glacial Indifference"/>
              </a:rPr>
              <a:t>Intérieure</a:t>
            </a:r>
            <a:endParaRPr lang="en-US" sz="2400">
              <a:solidFill>
                <a:srgbClr val="1B3288"/>
              </a:solidFill>
              <a:latin typeface="Glacial Indifference"/>
            </a:endParaRPr>
          </a:p>
        </p:txBody>
      </p:sp>
      <p:sp>
        <p:nvSpPr>
          <p:cNvPr id="56" name="TextBox 56"/>
          <p:cNvSpPr txBox="1"/>
          <p:nvPr/>
        </p:nvSpPr>
        <p:spPr>
          <a:xfrm>
            <a:off x="3579809" y="4737487"/>
            <a:ext cx="4431374" cy="5450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 dirty="0" err="1">
                <a:solidFill>
                  <a:srgbClr val="000000"/>
                </a:solidFill>
                <a:latin typeface="Glacial Indifference"/>
              </a:rPr>
              <a:t>Produit</a:t>
            </a:r>
            <a:r>
              <a:rPr lang="en-US" sz="1600" dirty="0">
                <a:solidFill>
                  <a:srgbClr val="000000"/>
                </a:solidFill>
                <a:latin typeface="Glacial Indifference"/>
              </a:rPr>
              <a:t> : MTC+ MPR et plaque de </a:t>
            </a:r>
            <a:r>
              <a:rPr lang="en-US" sz="1600" dirty="0" err="1">
                <a:solidFill>
                  <a:srgbClr val="000000"/>
                </a:solidFill>
                <a:latin typeface="Glacial Indifference"/>
              </a:rPr>
              <a:t>finition</a:t>
            </a:r>
            <a:r>
              <a:rPr lang="en-US" sz="1600" dirty="0">
                <a:solidFill>
                  <a:srgbClr val="000000"/>
                </a:solidFill>
                <a:latin typeface="Glacial Indifference"/>
              </a:rPr>
              <a:t> (11011405) + </a:t>
            </a:r>
            <a:r>
              <a:rPr lang="en-US" sz="1600" dirty="0" err="1">
                <a:solidFill>
                  <a:srgbClr val="000000"/>
                </a:solidFill>
                <a:latin typeface="Glacial Indifference"/>
              </a:rPr>
              <a:t>Rallonge</a:t>
            </a:r>
            <a:r>
              <a:rPr lang="en-US" sz="1600" dirty="0">
                <a:solidFill>
                  <a:srgbClr val="000000"/>
                </a:solidFill>
                <a:latin typeface="Glacial Indifference"/>
              </a:rPr>
              <a:t> MPR (11011406)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11836908" y="4045878"/>
            <a:ext cx="3596428" cy="2469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fr-FR" sz="1401">
                <a:solidFill>
                  <a:srgbClr val="000000"/>
                </a:solidFill>
                <a:latin typeface="Glacial Indifference"/>
              </a:rPr>
              <a:t>Tube PVC Ø125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12911349" y="2166560"/>
            <a:ext cx="1731980" cy="3327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899" u="sng" err="1">
                <a:solidFill>
                  <a:srgbClr val="1B328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Accessoires</a:t>
            </a:r>
            <a:endParaRPr lang="en-US" sz="1899" u="sng">
              <a:solidFill>
                <a:srgbClr val="1B3288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57" name="Image 56" descr="Une image contenant outil&#10;&#10;Description générée automatiquement">
            <a:extLst>
              <a:ext uri="{FF2B5EF4-FFF2-40B4-BE49-F238E27FC236}">
                <a16:creationId xmlns:a16="http://schemas.microsoft.com/office/drawing/2014/main" id="{2F80C43F-8A16-1E6E-57D7-CAF80F9FEF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965" y="4598315"/>
            <a:ext cx="1745790" cy="561572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977537F8-0E0A-B76C-F502-ADD264FEEF3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2"/>
          <a:stretch/>
        </p:blipFill>
        <p:spPr>
          <a:xfrm>
            <a:off x="14819426" y="2115163"/>
            <a:ext cx="3402866" cy="2197148"/>
          </a:xfrm>
          <a:prstGeom prst="rect">
            <a:avLst/>
          </a:prstGeom>
        </p:spPr>
      </p:pic>
      <p:sp>
        <p:nvSpPr>
          <p:cNvPr id="39" name="TextBox 58">
            <a:extLst>
              <a:ext uri="{FF2B5EF4-FFF2-40B4-BE49-F238E27FC236}">
                <a16:creationId xmlns:a16="http://schemas.microsoft.com/office/drawing/2014/main" id="{681D4F63-AE1A-A8C1-170D-524EEA4901A5}"/>
              </a:ext>
            </a:extLst>
          </p:cNvPr>
          <p:cNvSpPr txBox="1"/>
          <p:nvPr/>
        </p:nvSpPr>
        <p:spPr>
          <a:xfrm>
            <a:off x="15113061" y="4423944"/>
            <a:ext cx="2810119" cy="862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Installation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préconisée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avec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l’EHL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S   	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Plaque de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finition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lègèrement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visible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autour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de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l’EHL</a:t>
            </a:r>
            <a:endParaRPr lang="en-US" sz="1401">
              <a:solidFill>
                <a:srgbClr val="000000"/>
              </a:solidFill>
              <a:latin typeface="Glacial Indifference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846BB0-B3B3-5FB8-2FB0-7D6929320FC1}"/>
              </a:ext>
            </a:extLst>
          </p:cNvPr>
          <p:cNvSpPr/>
          <p:nvPr/>
        </p:nvSpPr>
        <p:spPr>
          <a:xfrm>
            <a:off x="6898951" y="5455939"/>
            <a:ext cx="3876829" cy="772107"/>
          </a:xfrm>
          <a:prstGeom prst="rect">
            <a:avLst/>
          </a:prstGeom>
          <a:solidFill>
            <a:schemeClr val="bg1"/>
          </a:solidFill>
          <a:ln>
            <a:solidFill>
              <a:srgbClr val="C5DB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1"/>
          </a:p>
        </p:txBody>
      </p:sp>
      <p:sp>
        <p:nvSpPr>
          <p:cNvPr id="22" name="TextBox 64">
            <a:extLst>
              <a:ext uri="{FF2B5EF4-FFF2-40B4-BE49-F238E27FC236}">
                <a16:creationId xmlns:a16="http://schemas.microsoft.com/office/drawing/2014/main" id="{179877EF-E4FC-69F1-22BF-D37AF13E4451}"/>
              </a:ext>
            </a:extLst>
          </p:cNvPr>
          <p:cNvSpPr txBox="1"/>
          <p:nvPr/>
        </p:nvSpPr>
        <p:spPr>
          <a:xfrm>
            <a:off x="6014069" y="5522596"/>
            <a:ext cx="5594119" cy="6735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>
              <a:lnSpc>
                <a:spcPts val="2660"/>
              </a:lnSpc>
              <a:spcBef>
                <a:spcPct val="0"/>
              </a:spcBef>
              <a:defRPr sz="2800" u="sng">
                <a:solidFill>
                  <a:srgbClr val="1B3288"/>
                </a:solidFill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fr-FR" sz="2000" u="none" dirty="0">
                <a:latin typeface="Arial Black" panose="020B0A04020102020204" pitchFamily="34" charset="0"/>
              </a:rPr>
              <a:t>Isolant : &gt; 9,7 cm</a:t>
            </a:r>
          </a:p>
          <a:p>
            <a:r>
              <a:rPr lang="fr-FR" sz="2000" u="none" dirty="0">
                <a:latin typeface="Arial Black" panose="020B0A04020102020204" pitchFamily="34" charset="0"/>
              </a:rPr>
              <a:t>Béton : &gt; 18 cm</a:t>
            </a:r>
          </a:p>
        </p:txBody>
      </p:sp>
      <p:pic>
        <p:nvPicPr>
          <p:cNvPr id="29" name="Image 28" descr="Une image contenant intérieur, mur, appareil, sale&#10;&#10;Description générée automatiquement">
            <a:extLst>
              <a:ext uri="{FF2B5EF4-FFF2-40B4-BE49-F238E27FC236}">
                <a16:creationId xmlns:a16="http://schemas.microsoft.com/office/drawing/2014/main" id="{ED17F997-E97A-D913-D112-D592AF6A213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9" r="18693" b="18120"/>
          <a:stretch/>
        </p:blipFill>
        <p:spPr>
          <a:xfrm>
            <a:off x="15685573" y="43956"/>
            <a:ext cx="2505547" cy="1711998"/>
          </a:xfrm>
          <a:prstGeom prst="rect">
            <a:avLst/>
          </a:prstGeom>
        </p:spPr>
      </p:pic>
      <p:sp>
        <p:nvSpPr>
          <p:cNvPr id="33" name="TextBox 67">
            <a:extLst>
              <a:ext uri="{FF2B5EF4-FFF2-40B4-BE49-F238E27FC236}">
                <a16:creationId xmlns:a16="http://schemas.microsoft.com/office/drawing/2014/main" id="{5636461A-C173-D2BF-4A5F-BA16403B273D}"/>
              </a:ext>
            </a:extLst>
          </p:cNvPr>
          <p:cNvSpPr txBox="1"/>
          <p:nvPr/>
        </p:nvSpPr>
        <p:spPr>
          <a:xfrm>
            <a:off x="16116405" y="1794103"/>
            <a:ext cx="1990743" cy="1538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89"/>
              </a:lnSpc>
            </a:pPr>
            <a:r>
              <a:rPr lang="fr-FR" sz="1001">
                <a:latin typeface="Open Sans Light"/>
              </a:rPr>
              <a:t>SRT+ siliconé</a:t>
            </a:r>
          </a:p>
        </p:txBody>
      </p:sp>
      <p:sp>
        <p:nvSpPr>
          <p:cNvPr id="35" name="TextBox 63">
            <a:extLst>
              <a:ext uri="{FF2B5EF4-FFF2-40B4-BE49-F238E27FC236}">
                <a16:creationId xmlns:a16="http://schemas.microsoft.com/office/drawing/2014/main" id="{09F99450-8F1A-064A-4DBC-FE4270FB549B}"/>
              </a:ext>
            </a:extLst>
          </p:cNvPr>
          <p:cNvSpPr txBox="1"/>
          <p:nvPr/>
        </p:nvSpPr>
        <p:spPr>
          <a:xfrm>
            <a:off x="3561202" y="2056249"/>
            <a:ext cx="1860500" cy="331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899" u="sng">
                <a:solidFill>
                  <a:srgbClr val="1B3288"/>
                </a:solidFill>
                <a:latin typeface="Glacial Indifference Bold"/>
              </a:rPr>
              <a:t>Produit </a:t>
            </a:r>
            <a:r>
              <a:rPr lang="en-US" sz="1899" u="sng">
                <a:solidFill>
                  <a:srgbClr val="1B328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principal</a:t>
            </a:r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CFC6C7B3-6797-2C60-7BC3-C638948D0A1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30"/>
            <a:ext cx="2331720" cy="595601"/>
          </a:xfrm>
          <a:prstGeom prst="rect">
            <a:avLst/>
          </a:prstGeom>
        </p:spPr>
      </p:pic>
      <p:sp>
        <p:nvSpPr>
          <p:cNvPr id="27" name="TextBox 58">
            <a:extLst>
              <a:ext uri="{FF2B5EF4-FFF2-40B4-BE49-F238E27FC236}">
                <a16:creationId xmlns:a16="http://schemas.microsoft.com/office/drawing/2014/main" id="{A71D7B93-4A5A-630B-85AD-912486FE9A40}"/>
              </a:ext>
            </a:extLst>
          </p:cNvPr>
          <p:cNvSpPr txBox="1"/>
          <p:nvPr/>
        </p:nvSpPr>
        <p:spPr>
          <a:xfrm>
            <a:off x="72893" y="5394658"/>
            <a:ext cx="3175063" cy="2084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fr-FR" sz="1401" dirty="0">
                <a:solidFill>
                  <a:srgbClr val="000000"/>
                </a:solidFill>
                <a:latin typeface="Glacial Indifference"/>
              </a:rPr>
              <a:t>Plaque indispensable pour l’étanchéité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252271D1-10C5-1F93-A004-F09CAE41565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752223" y="4910413"/>
            <a:ext cx="313318" cy="293823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292475" y="3868092"/>
            <a:ext cx="664877" cy="664877"/>
          </a:xfrm>
          <a:prstGeom prst="rect">
            <a:avLst/>
          </a:prstGeom>
        </p:spPr>
      </p:pic>
      <p:sp>
        <p:nvSpPr>
          <p:cNvPr id="42" name="Bouton d’action : début 41">
            <a:hlinkClick r:id="rId13" action="ppaction://hlinksldjump" highlightClick="1"/>
            <a:extLst>
              <a:ext uri="{FF2B5EF4-FFF2-40B4-BE49-F238E27FC236}">
                <a16:creationId xmlns:a16="http://schemas.microsoft.com/office/drawing/2014/main" id="{9875B410-6CB8-7F5F-CFB3-6F6F9EC9CF0F}"/>
              </a:ext>
            </a:extLst>
          </p:cNvPr>
          <p:cNvSpPr/>
          <p:nvPr/>
        </p:nvSpPr>
        <p:spPr>
          <a:xfrm>
            <a:off x="128376" y="800556"/>
            <a:ext cx="940870" cy="850231"/>
          </a:xfrm>
          <a:prstGeom prst="actionButtonBeginning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pic>
        <p:nvPicPr>
          <p:cNvPr id="61" name="Image 60">
            <a:extLst>
              <a:ext uri="{FF2B5EF4-FFF2-40B4-BE49-F238E27FC236}">
                <a16:creationId xmlns:a16="http://schemas.microsoft.com/office/drawing/2014/main" id="{326E8547-2A44-9F2A-5030-A0D6CF2BF11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34598" y="6712261"/>
            <a:ext cx="1936328" cy="2348828"/>
          </a:xfrm>
          <a:prstGeom prst="rect">
            <a:avLst/>
          </a:prstGeom>
        </p:spPr>
      </p:pic>
      <p:sp>
        <p:nvSpPr>
          <p:cNvPr id="63" name="AutoShape 4">
            <a:extLst>
              <a:ext uri="{FF2B5EF4-FFF2-40B4-BE49-F238E27FC236}">
                <a16:creationId xmlns:a16="http://schemas.microsoft.com/office/drawing/2014/main" id="{64AB5F0D-6866-86AB-AF06-FE0F7A6D873A}"/>
              </a:ext>
            </a:extLst>
          </p:cNvPr>
          <p:cNvSpPr/>
          <p:nvPr/>
        </p:nvSpPr>
        <p:spPr>
          <a:xfrm rot="526820">
            <a:off x="1164854" y="8621679"/>
            <a:ext cx="363460" cy="39045"/>
          </a:xfrm>
          <a:prstGeom prst="line">
            <a:avLst/>
          </a:prstGeom>
          <a:ln w="9525" cap="flat">
            <a:solidFill>
              <a:srgbClr val="AF0606"/>
            </a:solidFill>
            <a:prstDash val="solid"/>
            <a:headEnd type="arrow" w="med" len="sm"/>
            <a:tailEnd type="arrow" w="med" len="sm"/>
          </a:ln>
        </p:spPr>
        <p:txBody>
          <a:bodyPr/>
          <a:lstStyle/>
          <a:p>
            <a:endParaRPr lang="fr-FR" sz="1801"/>
          </a:p>
        </p:txBody>
      </p:sp>
      <p:pic>
        <p:nvPicPr>
          <p:cNvPr id="65" name="Picture 5">
            <a:extLst>
              <a:ext uri="{FF2B5EF4-FFF2-40B4-BE49-F238E27FC236}">
                <a16:creationId xmlns:a16="http://schemas.microsoft.com/office/drawing/2014/main" id="{68202F57-0105-EC52-6C17-F754E4763AC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1904192" y="9593212"/>
            <a:ext cx="481778" cy="481778"/>
          </a:xfrm>
          <a:prstGeom prst="rect">
            <a:avLst/>
          </a:prstGeom>
        </p:spPr>
      </p:pic>
      <p:sp>
        <p:nvSpPr>
          <p:cNvPr id="67" name="AutoShape 9">
            <a:extLst>
              <a:ext uri="{FF2B5EF4-FFF2-40B4-BE49-F238E27FC236}">
                <a16:creationId xmlns:a16="http://schemas.microsoft.com/office/drawing/2014/main" id="{9103E33A-08E7-462E-B3A9-2394D630219A}"/>
              </a:ext>
            </a:extLst>
          </p:cNvPr>
          <p:cNvSpPr/>
          <p:nvPr/>
        </p:nvSpPr>
        <p:spPr>
          <a:xfrm rot="7507898" flipV="1">
            <a:off x="1909488" y="6976587"/>
            <a:ext cx="1310606" cy="270661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pic>
        <p:nvPicPr>
          <p:cNvPr id="70" name="Picture 11">
            <a:extLst>
              <a:ext uri="{FF2B5EF4-FFF2-40B4-BE49-F238E27FC236}">
                <a16:creationId xmlns:a16="http://schemas.microsoft.com/office/drawing/2014/main" id="{89A5FE61-C2D4-B4AC-192A-A966E8DD967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72893" y="7993698"/>
            <a:ext cx="525918" cy="517372"/>
          </a:xfrm>
          <a:prstGeom prst="rect">
            <a:avLst/>
          </a:prstGeom>
        </p:spPr>
      </p:pic>
      <p:sp>
        <p:nvSpPr>
          <p:cNvPr id="71" name="AutoShape 13">
            <a:extLst>
              <a:ext uri="{FF2B5EF4-FFF2-40B4-BE49-F238E27FC236}">
                <a16:creationId xmlns:a16="http://schemas.microsoft.com/office/drawing/2014/main" id="{0B869567-B9A4-3FF3-DA74-A16B416E811E}"/>
              </a:ext>
            </a:extLst>
          </p:cNvPr>
          <p:cNvSpPr/>
          <p:nvPr/>
        </p:nvSpPr>
        <p:spPr>
          <a:xfrm rot="5878987" flipH="1">
            <a:off x="6046278" y="8727665"/>
            <a:ext cx="536051" cy="350835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pic>
        <p:nvPicPr>
          <p:cNvPr id="73" name="Picture 14">
            <a:extLst>
              <a:ext uri="{FF2B5EF4-FFF2-40B4-BE49-F238E27FC236}">
                <a16:creationId xmlns:a16="http://schemas.microsoft.com/office/drawing/2014/main" id="{969ACDCE-E3AD-7A05-3150-B7678196119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5793857" y="9645626"/>
            <a:ext cx="459495" cy="459495"/>
          </a:xfrm>
          <a:prstGeom prst="rect">
            <a:avLst/>
          </a:prstGeom>
        </p:spPr>
      </p:pic>
      <p:pic>
        <p:nvPicPr>
          <p:cNvPr id="74" name="Picture 15">
            <a:extLst>
              <a:ext uri="{FF2B5EF4-FFF2-40B4-BE49-F238E27FC236}">
                <a16:creationId xmlns:a16="http://schemas.microsoft.com/office/drawing/2014/main" id="{3467FEEC-064E-7719-15F3-55306AF62852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4197917" y="8016755"/>
            <a:ext cx="525918" cy="517372"/>
          </a:xfrm>
          <a:prstGeom prst="rect">
            <a:avLst/>
          </a:prstGeom>
        </p:spPr>
      </p:pic>
      <p:pic>
        <p:nvPicPr>
          <p:cNvPr id="75" name="Picture 18">
            <a:extLst>
              <a:ext uri="{FF2B5EF4-FFF2-40B4-BE49-F238E27FC236}">
                <a16:creationId xmlns:a16="http://schemas.microsoft.com/office/drawing/2014/main" id="{2AC4D97D-17E7-D9E0-B294-81DA652FAAC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10463989" y="9612126"/>
            <a:ext cx="448370" cy="448370"/>
          </a:xfrm>
          <a:prstGeom prst="rect">
            <a:avLst/>
          </a:prstGeom>
        </p:spPr>
      </p:pic>
      <p:sp>
        <p:nvSpPr>
          <p:cNvPr id="79" name="AutoShape 36">
            <a:extLst>
              <a:ext uri="{FF2B5EF4-FFF2-40B4-BE49-F238E27FC236}">
                <a16:creationId xmlns:a16="http://schemas.microsoft.com/office/drawing/2014/main" id="{48C4C97B-F9AB-F09A-5960-C265516C950E}"/>
              </a:ext>
            </a:extLst>
          </p:cNvPr>
          <p:cNvSpPr/>
          <p:nvPr/>
        </p:nvSpPr>
        <p:spPr>
          <a:xfrm rot="6850908" flipV="1">
            <a:off x="10857795" y="6657522"/>
            <a:ext cx="1196342" cy="452657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83" name="AutoShape 41">
            <a:extLst>
              <a:ext uri="{FF2B5EF4-FFF2-40B4-BE49-F238E27FC236}">
                <a16:creationId xmlns:a16="http://schemas.microsoft.com/office/drawing/2014/main" id="{5CB03230-6002-C400-763D-BC584C946A5C}"/>
              </a:ext>
            </a:extLst>
          </p:cNvPr>
          <p:cNvSpPr/>
          <p:nvPr/>
        </p:nvSpPr>
        <p:spPr>
          <a:xfrm rot="4499999">
            <a:off x="12090447" y="6628660"/>
            <a:ext cx="268289" cy="466287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86" name="TextBox 50">
            <a:extLst>
              <a:ext uri="{FF2B5EF4-FFF2-40B4-BE49-F238E27FC236}">
                <a16:creationId xmlns:a16="http://schemas.microsoft.com/office/drawing/2014/main" id="{27DD9F80-6A66-4AC6-5B76-061031A8C048}"/>
              </a:ext>
            </a:extLst>
          </p:cNvPr>
          <p:cNvSpPr txBox="1"/>
          <p:nvPr/>
        </p:nvSpPr>
        <p:spPr>
          <a:xfrm rot="647809">
            <a:off x="1013580" y="8808818"/>
            <a:ext cx="448121" cy="177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70"/>
              </a:lnSpc>
            </a:pPr>
            <a:r>
              <a:rPr lang="en-US" sz="1051">
                <a:solidFill>
                  <a:srgbClr val="AF0606"/>
                </a:solidFill>
                <a:latin typeface="Glacial Indifference Bold"/>
              </a:rPr>
              <a:t>&gt;9cm</a:t>
            </a:r>
          </a:p>
        </p:txBody>
      </p:sp>
      <p:sp>
        <p:nvSpPr>
          <p:cNvPr id="89" name="TextBox 51">
            <a:extLst>
              <a:ext uri="{FF2B5EF4-FFF2-40B4-BE49-F238E27FC236}">
                <a16:creationId xmlns:a16="http://schemas.microsoft.com/office/drawing/2014/main" id="{4918694A-B8C0-A149-8760-945C9218A25E}"/>
              </a:ext>
            </a:extLst>
          </p:cNvPr>
          <p:cNvSpPr txBox="1"/>
          <p:nvPr/>
        </p:nvSpPr>
        <p:spPr>
          <a:xfrm>
            <a:off x="-451153" y="8537192"/>
            <a:ext cx="1595276" cy="167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 err="1">
                <a:solidFill>
                  <a:srgbClr val="000000"/>
                </a:solidFill>
                <a:latin typeface="Open Sans Light Bold"/>
              </a:rPr>
              <a:t>Exterieur</a:t>
            </a:r>
            <a:endParaRPr lang="en-US" sz="1001">
              <a:solidFill>
                <a:srgbClr val="000000"/>
              </a:solidFill>
              <a:latin typeface="Open Sans Light Bold"/>
            </a:endParaRPr>
          </a:p>
        </p:txBody>
      </p:sp>
      <p:sp>
        <p:nvSpPr>
          <p:cNvPr id="92" name="TextBox 52">
            <a:extLst>
              <a:ext uri="{FF2B5EF4-FFF2-40B4-BE49-F238E27FC236}">
                <a16:creationId xmlns:a16="http://schemas.microsoft.com/office/drawing/2014/main" id="{AD968EAB-7B09-51AC-1D5A-1D8C2A04B57C}"/>
              </a:ext>
            </a:extLst>
          </p:cNvPr>
          <p:cNvSpPr txBox="1"/>
          <p:nvPr/>
        </p:nvSpPr>
        <p:spPr>
          <a:xfrm>
            <a:off x="2145081" y="6071786"/>
            <a:ext cx="1786395" cy="347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64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1. Faire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une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réservation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dans le béton avec le tube PVC</a:t>
            </a:r>
          </a:p>
        </p:txBody>
      </p:sp>
      <p:sp>
        <p:nvSpPr>
          <p:cNvPr id="95" name="TextBox 55">
            <a:extLst>
              <a:ext uri="{FF2B5EF4-FFF2-40B4-BE49-F238E27FC236}">
                <a16:creationId xmlns:a16="http://schemas.microsoft.com/office/drawing/2014/main" id="{F5035317-0C1A-F830-DADF-E2D3598EFA1D}"/>
              </a:ext>
            </a:extLst>
          </p:cNvPr>
          <p:cNvSpPr txBox="1"/>
          <p:nvPr/>
        </p:nvSpPr>
        <p:spPr>
          <a:xfrm>
            <a:off x="2734920" y="9261172"/>
            <a:ext cx="1595276" cy="167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 err="1">
                <a:solidFill>
                  <a:srgbClr val="000000"/>
                </a:solidFill>
                <a:latin typeface="Open Sans Light Bold"/>
              </a:rPr>
              <a:t>Intérieur</a:t>
            </a:r>
            <a:endParaRPr lang="en-US" sz="1001">
              <a:solidFill>
                <a:srgbClr val="000000"/>
              </a:solidFill>
              <a:latin typeface="Open Sans Light Bold"/>
            </a:endParaRPr>
          </a:p>
        </p:txBody>
      </p:sp>
      <p:sp>
        <p:nvSpPr>
          <p:cNvPr id="97" name="TextBox 66">
            <a:extLst>
              <a:ext uri="{FF2B5EF4-FFF2-40B4-BE49-F238E27FC236}">
                <a16:creationId xmlns:a16="http://schemas.microsoft.com/office/drawing/2014/main" id="{A2E3A279-DB71-C379-21E5-40A4F3C4F9E1}"/>
              </a:ext>
            </a:extLst>
          </p:cNvPr>
          <p:cNvSpPr txBox="1"/>
          <p:nvPr/>
        </p:nvSpPr>
        <p:spPr>
          <a:xfrm rot="831615">
            <a:off x="1132145" y="8319000"/>
            <a:ext cx="460187" cy="153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8">
                <a:solidFill>
                  <a:srgbClr val="000000"/>
                </a:solidFill>
                <a:latin typeface="Questrial"/>
              </a:rPr>
              <a:t>Béton</a:t>
            </a:r>
          </a:p>
        </p:txBody>
      </p:sp>
      <p:sp>
        <p:nvSpPr>
          <p:cNvPr id="98" name="TextBox 69">
            <a:extLst>
              <a:ext uri="{FF2B5EF4-FFF2-40B4-BE49-F238E27FC236}">
                <a16:creationId xmlns:a16="http://schemas.microsoft.com/office/drawing/2014/main" id="{F6595CB8-CC62-FE19-4C46-5D4771D4ACC2}"/>
              </a:ext>
            </a:extLst>
          </p:cNvPr>
          <p:cNvSpPr txBox="1"/>
          <p:nvPr/>
        </p:nvSpPr>
        <p:spPr>
          <a:xfrm>
            <a:off x="6168886" y="9230957"/>
            <a:ext cx="1595276" cy="347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3. Visser les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pattes</a:t>
            </a:r>
            <a:endParaRPr lang="en-US" sz="1001">
              <a:solidFill>
                <a:srgbClr val="000000"/>
              </a:solidFill>
              <a:latin typeface="Open Sans Light"/>
            </a:endParaRPr>
          </a:p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 dans le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mur</a:t>
            </a:r>
            <a:endParaRPr lang="en-US" sz="1001">
              <a:solidFill>
                <a:srgbClr val="000000"/>
              </a:solidFill>
              <a:latin typeface="Open Sans Light"/>
            </a:endParaRPr>
          </a:p>
        </p:txBody>
      </p:sp>
      <p:sp>
        <p:nvSpPr>
          <p:cNvPr id="99" name="TextBox 71">
            <a:extLst>
              <a:ext uri="{FF2B5EF4-FFF2-40B4-BE49-F238E27FC236}">
                <a16:creationId xmlns:a16="http://schemas.microsoft.com/office/drawing/2014/main" id="{AA2DB811-6389-B78F-668A-C883E61D5DFF}"/>
              </a:ext>
            </a:extLst>
          </p:cNvPr>
          <p:cNvSpPr txBox="1"/>
          <p:nvPr/>
        </p:nvSpPr>
        <p:spPr>
          <a:xfrm rot="1682683">
            <a:off x="4842808" y="9194066"/>
            <a:ext cx="460187" cy="153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8">
                <a:solidFill>
                  <a:srgbClr val="000000"/>
                </a:solidFill>
                <a:latin typeface="Questrial"/>
              </a:rPr>
              <a:t>Béton</a:t>
            </a:r>
          </a:p>
        </p:txBody>
      </p:sp>
      <p:sp>
        <p:nvSpPr>
          <p:cNvPr id="102" name="TextBox 80">
            <a:extLst>
              <a:ext uri="{FF2B5EF4-FFF2-40B4-BE49-F238E27FC236}">
                <a16:creationId xmlns:a16="http://schemas.microsoft.com/office/drawing/2014/main" id="{F3AEEC9F-CE11-DCDB-1B1C-9D2A06B281A0}"/>
              </a:ext>
            </a:extLst>
          </p:cNvPr>
          <p:cNvSpPr txBox="1"/>
          <p:nvPr/>
        </p:nvSpPr>
        <p:spPr>
          <a:xfrm>
            <a:off x="11807893" y="6479413"/>
            <a:ext cx="1595276" cy="167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5.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Mettre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l’isolant</a:t>
            </a:r>
            <a:endParaRPr lang="en-US" sz="1001">
              <a:solidFill>
                <a:srgbClr val="000000"/>
              </a:solidFill>
              <a:latin typeface="Open Sans Light"/>
            </a:endParaRPr>
          </a:p>
        </p:txBody>
      </p:sp>
      <p:sp>
        <p:nvSpPr>
          <p:cNvPr id="104" name="AutoShape 93">
            <a:extLst>
              <a:ext uri="{FF2B5EF4-FFF2-40B4-BE49-F238E27FC236}">
                <a16:creationId xmlns:a16="http://schemas.microsoft.com/office/drawing/2014/main" id="{5E9A04D2-F4EB-53CD-9BA7-2FE91F43A2BD}"/>
              </a:ext>
            </a:extLst>
          </p:cNvPr>
          <p:cNvSpPr/>
          <p:nvPr/>
        </p:nvSpPr>
        <p:spPr>
          <a:xfrm rot="5400000" flipH="1">
            <a:off x="11064529" y="8643974"/>
            <a:ext cx="1301351" cy="497658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pic>
        <p:nvPicPr>
          <p:cNvPr id="105" name="Picture 19">
            <a:extLst>
              <a:ext uri="{FF2B5EF4-FFF2-40B4-BE49-F238E27FC236}">
                <a16:creationId xmlns:a16="http://schemas.microsoft.com/office/drawing/2014/main" id="{5252C550-7AFE-3872-9BFD-7C4E6EE40258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8548936" y="8043054"/>
            <a:ext cx="525918" cy="517372"/>
          </a:xfrm>
          <a:prstGeom prst="rect">
            <a:avLst/>
          </a:prstGeom>
        </p:spPr>
      </p:pic>
      <p:pic>
        <p:nvPicPr>
          <p:cNvPr id="110" name="Picture 21">
            <a:extLst>
              <a:ext uri="{FF2B5EF4-FFF2-40B4-BE49-F238E27FC236}">
                <a16:creationId xmlns:a16="http://schemas.microsoft.com/office/drawing/2014/main" id="{EFA4AA9F-587E-028F-9508-1B40CD9C04F3}"/>
              </a:ext>
            </a:extLst>
          </p:cNvPr>
          <p:cNvPicPr>
            <a:picLocks noChangeAspect="1"/>
          </p:cNvPicPr>
          <p:nvPr/>
        </p:nvPicPr>
        <p:blipFill>
          <a:blip r:embed="rId23">
            <a:alphaModFix amt="91000"/>
          </a:blip>
          <a:srcRect/>
          <a:stretch>
            <a:fillRect/>
          </a:stretch>
        </p:blipFill>
        <p:spPr>
          <a:xfrm>
            <a:off x="12454725" y="8177584"/>
            <a:ext cx="699557" cy="718416"/>
          </a:xfrm>
          <a:prstGeom prst="rect">
            <a:avLst/>
          </a:prstGeom>
        </p:spPr>
      </p:pic>
      <p:sp>
        <p:nvSpPr>
          <p:cNvPr id="111" name="TextBox 81">
            <a:extLst>
              <a:ext uri="{FF2B5EF4-FFF2-40B4-BE49-F238E27FC236}">
                <a16:creationId xmlns:a16="http://schemas.microsoft.com/office/drawing/2014/main" id="{1D341835-C613-EE9B-A5C8-2644B490278F}"/>
              </a:ext>
            </a:extLst>
          </p:cNvPr>
          <p:cNvSpPr txBox="1"/>
          <p:nvPr/>
        </p:nvSpPr>
        <p:spPr>
          <a:xfrm rot="1587333">
            <a:off x="9141478" y="8788504"/>
            <a:ext cx="460187" cy="153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8">
                <a:solidFill>
                  <a:srgbClr val="000000"/>
                </a:solidFill>
                <a:latin typeface="Questrial"/>
              </a:rPr>
              <a:t>Béton</a:t>
            </a:r>
          </a:p>
        </p:txBody>
      </p:sp>
      <p:sp>
        <p:nvSpPr>
          <p:cNvPr id="112" name="TextBox 84">
            <a:extLst>
              <a:ext uri="{FF2B5EF4-FFF2-40B4-BE49-F238E27FC236}">
                <a16:creationId xmlns:a16="http://schemas.microsoft.com/office/drawing/2014/main" id="{BCFD3E6B-FB11-26EF-B00C-1D0956DB3612}"/>
              </a:ext>
            </a:extLst>
          </p:cNvPr>
          <p:cNvSpPr txBox="1"/>
          <p:nvPr/>
        </p:nvSpPr>
        <p:spPr>
          <a:xfrm>
            <a:off x="10167883" y="9192873"/>
            <a:ext cx="479314" cy="142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14"/>
              </a:lnSpc>
            </a:pPr>
            <a:r>
              <a:rPr lang="en-US" sz="868" err="1">
                <a:solidFill>
                  <a:srgbClr val="000000"/>
                </a:solidFill>
                <a:latin typeface="Questrial"/>
              </a:rPr>
              <a:t>Isolant</a:t>
            </a:r>
            <a:endParaRPr lang="en-US" sz="868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113" name="TextBox 87">
            <a:extLst>
              <a:ext uri="{FF2B5EF4-FFF2-40B4-BE49-F238E27FC236}">
                <a16:creationId xmlns:a16="http://schemas.microsoft.com/office/drawing/2014/main" id="{64BD816B-D590-18C1-FF08-6EBC75CE63DC}"/>
              </a:ext>
            </a:extLst>
          </p:cNvPr>
          <p:cNvSpPr txBox="1"/>
          <p:nvPr/>
        </p:nvSpPr>
        <p:spPr>
          <a:xfrm rot="21505289">
            <a:off x="10703596" y="9199182"/>
            <a:ext cx="460187" cy="153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8" err="1">
                <a:solidFill>
                  <a:srgbClr val="000000"/>
                </a:solidFill>
                <a:latin typeface="Questrial"/>
              </a:rPr>
              <a:t>Placo</a:t>
            </a:r>
            <a:endParaRPr lang="en-US" sz="908">
              <a:solidFill>
                <a:srgbClr val="000000"/>
              </a:solidFill>
              <a:latin typeface="Questrial"/>
            </a:endParaRPr>
          </a:p>
        </p:txBody>
      </p:sp>
      <p:pic>
        <p:nvPicPr>
          <p:cNvPr id="115" name="Picture 21">
            <a:extLst>
              <a:ext uri="{FF2B5EF4-FFF2-40B4-BE49-F238E27FC236}">
                <a16:creationId xmlns:a16="http://schemas.microsoft.com/office/drawing/2014/main" id="{C973DEB8-3BAB-67C5-9FD6-5D11DAD1337B}"/>
              </a:ext>
            </a:extLst>
          </p:cNvPr>
          <p:cNvPicPr>
            <a:picLocks noChangeAspect="1"/>
          </p:cNvPicPr>
          <p:nvPr/>
        </p:nvPicPr>
        <p:blipFill>
          <a:blip r:embed="rId23">
            <a:alphaModFix amt="91000"/>
          </a:blip>
          <a:srcRect/>
          <a:stretch>
            <a:fillRect/>
          </a:stretch>
        </p:blipFill>
        <p:spPr>
          <a:xfrm>
            <a:off x="3130792" y="8433371"/>
            <a:ext cx="699557" cy="718416"/>
          </a:xfrm>
          <a:prstGeom prst="rect">
            <a:avLst/>
          </a:prstGeom>
        </p:spPr>
      </p:pic>
      <p:pic>
        <p:nvPicPr>
          <p:cNvPr id="116" name="Picture 21">
            <a:extLst>
              <a:ext uri="{FF2B5EF4-FFF2-40B4-BE49-F238E27FC236}">
                <a16:creationId xmlns:a16="http://schemas.microsoft.com/office/drawing/2014/main" id="{D4E9DD82-160E-34C7-9EE7-C3D3F93A41A2}"/>
              </a:ext>
            </a:extLst>
          </p:cNvPr>
          <p:cNvPicPr>
            <a:picLocks noChangeAspect="1"/>
          </p:cNvPicPr>
          <p:nvPr/>
        </p:nvPicPr>
        <p:blipFill>
          <a:blip r:embed="rId23">
            <a:alphaModFix amt="91000"/>
          </a:blip>
          <a:srcRect/>
          <a:stretch>
            <a:fillRect/>
          </a:stretch>
        </p:blipFill>
        <p:spPr>
          <a:xfrm>
            <a:off x="7545022" y="8164596"/>
            <a:ext cx="699557" cy="718416"/>
          </a:xfrm>
          <a:prstGeom prst="rect">
            <a:avLst/>
          </a:prstGeom>
        </p:spPr>
      </p:pic>
      <p:sp>
        <p:nvSpPr>
          <p:cNvPr id="117" name="AutoShape 34">
            <a:extLst>
              <a:ext uri="{FF2B5EF4-FFF2-40B4-BE49-F238E27FC236}">
                <a16:creationId xmlns:a16="http://schemas.microsoft.com/office/drawing/2014/main" id="{67945AAF-1EC1-ECCF-407B-D225AB7852EB}"/>
              </a:ext>
            </a:extLst>
          </p:cNvPr>
          <p:cNvSpPr/>
          <p:nvPr/>
        </p:nvSpPr>
        <p:spPr>
          <a:xfrm rot="6063270" flipV="1">
            <a:off x="5618061" y="6876761"/>
            <a:ext cx="1007676" cy="349916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pic>
        <p:nvPicPr>
          <p:cNvPr id="118" name="Picture 19">
            <a:extLst>
              <a:ext uri="{FF2B5EF4-FFF2-40B4-BE49-F238E27FC236}">
                <a16:creationId xmlns:a16="http://schemas.microsoft.com/office/drawing/2014/main" id="{A5B68A6A-8BCA-D473-7422-396E5CE20DB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13363708" y="8015088"/>
            <a:ext cx="525918" cy="517372"/>
          </a:xfrm>
          <a:prstGeom prst="rect">
            <a:avLst/>
          </a:prstGeom>
        </p:spPr>
      </p:pic>
      <p:pic>
        <p:nvPicPr>
          <p:cNvPr id="119" name="Picture 20">
            <a:extLst>
              <a:ext uri="{FF2B5EF4-FFF2-40B4-BE49-F238E27FC236}">
                <a16:creationId xmlns:a16="http://schemas.microsoft.com/office/drawing/2014/main" id="{67C29FAC-3BAD-8992-F88F-FAAA972D945D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>
            <a:off x="15210827" y="9597104"/>
            <a:ext cx="467284" cy="467284"/>
          </a:xfrm>
          <a:prstGeom prst="rect">
            <a:avLst/>
          </a:prstGeom>
        </p:spPr>
      </p:pic>
      <p:pic>
        <p:nvPicPr>
          <p:cNvPr id="120" name="Picture 21">
            <a:extLst>
              <a:ext uri="{FF2B5EF4-FFF2-40B4-BE49-F238E27FC236}">
                <a16:creationId xmlns:a16="http://schemas.microsoft.com/office/drawing/2014/main" id="{55C7DC35-B988-49C1-D3BF-8538584F2F6C}"/>
              </a:ext>
            </a:extLst>
          </p:cNvPr>
          <p:cNvPicPr>
            <a:picLocks noChangeAspect="1"/>
          </p:cNvPicPr>
          <p:nvPr/>
        </p:nvPicPr>
        <p:blipFill>
          <a:blip r:embed="rId23">
            <a:alphaModFix amt="91000"/>
          </a:blip>
          <a:srcRect/>
          <a:stretch>
            <a:fillRect/>
          </a:stretch>
        </p:blipFill>
        <p:spPr>
          <a:xfrm>
            <a:off x="17170187" y="8022502"/>
            <a:ext cx="699557" cy="718416"/>
          </a:xfrm>
          <a:prstGeom prst="rect">
            <a:avLst/>
          </a:prstGeom>
        </p:spPr>
      </p:pic>
      <p:sp>
        <p:nvSpPr>
          <p:cNvPr id="121" name="TextBox 45">
            <a:extLst>
              <a:ext uri="{FF2B5EF4-FFF2-40B4-BE49-F238E27FC236}">
                <a16:creationId xmlns:a16="http://schemas.microsoft.com/office/drawing/2014/main" id="{825288BC-07D2-6895-DEC6-CBD550B574CC}"/>
              </a:ext>
            </a:extLst>
          </p:cNvPr>
          <p:cNvSpPr txBox="1"/>
          <p:nvPr/>
        </p:nvSpPr>
        <p:spPr>
          <a:xfrm>
            <a:off x="16645100" y="5969404"/>
            <a:ext cx="1595276" cy="526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7. </a:t>
            </a:r>
            <a:r>
              <a:rPr lang="fr-FR" sz="1001">
                <a:solidFill>
                  <a:srgbClr val="000000"/>
                </a:solidFill>
                <a:latin typeface="Open Sans Light"/>
              </a:rPr>
              <a:t>Faire coulisser le raccord à travers le placo puis à l'intérieur du MTC+ </a:t>
            </a:r>
            <a:endParaRPr lang="en-US" sz="1001">
              <a:solidFill>
                <a:srgbClr val="000000"/>
              </a:solidFill>
              <a:latin typeface="Open Sans Light"/>
            </a:endParaRPr>
          </a:p>
        </p:txBody>
      </p:sp>
      <p:sp>
        <p:nvSpPr>
          <p:cNvPr id="122" name="AutoShape 46">
            <a:extLst>
              <a:ext uri="{FF2B5EF4-FFF2-40B4-BE49-F238E27FC236}">
                <a16:creationId xmlns:a16="http://schemas.microsoft.com/office/drawing/2014/main" id="{65E4166B-066F-D645-B20E-03A91A338EC3}"/>
              </a:ext>
            </a:extLst>
          </p:cNvPr>
          <p:cNvSpPr/>
          <p:nvPr/>
        </p:nvSpPr>
        <p:spPr>
          <a:xfrm rot="8182239" flipV="1">
            <a:off x="15992446" y="6919229"/>
            <a:ext cx="1299909" cy="415393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123" name="TextBox 81">
            <a:extLst>
              <a:ext uri="{FF2B5EF4-FFF2-40B4-BE49-F238E27FC236}">
                <a16:creationId xmlns:a16="http://schemas.microsoft.com/office/drawing/2014/main" id="{3A5985DE-1A64-7B11-964F-37943672C055}"/>
              </a:ext>
            </a:extLst>
          </p:cNvPr>
          <p:cNvSpPr txBox="1"/>
          <p:nvPr/>
        </p:nvSpPr>
        <p:spPr>
          <a:xfrm rot="395047">
            <a:off x="14263186" y="9024706"/>
            <a:ext cx="460187" cy="153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8">
                <a:solidFill>
                  <a:srgbClr val="000000"/>
                </a:solidFill>
                <a:latin typeface="Questrial"/>
              </a:rPr>
              <a:t>Béton</a:t>
            </a:r>
          </a:p>
        </p:txBody>
      </p:sp>
      <p:sp>
        <p:nvSpPr>
          <p:cNvPr id="124" name="TextBox 84">
            <a:extLst>
              <a:ext uri="{FF2B5EF4-FFF2-40B4-BE49-F238E27FC236}">
                <a16:creationId xmlns:a16="http://schemas.microsoft.com/office/drawing/2014/main" id="{D0ABA94D-4DDF-9516-EA4B-7FD1B42D7179}"/>
              </a:ext>
            </a:extLst>
          </p:cNvPr>
          <p:cNvSpPr txBox="1"/>
          <p:nvPr/>
        </p:nvSpPr>
        <p:spPr>
          <a:xfrm>
            <a:off x="14565235" y="9287662"/>
            <a:ext cx="479314" cy="142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14"/>
              </a:lnSpc>
            </a:pPr>
            <a:r>
              <a:rPr lang="en-US" sz="868" err="1">
                <a:solidFill>
                  <a:srgbClr val="000000"/>
                </a:solidFill>
                <a:latin typeface="Questrial"/>
              </a:rPr>
              <a:t>Isolant</a:t>
            </a:r>
            <a:endParaRPr lang="en-US" sz="868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125" name="TextBox 87">
            <a:extLst>
              <a:ext uri="{FF2B5EF4-FFF2-40B4-BE49-F238E27FC236}">
                <a16:creationId xmlns:a16="http://schemas.microsoft.com/office/drawing/2014/main" id="{C009D61A-B5D6-0072-91D4-606DB9BAE8E1}"/>
              </a:ext>
            </a:extLst>
          </p:cNvPr>
          <p:cNvSpPr txBox="1"/>
          <p:nvPr/>
        </p:nvSpPr>
        <p:spPr>
          <a:xfrm rot="21505289">
            <a:off x="14910909" y="8991199"/>
            <a:ext cx="460187" cy="153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8" err="1">
                <a:solidFill>
                  <a:srgbClr val="000000"/>
                </a:solidFill>
                <a:latin typeface="Questrial"/>
              </a:rPr>
              <a:t>Placo</a:t>
            </a:r>
            <a:endParaRPr lang="en-US" sz="908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126" name="AutoShape 90">
            <a:extLst>
              <a:ext uri="{FF2B5EF4-FFF2-40B4-BE49-F238E27FC236}">
                <a16:creationId xmlns:a16="http://schemas.microsoft.com/office/drawing/2014/main" id="{7E4098B0-74BA-C5F8-AB25-270E408C3A24}"/>
              </a:ext>
            </a:extLst>
          </p:cNvPr>
          <p:cNvSpPr/>
          <p:nvPr/>
        </p:nvSpPr>
        <p:spPr>
          <a:xfrm rot="6040685" flipH="1">
            <a:off x="15290186" y="8658791"/>
            <a:ext cx="1106521" cy="38219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127" name="TextBox 91">
            <a:extLst>
              <a:ext uri="{FF2B5EF4-FFF2-40B4-BE49-F238E27FC236}">
                <a16:creationId xmlns:a16="http://schemas.microsoft.com/office/drawing/2014/main" id="{18E3BB2B-0213-787F-182C-0C85E7810F87}"/>
              </a:ext>
            </a:extLst>
          </p:cNvPr>
          <p:cNvSpPr txBox="1"/>
          <p:nvPr/>
        </p:nvSpPr>
        <p:spPr>
          <a:xfrm>
            <a:off x="15821824" y="9428975"/>
            <a:ext cx="2347462" cy="347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8. Fixer la plaque de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finition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et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l’entrée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d'air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sur le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raccord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pour MTC+</a:t>
            </a:r>
          </a:p>
        </p:txBody>
      </p:sp>
      <p:sp>
        <p:nvSpPr>
          <p:cNvPr id="128" name="TextBox 69">
            <a:extLst>
              <a:ext uri="{FF2B5EF4-FFF2-40B4-BE49-F238E27FC236}">
                <a16:creationId xmlns:a16="http://schemas.microsoft.com/office/drawing/2014/main" id="{DD99DF0A-8B77-EA1E-490A-AD63880B5B99}"/>
              </a:ext>
            </a:extLst>
          </p:cNvPr>
          <p:cNvSpPr txBox="1"/>
          <p:nvPr/>
        </p:nvSpPr>
        <p:spPr>
          <a:xfrm>
            <a:off x="5017737" y="6106966"/>
            <a:ext cx="1595276" cy="347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2. Insérer le tube du MTC+ dans la réservation PVC</a:t>
            </a:r>
          </a:p>
        </p:txBody>
      </p:sp>
      <p:sp>
        <p:nvSpPr>
          <p:cNvPr id="129" name="TextBox 67">
            <a:extLst>
              <a:ext uri="{FF2B5EF4-FFF2-40B4-BE49-F238E27FC236}">
                <a16:creationId xmlns:a16="http://schemas.microsoft.com/office/drawing/2014/main" id="{50A7F72F-99C3-D254-9236-8E6371500E84}"/>
              </a:ext>
            </a:extLst>
          </p:cNvPr>
          <p:cNvSpPr txBox="1"/>
          <p:nvPr/>
        </p:nvSpPr>
        <p:spPr>
          <a:xfrm>
            <a:off x="13556700" y="6198801"/>
            <a:ext cx="1248192" cy="347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9.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Insérer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le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auvent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fixé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par 3 clips griffes</a:t>
            </a:r>
          </a:p>
        </p:txBody>
      </p:sp>
      <p:sp>
        <p:nvSpPr>
          <p:cNvPr id="130" name="AutoShape 90">
            <a:extLst>
              <a:ext uri="{FF2B5EF4-FFF2-40B4-BE49-F238E27FC236}">
                <a16:creationId xmlns:a16="http://schemas.microsoft.com/office/drawing/2014/main" id="{01A78FAE-5C5C-F341-5761-63A36AF5D21B}"/>
              </a:ext>
            </a:extLst>
          </p:cNvPr>
          <p:cNvSpPr/>
          <p:nvPr/>
        </p:nvSpPr>
        <p:spPr>
          <a:xfrm rot="6040685" flipV="1">
            <a:off x="14250690" y="6494528"/>
            <a:ext cx="389035" cy="704921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132" name="TextBox 70">
            <a:extLst>
              <a:ext uri="{FF2B5EF4-FFF2-40B4-BE49-F238E27FC236}">
                <a16:creationId xmlns:a16="http://schemas.microsoft.com/office/drawing/2014/main" id="{AC9CB0EC-7426-8972-6070-80E4595376B0}"/>
              </a:ext>
            </a:extLst>
          </p:cNvPr>
          <p:cNvSpPr txBox="1"/>
          <p:nvPr/>
        </p:nvSpPr>
        <p:spPr>
          <a:xfrm>
            <a:off x="10950911" y="5856451"/>
            <a:ext cx="2094916" cy="526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4. Faire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une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réservation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de 520 par 240 mm dans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l’isolant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pour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intégrer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le MTC+</a:t>
            </a:r>
          </a:p>
        </p:txBody>
      </p:sp>
      <p:sp>
        <p:nvSpPr>
          <p:cNvPr id="133" name="TextBox 92">
            <a:extLst>
              <a:ext uri="{FF2B5EF4-FFF2-40B4-BE49-F238E27FC236}">
                <a16:creationId xmlns:a16="http://schemas.microsoft.com/office/drawing/2014/main" id="{1AA6FA64-74A9-CB05-51C7-526736C8E39D}"/>
              </a:ext>
            </a:extLst>
          </p:cNvPr>
          <p:cNvSpPr txBox="1"/>
          <p:nvPr/>
        </p:nvSpPr>
        <p:spPr>
          <a:xfrm>
            <a:off x="11027535" y="9616128"/>
            <a:ext cx="2050510" cy="526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6. Faire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une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entaille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de 361 par 16 mm dans le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placo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pour le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raccord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pour MTC+</a:t>
            </a:r>
          </a:p>
        </p:txBody>
      </p:sp>
      <p:pic>
        <p:nvPicPr>
          <p:cNvPr id="141" name="Picture 22">
            <a:extLst>
              <a:ext uri="{FF2B5EF4-FFF2-40B4-BE49-F238E27FC236}">
                <a16:creationId xmlns:a16="http://schemas.microsoft.com/office/drawing/2014/main" id="{947A58A9-F0FE-B12E-FBBF-BFF668773EC5}"/>
              </a:ext>
            </a:extLst>
          </p:cNvPr>
          <p:cNvPicPr>
            <a:picLocks noChangeAspect="1"/>
          </p:cNvPicPr>
          <p:nvPr/>
        </p:nvPicPr>
        <p:blipFill>
          <a:blip r:embed="rId26"/>
          <a:srcRect/>
          <a:stretch>
            <a:fillRect/>
          </a:stretch>
        </p:blipFill>
        <p:spPr>
          <a:xfrm>
            <a:off x="8901622" y="2894538"/>
            <a:ext cx="981868" cy="975977"/>
          </a:xfrm>
          <a:prstGeom prst="rect">
            <a:avLst/>
          </a:prstGeom>
        </p:spPr>
      </p:pic>
      <p:pic>
        <p:nvPicPr>
          <p:cNvPr id="142" name="Picture 23">
            <a:extLst>
              <a:ext uri="{FF2B5EF4-FFF2-40B4-BE49-F238E27FC236}">
                <a16:creationId xmlns:a16="http://schemas.microsoft.com/office/drawing/2014/main" id="{BE699510-F98C-E28A-D078-260496BE7262}"/>
              </a:ext>
            </a:extLst>
          </p:cNvPr>
          <p:cNvPicPr>
            <a:picLocks noChangeAspect="1"/>
          </p:cNvPicPr>
          <p:nvPr/>
        </p:nvPicPr>
        <p:blipFill>
          <a:blip r:embed="rId27"/>
          <a:srcRect/>
          <a:stretch>
            <a:fillRect/>
          </a:stretch>
        </p:blipFill>
        <p:spPr>
          <a:xfrm>
            <a:off x="10121642" y="2766901"/>
            <a:ext cx="1162629" cy="1162629"/>
          </a:xfrm>
          <a:prstGeom prst="rect">
            <a:avLst/>
          </a:prstGeom>
        </p:spPr>
      </p:pic>
      <p:pic>
        <p:nvPicPr>
          <p:cNvPr id="143" name="Image 93" descr="Une image contenant texte&#10;&#10;Description générée automatiquement">
            <a:extLst>
              <a:ext uri="{FF2B5EF4-FFF2-40B4-BE49-F238E27FC236}">
                <a16:creationId xmlns:a16="http://schemas.microsoft.com/office/drawing/2014/main" id="{CD25C326-4823-D11F-94AF-0085AA4835A4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1474379" y="2847464"/>
            <a:ext cx="1059198" cy="988501"/>
          </a:xfrm>
          <a:prstGeom prst="rect">
            <a:avLst/>
          </a:prstGeom>
        </p:spPr>
      </p:pic>
      <p:sp>
        <p:nvSpPr>
          <p:cNvPr id="144" name="TextBox 57">
            <a:extLst>
              <a:ext uri="{FF2B5EF4-FFF2-40B4-BE49-F238E27FC236}">
                <a16:creationId xmlns:a16="http://schemas.microsoft.com/office/drawing/2014/main" id="{5C296848-D431-F0AC-30D7-5ED79A1BB6B9}"/>
              </a:ext>
            </a:extLst>
          </p:cNvPr>
          <p:cNvSpPr txBox="1"/>
          <p:nvPr/>
        </p:nvSpPr>
        <p:spPr>
          <a:xfrm>
            <a:off x="8582002" y="4074774"/>
            <a:ext cx="1621108" cy="8527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Glacial Indifference"/>
              </a:rPr>
              <a:t> </a:t>
            </a:r>
            <a:r>
              <a:rPr lang="en-US" sz="1100">
                <a:solidFill>
                  <a:srgbClr val="000000"/>
                </a:solidFill>
                <a:latin typeface="Glacial Indifference"/>
              </a:rPr>
              <a:t>GEB  Ø100 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 err="1">
                <a:solidFill>
                  <a:srgbClr val="000000"/>
                </a:solidFill>
                <a:latin typeface="Glacial Indifference"/>
              </a:rPr>
              <a:t>Réf</a:t>
            </a:r>
            <a:r>
              <a:rPr lang="en-US" sz="1100">
                <a:solidFill>
                  <a:srgbClr val="000000"/>
                </a:solidFill>
                <a:latin typeface="Glacial Indifference"/>
              </a:rPr>
              <a:t>: 11011239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>
                <a:solidFill>
                  <a:srgbClr val="000000"/>
                </a:solidFill>
                <a:latin typeface="Glacial Indifference"/>
              </a:rPr>
              <a:t>GEB Ø125 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 err="1">
                <a:solidFill>
                  <a:srgbClr val="000000"/>
                </a:solidFill>
                <a:latin typeface="Glacial Indifference"/>
              </a:rPr>
              <a:t>Réf</a:t>
            </a:r>
            <a:r>
              <a:rPr lang="en-US" sz="1100">
                <a:solidFill>
                  <a:srgbClr val="000000"/>
                </a:solidFill>
                <a:latin typeface="Glacial Indifference"/>
              </a:rPr>
              <a:t>: 11011240  </a:t>
            </a:r>
          </a:p>
        </p:txBody>
      </p:sp>
      <p:sp>
        <p:nvSpPr>
          <p:cNvPr id="145" name="TextBox 59">
            <a:extLst>
              <a:ext uri="{FF2B5EF4-FFF2-40B4-BE49-F238E27FC236}">
                <a16:creationId xmlns:a16="http://schemas.microsoft.com/office/drawing/2014/main" id="{09BF01BA-7474-6115-8B03-36F70B5C37CB}"/>
              </a:ext>
            </a:extLst>
          </p:cNvPr>
          <p:cNvSpPr txBox="1"/>
          <p:nvPr/>
        </p:nvSpPr>
        <p:spPr>
          <a:xfrm>
            <a:off x="9823149" y="4049255"/>
            <a:ext cx="1756840" cy="8527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>
                <a:solidFill>
                  <a:srgbClr val="000000"/>
                </a:solidFill>
                <a:latin typeface="Glacial Indifference"/>
              </a:rPr>
              <a:t> GES Ø 100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 err="1">
                <a:solidFill>
                  <a:srgbClr val="000000"/>
                </a:solidFill>
                <a:latin typeface="Glacial Indifference"/>
              </a:rPr>
              <a:t>Réf</a:t>
            </a:r>
            <a:r>
              <a:rPr lang="en-US" sz="1100">
                <a:solidFill>
                  <a:srgbClr val="000000"/>
                </a:solidFill>
                <a:latin typeface="Glacial Indifference"/>
              </a:rPr>
              <a:t>: 11011242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>
                <a:solidFill>
                  <a:srgbClr val="000000"/>
                </a:solidFill>
                <a:latin typeface="Glacial Indifference"/>
              </a:rPr>
              <a:t>GES Ø125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 err="1">
                <a:solidFill>
                  <a:srgbClr val="000000"/>
                </a:solidFill>
                <a:latin typeface="Glacial Indifference"/>
              </a:rPr>
              <a:t>Réf</a:t>
            </a:r>
            <a:r>
              <a:rPr lang="en-US" sz="1100">
                <a:solidFill>
                  <a:srgbClr val="000000"/>
                </a:solidFill>
                <a:latin typeface="Glacial Indifference"/>
              </a:rPr>
              <a:t> :11011243 </a:t>
            </a:r>
          </a:p>
        </p:txBody>
      </p:sp>
      <p:sp>
        <p:nvSpPr>
          <p:cNvPr id="146" name="TextBox 57">
            <a:extLst>
              <a:ext uri="{FF2B5EF4-FFF2-40B4-BE49-F238E27FC236}">
                <a16:creationId xmlns:a16="http://schemas.microsoft.com/office/drawing/2014/main" id="{389DEC57-16FF-628C-7A32-DC171E66880D}"/>
              </a:ext>
            </a:extLst>
          </p:cNvPr>
          <p:cNvSpPr txBox="1"/>
          <p:nvPr/>
        </p:nvSpPr>
        <p:spPr>
          <a:xfrm>
            <a:off x="10983649" y="3827864"/>
            <a:ext cx="2103538" cy="6347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Glacial Indifference"/>
              </a:rPr>
              <a:t> 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>
                <a:solidFill>
                  <a:srgbClr val="000000"/>
                </a:solidFill>
                <a:latin typeface="Glacial Indifference"/>
              </a:rPr>
              <a:t>GEA  Ø125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100" err="1">
                <a:solidFill>
                  <a:srgbClr val="000000"/>
                </a:solidFill>
                <a:latin typeface="Glacial Indifference"/>
              </a:rPr>
              <a:t>Réf</a:t>
            </a:r>
            <a:r>
              <a:rPr lang="en-US" sz="1100">
                <a:solidFill>
                  <a:srgbClr val="000000"/>
                </a:solidFill>
                <a:latin typeface="Glacial Indifference"/>
              </a:rPr>
              <a:t> : 11011238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A0A6AF4-8B42-B1F9-EB58-EA94BD5E258F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646886" y="2135963"/>
            <a:ext cx="2141615" cy="147176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A8BFDDE-4E73-E8E7-33F5-67500F33F3CB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5976763" y="2366987"/>
            <a:ext cx="2493856" cy="213690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B30C01D-0587-1D9C-AF25-ABEB88E85136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3390711" y="2591320"/>
            <a:ext cx="2101320" cy="1866731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3374FF18-0129-14DD-F8DB-B329DC01CAE2}"/>
              </a:ext>
            </a:extLst>
          </p:cNvPr>
          <p:cNvSpPr txBox="1"/>
          <p:nvPr/>
        </p:nvSpPr>
        <p:spPr>
          <a:xfrm>
            <a:off x="1302794" y="3517150"/>
            <a:ext cx="7152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Glacial Indifference"/>
              </a:rPr>
              <a:t>11011405</a:t>
            </a:r>
            <a:endParaRPr lang="en-CA" sz="12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AD6E217-4FB3-2E0B-9953-72F291495AAF}"/>
              </a:ext>
            </a:extLst>
          </p:cNvPr>
          <p:cNvSpPr txBox="1"/>
          <p:nvPr/>
        </p:nvSpPr>
        <p:spPr>
          <a:xfrm>
            <a:off x="1337230" y="5083270"/>
            <a:ext cx="7088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Glacial Indifference"/>
              </a:rPr>
              <a:t>11011406</a:t>
            </a:r>
            <a:endParaRPr lang="en-CA" sz="12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326F7DB-976D-C1CC-D13A-EFCB8D6841B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17530" y="5866714"/>
            <a:ext cx="313318" cy="29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4960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 t="-28000" b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1928D8-E48D-7988-FAFA-DB98349423BB}"/>
              </a:ext>
            </a:extLst>
          </p:cNvPr>
          <p:cNvSpPr/>
          <p:nvPr/>
        </p:nvSpPr>
        <p:spPr>
          <a:xfrm>
            <a:off x="0" y="6261271"/>
            <a:ext cx="5375704" cy="3451457"/>
          </a:xfrm>
          <a:prstGeom prst="rect">
            <a:avLst/>
          </a:prstGeom>
          <a:noFill/>
          <a:ln>
            <a:noFill/>
          </a:ln>
          <a:effectLst>
            <a:reflection blurRad="1270000" endPos="650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1"/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ABED5F4C-DB7F-BA1D-4B1E-A432B912E1EF}"/>
              </a:ext>
            </a:extLst>
          </p:cNvPr>
          <p:cNvGrpSpPr/>
          <p:nvPr/>
        </p:nvGrpSpPr>
        <p:grpSpPr>
          <a:xfrm>
            <a:off x="1" y="5124376"/>
            <a:ext cx="8295266" cy="4073593"/>
            <a:chOff x="0" y="0"/>
            <a:chExt cx="1570923" cy="535236"/>
          </a:xfrm>
          <a:effectLst>
            <a:outerShdw blurRad="50800" dist="50800" dir="5400000" algn="ctr" rotWithShape="0">
              <a:schemeClr val="bg1"/>
            </a:outerShdw>
          </a:effectLst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7970E96-4CFF-231F-4D77-362DC565890A}"/>
                </a:ext>
              </a:extLst>
            </p:cNvPr>
            <p:cNvSpPr/>
            <p:nvPr/>
          </p:nvSpPr>
          <p:spPr>
            <a:xfrm>
              <a:off x="0" y="0"/>
              <a:ext cx="1570923" cy="535236"/>
            </a:xfrm>
            <a:custGeom>
              <a:avLst/>
              <a:gdLst/>
              <a:ahLst/>
              <a:cxnLst/>
              <a:rect l="l" t="t" r="r" b="b"/>
              <a:pathLst>
                <a:path w="1570923" h="535236">
                  <a:moveTo>
                    <a:pt x="0" y="0"/>
                  </a:moveTo>
                  <a:lnTo>
                    <a:pt x="1570923" y="0"/>
                  </a:lnTo>
                  <a:lnTo>
                    <a:pt x="1570923" y="535236"/>
                  </a:lnTo>
                  <a:lnTo>
                    <a:pt x="0" y="535236"/>
                  </a:lnTo>
                  <a:close/>
                </a:path>
              </a:pathLst>
            </a:custGeom>
            <a:solidFill>
              <a:srgbClr val="FFFFFF">
                <a:alpha val="53725"/>
              </a:srgbClr>
            </a:solidFill>
          </p:spPr>
          <p:txBody>
            <a:bodyPr/>
            <a:lstStyle/>
            <a:p>
              <a:endParaRPr lang="fr-FR" sz="1801"/>
            </a:p>
          </p:txBody>
        </p:sp>
        <p:sp>
          <p:nvSpPr>
            <p:cNvPr id="14" name="TextBox 5">
              <a:extLst>
                <a:ext uri="{FF2B5EF4-FFF2-40B4-BE49-F238E27FC236}">
                  <a16:creationId xmlns:a16="http://schemas.microsoft.com/office/drawing/2014/main" id="{81D5BB94-1A50-17FE-5C3C-2333AB2FF2E6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  <a:endParaRPr sz="1801"/>
            </a:p>
          </p:txBody>
        </p:sp>
      </p:grpSp>
      <p:grpSp>
        <p:nvGrpSpPr>
          <p:cNvPr id="2" name="Group 2"/>
          <p:cNvGrpSpPr/>
          <p:nvPr/>
        </p:nvGrpSpPr>
        <p:grpSpPr>
          <a:xfrm>
            <a:off x="241062" y="4059049"/>
            <a:ext cx="11109147" cy="3809734"/>
            <a:chOff x="-3491164" y="-343620"/>
            <a:chExt cx="14812196" cy="5079647"/>
          </a:xfrm>
        </p:grpSpPr>
        <p:sp>
          <p:nvSpPr>
            <p:cNvPr id="3" name="TextBox 3"/>
            <p:cNvSpPr txBox="1"/>
            <p:nvPr/>
          </p:nvSpPr>
          <p:spPr>
            <a:xfrm>
              <a:off x="-3491164" y="-343620"/>
              <a:ext cx="9988887" cy="416789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7947"/>
                </a:lnSpc>
                <a:spcBef>
                  <a:spcPct val="0"/>
                </a:spcBef>
              </a:pPr>
              <a:r>
                <a:rPr lang="en-US" sz="11501">
                  <a:solidFill>
                    <a:srgbClr val="FFC000"/>
                  </a:solidFill>
                  <a:latin typeface="Mont Bold"/>
                </a:rPr>
                <a:t>MTR</a:t>
              </a:r>
              <a:r>
                <a:rPr lang="en-US" sz="11501">
                  <a:solidFill>
                    <a:srgbClr val="00B050"/>
                  </a:solidFill>
                  <a:latin typeface="Mont Bold"/>
                </a:rPr>
                <a:t> </a:t>
              </a:r>
              <a:r>
                <a:rPr lang="en-US" sz="6601" err="1">
                  <a:solidFill>
                    <a:srgbClr val="011B7A"/>
                  </a:solidFill>
                  <a:latin typeface="Mont Bold"/>
                </a:rPr>
                <a:t>en</a:t>
              </a:r>
              <a:r>
                <a:rPr lang="en-US" sz="6601">
                  <a:solidFill>
                    <a:srgbClr val="011B7A"/>
                  </a:solidFill>
                  <a:latin typeface="Mont Bold"/>
                </a:rPr>
                <a:t> ITI</a:t>
              </a:r>
              <a:endParaRPr lang="en-US" sz="11501">
                <a:solidFill>
                  <a:srgbClr val="011B7A"/>
                </a:solidFill>
                <a:latin typeface="Mont Bold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891212" y="1076818"/>
              <a:ext cx="10429820" cy="3659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947"/>
                </a:lnSpc>
                <a:spcBef>
                  <a:spcPct val="0"/>
                </a:spcBef>
              </a:pPr>
              <a:endParaRPr sz="1801"/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6F730664-7789-1233-89EA-DCC5DF771D5E}"/>
              </a:ext>
            </a:extLst>
          </p:cNvPr>
          <p:cNvSpPr txBox="1"/>
          <p:nvPr/>
        </p:nvSpPr>
        <p:spPr>
          <a:xfrm>
            <a:off x="335877" y="9425784"/>
            <a:ext cx="2632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>
                <a:solidFill>
                  <a:srgbClr val="25348B"/>
                </a:solidFill>
              </a:rPr>
              <a:t>#HealthyLiving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29A67E0E-CB03-53B2-4636-297A16F92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686" y="7231483"/>
            <a:ext cx="2245895" cy="1504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4A041D7-E885-7E1F-1B01-D61EFEC6F1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9120" y="9466799"/>
            <a:ext cx="2331720" cy="595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30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Image 75">
            <a:extLst>
              <a:ext uri="{FF2B5EF4-FFF2-40B4-BE49-F238E27FC236}">
                <a16:creationId xmlns:a16="http://schemas.microsoft.com/office/drawing/2014/main" id="{08E736E0-B043-9A65-9DC0-202D5C332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2411" y="6184320"/>
            <a:ext cx="2705863" cy="353974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8A4C70A-FBEC-6C08-BF36-815A1F9761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9838" y="6531599"/>
            <a:ext cx="2735836" cy="340471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EB89188-FAE6-9F61-1A1E-60D06FBD20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231" y="6573077"/>
            <a:ext cx="1869276" cy="3060187"/>
          </a:xfrm>
          <a:prstGeom prst="rect">
            <a:avLst/>
          </a:prstGeom>
        </p:spPr>
      </p:pic>
      <p:pic>
        <p:nvPicPr>
          <p:cNvPr id="68" name="Image 67">
            <a:extLst>
              <a:ext uri="{FF2B5EF4-FFF2-40B4-BE49-F238E27FC236}">
                <a16:creationId xmlns:a16="http://schemas.microsoft.com/office/drawing/2014/main" id="{0FAD73CB-7BD2-B4CC-F11F-0CA4991A4AA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76" y="2462727"/>
            <a:ext cx="3563112" cy="2807208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 rot="5400000">
            <a:off x="6752098" y="3886944"/>
            <a:ext cx="3730260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7" name="AutoShape 7"/>
          <p:cNvSpPr/>
          <p:nvPr/>
        </p:nvSpPr>
        <p:spPr>
          <a:xfrm rot="5400000">
            <a:off x="1524331" y="8025439"/>
            <a:ext cx="4521081" cy="205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8" name="AutoShape 8"/>
          <p:cNvSpPr/>
          <p:nvPr/>
        </p:nvSpPr>
        <p:spPr>
          <a:xfrm>
            <a:off x="-194234" y="5733024"/>
            <a:ext cx="18870908" cy="0"/>
          </a:xfrm>
          <a:prstGeom prst="line">
            <a:avLst/>
          </a:prstGeom>
          <a:ln w="47625" cap="flat">
            <a:solidFill>
              <a:srgbClr val="C5DB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16" name="AutoShape 16"/>
          <p:cNvSpPr/>
          <p:nvPr/>
        </p:nvSpPr>
        <p:spPr>
          <a:xfrm rot="5400000" flipV="1">
            <a:off x="6370527" y="8023171"/>
            <a:ext cx="4521079" cy="27676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pic>
        <p:nvPicPr>
          <p:cNvPr id="25" name="Picture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862416" y="3604923"/>
            <a:ext cx="639439" cy="639439"/>
          </a:xfrm>
          <a:prstGeom prst="rect">
            <a:avLst/>
          </a:prstGeom>
        </p:spPr>
      </p:pic>
      <p:sp>
        <p:nvSpPr>
          <p:cNvPr id="26" name="AutoShape 26"/>
          <p:cNvSpPr/>
          <p:nvPr/>
        </p:nvSpPr>
        <p:spPr>
          <a:xfrm>
            <a:off x="1" y="2026576"/>
            <a:ext cx="18482437" cy="0"/>
          </a:xfrm>
          <a:prstGeom prst="line">
            <a:avLst/>
          </a:prstGeom>
          <a:ln w="47625" cap="flat">
            <a:solidFill>
              <a:srgbClr val="C5DB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55" name="TextBox 55"/>
          <p:cNvSpPr txBox="1"/>
          <p:nvPr/>
        </p:nvSpPr>
        <p:spPr>
          <a:xfrm>
            <a:off x="2949962" y="5008332"/>
            <a:ext cx="3193978" cy="13914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 dirty="0" err="1">
                <a:solidFill>
                  <a:srgbClr val="000000"/>
                </a:solidFill>
                <a:latin typeface="Glacial Indifference"/>
              </a:rPr>
              <a:t>Produit</a:t>
            </a:r>
            <a:r>
              <a:rPr lang="en-US" sz="1600" dirty="0">
                <a:solidFill>
                  <a:srgbClr val="000000"/>
                </a:solidFill>
                <a:latin typeface="Glacial Indifference"/>
              </a:rPr>
              <a:t> : MTR </a:t>
            </a:r>
            <a:r>
              <a:rPr lang="en-US" sz="1600" dirty="0" err="1">
                <a:solidFill>
                  <a:srgbClr val="000000"/>
                </a:solidFill>
                <a:latin typeface="Glacial Indifference"/>
              </a:rPr>
              <a:t>Acoustique</a:t>
            </a:r>
            <a:r>
              <a:rPr lang="en-US" sz="1600" dirty="0">
                <a:solidFill>
                  <a:srgbClr val="000000"/>
                </a:solidFill>
                <a:latin typeface="Glacial Indifference"/>
              </a:rPr>
              <a:t> (11011404) + MEA 45 (11011378)</a:t>
            </a:r>
          </a:p>
          <a:p>
            <a:pPr algn="ctr">
              <a:lnSpc>
                <a:spcPts val="2240"/>
              </a:lnSpc>
            </a:pPr>
            <a:endParaRPr lang="en-US" sz="1600" dirty="0">
              <a:solidFill>
                <a:srgbClr val="000000"/>
              </a:solidFill>
              <a:latin typeface="Glacial Indifference"/>
            </a:endParaRPr>
          </a:p>
          <a:p>
            <a:pPr algn="ctr">
              <a:lnSpc>
                <a:spcPts val="2240"/>
              </a:lnSpc>
            </a:pPr>
            <a:endParaRPr lang="en-US" sz="1600" dirty="0">
              <a:solidFill>
                <a:srgbClr val="000000"/>
              </a:solidFill>
              <a:latin typeface="Glacial Indifference"/>
            </a:endParaRPr>
          </a:p>
          <a:p>
            <a:pPr algn="ctr">
              <a:lnSpc>
                <a:spcPts val="2240"/>
              </a:lnSpc>
              <a:spcBef>
                <a:spcPct val="0"/>
              </a:spcBef>
            </a:pPr>
            <a:endParaRPr lang="en-US" sz="1600" dirty="0">
              <a:solidFill>
                <a:srgbClr val="000000"/>
              </a:solidFill>
              <a:latin typeface="Glacial Indifference"/>
            </a:endParaRPr>
          </a:p>
        </p:txBody>
      </p:sp>
      <p:sp>
        <p:nvSpPr>
          <p:cNvPr id="62" name="TextBox 62"/>
          <p:cNvSpPr txBox="1"/>
          <p:nvPr/>
        </p:nvSpPr>
        <p:spPr>
          <a:xfrm>
            <a:off x="3223923" y="2236147"/>
            <a:ext cx="1860500" cy="331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899" u="sng">
                <a:solidFill>
                  <a:srgbClr val="1B3288"/>
                </a:solidFill>
                <a:latin typeface="Glacial Indifference Bold"/>
              </a:rPr>
              <a:t>Produit </a:t>
            </a:r>
            <a:r>
              <a:rPr lang="en-US" sz="1899" u="sng">
                <a:solidFill>
                  <a:srgbClr val="1B328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principal</a:t>
            </a:r>
          </a:p>
        </p:txBody>
      </p:sp>
      <p:sp>
        <p:nvSpPr>
          <p:cNvPr id="109" name="TextBox 64">
            <a:extLst>
              <a:ext uri="{FF2B5EF4-FFF2-40B4-BE49-F238E27FC236}">
                <a16:creationId xmlns:a16="http://schemas.microsoft.com/office/drawing/2014/main" id="{7650FE56-6D32-63A5-86CE-203D160B4354}"/>
              </a:ext>
            </a:extLst>
          </p:cNvPr>
          <p:cNvSpPr txBox="1"/>
          <p:nvPr/>
        </p:nvSpPr>
        <p:spPr>
          <a:xfrm>
            <a:off x="12911349" y="2166560"/>
            <a:ext cx="1731980" cy="3327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899" u="sng" err="1">
                <a:solidFill>
                  <a:srgbClr val="1B328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Accessoires</a:t>
            </a:r>
            <a:endParaRPr lang="en-US" sz="1899" u="sng">
              <a:solidFill>
                <a:srgbClr val="1B3288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2" name="TextBox 49">
            <a:extLst>
              <a:ext uri="{FF2B5EF4-FFF2-40B4-BE49-F238E27FC236}">
                <a16:creationId xmlns:a16="http://schemas.microsoft.com/office/drawing/2014/main" id="{05B2CC3A-2172-77DD-BBED-E4F559844D66}"/>
              </a:ext>
            </a:extLst>
          </p:cNvPr>
          <p:cNvSpPr txBox="1"/>
          <p:nvPr/>
        </p:nvSpPr>
        <p:spPr>
          <a:xfrm>
            <a:off x="3561205" y="592571"/>
            <a:ext cx="10302956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8"/>
              </a:lnSpc>
            </a:pPr>
            <a:r>
              <a:rPr lang="en-US" sz="5401">
                <a:solidFill>
                  <a:srgbClr val="1B3288"/>
                </a:solidFill>
                <a:latin typeface="Glacial Indifference Bold"/>
              </a:rPr>
              <a:t>MTR + MEA 45 + TR 140 – 270 </a:t>
            </a:r>
          </a:p>
          <a:p>
            <a:pPr algn="ctr">
              <a:lnSpc>
                <a:spcPts val="3220"/>
              </a:lnSpc>
            </a:pPr>
            <a:r>
              <a:rPr lang="en-US" sz="2400">
                <a:solidFill>
                  <a:srgbClr val="1B3288"/>
                </a:solidFill>
                <a:latin typeface="Glacial Indifference" panose="020B0604020202020204" charset="0"/>
              </a:rPr>
              <a:t>Mise </a:t>
            </a:r>
            <a:r>
              <a:rPr lang="en-US" sz="2400" err="1">
                <a:solidFill>
                  <a:srgbClr val="1B3288"/>
                </a:solidFill>
                <a:latin typeface="Glacial Indifference" panose="020B0604020202020204" charset="0"/>
              </a:rPr>
              <a:t>en</a:t>
            </a:r>
            <a:r>
              <a:rPr lang="en-US" sz="2400">
                <a:solidFill>
                  <a:srgbClr val="1B3288"/>
                </a:solidFill>
                <a:latin typeface="Glacial Indifference" panose="020B0604020202020204" charset="0"/>
              </a:rPr>
              <a:t> oeuvre </a:t>
            </a:r>
            <a:r>
              <a:rPr lang="en-US" sz="2400" err="1">
                <a:solidFill>
                  <a:srgbClr val="1B3288"/>
                </a:solidFill>
                <a:latin typeface="Glacial Indifference" panose="020B0604020202020204" charset="0"/>
              </a:rPr>
              <a:t>en</a:t>
            </a:r>
            <a:r>
              <a:rPr lang="en-US" sz="2400">
                <a:solidFill>
                  <a:srgbClr val="1B3288"/>
                </a:solidFill>
                <a:latin typeface="Glacial Indifference" panose="020B0604020202020204" charset="0"/>
              </a:rPr>
              <a:t> </a:t>
            </a:r>
            <a:r>
              <a:rPr lang="en-US" sz="2400">
                <a:solidFill>
                  <a:srgbClr val="1B3288"/>
                </a:solidFill>
                <a:latin typeface="Glacial Indifference"/>
              </a:rPr>
              <a:t>Isolation </a:t>
            </a:r>
            <a:r>
              <a:rPr lang="en-US" sz="2400" err="1">
                <a:solidFill>
                  <a:srgbClr val="1B3288"/>
                </a:solidFill>
                <a:latin typeface="Glacial Indifference"/>
              </a:rPr>
              <a:t>Intérieure</a:t>
            </a:r>
            <a:endParaRPr lang="en-US" sz="2400">
              <a:solidFill>
                <a:srgbClr val="1B3288"/>
              </a:solidFill>
              <a:latin typeface="Glacial Indifference"/>
            </a:endParaRPr>
          </a:p>
        </p:txBody>
      </p:sp>
      <p:pic>
        <p:nvPicPr>
          <p:cNvPr id="102" name="Picture 11">
            <a:extLst>
              <a:ext uri="{FF2B5EF4-FFF2-40B4-BE49-F238E27FC236}">
                <a16:creationId xmlns:a16="http://schemas.microsoft.com/office/drawing/2014/main" id="{71B79CD5-A305-6D78-0D12-74241CF3BDA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83526" y="7993698"/>
            <a:ext cx="525918" cy="517372"/>
          </a:xfrm>
          <a:prstGeom prst="rect">
            <a:avLst/>
          </a:prstGeom>
        </p:spPr>
      </p:pic>
      <p:pic>
        <p:nvPicPr>
          <p:cNvPr id="104" name="Picture 21">
            <a:extLst>
              <a:ext uri="{FF2B5EF4-FFF2-40B4-BE49-F238E27FC236}">
                <a16:creationId xmlns:a16="http://schemas.microsoft.com/office/drawing/2014/main" id="{FE3596D3-F173-B816-1504-822A5935F238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91000"/>
          </a:blip>
          <a:srcRect/>
          <a:stretch>
            <a:fillRect/>
          </a:stretch>
        </p:blipFill>
        <p:spPr>
          <a:xfrm>
            <a:off x="2945038" y="9007954"/>
            <a:ext cx="699557" cy="718416"/>
          </a:xfrm>
          <a:prstGeom prst="rect">
            <a:avLst/>
          </a:prstGeom>
        </p:spPr>
      </p:pic>
      <p:sp>
        <p:nvSpPr>
          <p:cNvPr id="105" name="TextBox 50">
            <a:extLst>
              <a:ext uri="{FF2B5EF4-FFF2-40B4-BE49-F238E27FC236}">
                <a16:creationId xmlns:a16="http://schemas.microsoft.com/office/drawing/2014/main" id="{1265DA2F-C348-2A46-0790-5A5111DA27BF}"/>
              </a:ext>
            </a:extLst>
          </p:cNvPr>
          <p:cNvSpPr txBox="1"/>
          <p:nvPr/>
        </p:nvSpPr>
        <p:spPr>
          <a:xfrm>
            <a:off x="-451153" y="8537192"/>
            <a:ext cx="1595276" cy="167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 Bold"/>
              </a:rPr>
              <a:t>Extérieur</a:t>
            </a:r>
          </a:p>
        </p:txBody>
      </p:sp>
      <p:sp>
        <p:nvSpPr>
          <p:cNvPr id="106" name="TextBox 54">
            <a:extLst>
              <a:ext uri="{FF2B5EF4-FFF2-40B4-BE49-F238E27FC236}">
                <a16:creationId xmlns:a16="http://schemas.microsoft.com/office/drawing/2014/main" id="{E863CCC2-09A9-CFD2-8631-6EEF3F3F3CAF}"/>
              </a:ext>
            </a:extLst>
          </p:cNvPr>
          <p:cNvSpPr txBox="1"/>
          <p:nvPr/>
        </p:nvSpPr>
        <p:spPr>
          <a:xfrm>
            <a:off x="2508449" y="9875565"/>
            <a:ext cx="1595276" cy="167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 err="1">
                <a:solidFill>
                  <a:srgbClr val="000000"/>
                </a:solidFill>
                <a:latin typeface="Open Sans Light Bold"/>
              </a:rPr>
              <a:t>Intérieur</a:t>
            </a:r>
            <a:endParaRPr lang="en-US" sz="1001">
              <a:solidFill>
                <a:srgbClr val="000000"/>
              </a:solidFill>
              <a:latin typeface="Open Sans Light Bold"/>
            </a:endParaRPr>
          </a:p>
        </p:txBody>
      </p:sp>
      <p:sp>
        <p:nvSpPr>
          <p:cNvPr id="120" name="AutoShape 33">
            <a:extLst>
              <a:ext uri="{FF2B5EF4-FFF2-40B4-BE49-F238E27FC236}">
                <a16:creationId xmlns:a16="http://schemas.microsoft.com/office/drawing/2014/main" id="{720A8BBB-08F7-7436-F739-34E445E116A8}"/>
              </a:ext>
            </a:extLst>
          </p:cNvPr>
          <p:cNvSpPr/>
          <p:nvPr/>
        </p:nvSpPr>
        <p:spPr>
          <a:xfrm rot="6063270">
            <a:off x="1661934" y="6850858"/>
            <a:ext cx="1398668" cy="415346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121" name="AutoShape 33">
            <a:extLst>
              <a:ext uri="{FF2B5EF4-FFF2-40B4-BE49-F238E27FC236}">
                <a16:creationId xmlns:a16="http://schemas.microsoft.com/office/drawing/2014/main" id="{24429245-30DC-10D5-BB4E-A92B43476A80}"/>
              </a:ext>
            </a:extLst>
          </p:cNvPr>
          <p:cNvSpPr/>
          <p:nvPr/>
        </p:nvSpPr>
        <p:spPr>
          <a:xfrm rot="6063270" flipH="1">
            <a:off x="2474428" y="7933311"/>
            <a:ext cx="349202" cy="638089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122" name="AutoShape 4">
            <a:extLst>
              <a:ext uri="{FF2B5EF4-FFF2-40B4-BE49-F238E27FC236}">
                <a16:creationId xmlns:a16="http://schemas.microsoft.com/office/drawing/2014/main" id="{2DB28CDB-B92F-010C-2AAD-E12689B64106}"/>
              </a:ext>
            </a:extLst>
          </p:cNvPr>
          <p:cNvSpPr/>
          <p:nvPr/>
        </p:nvSpPr>
        <p:spPr>
          <a:xfrm rot="526820" flipV="1">
            <a:off x="819743" y="8993420"/>
            <a:ext cx="350672" cy="8708"/>
          </a:xfrm>
          <a:prstGeom prst="line">
            <a:avLst/>
          </a:prstGeom>
          <a:ln w="9525" cap="flat">
            <a:solidFill>
              <a:srgbClr val="AF0606"/>
            </a:solidFill>
            <a:prstDash val="solid"/>
            <a:headEnd type="arrow" w="med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123" name="TextBox 49">
            <a:extLst>
              <a:ext uri="{FF2B5EF4-FFF2-40B4-BE49-F238E27FC236}">
                <a16:creationId xmlns:a16="http://schemas.microsoft.com/office/drawing/2014/main" id="{3F72227B-5AC5-777B-5C2A-760A43796E38}"/>
              </a:ext>
            </a:extLst>
          </p:cNvPr>
          <p:cNvSpPr txBox="1"/>
          <p:nvPr/>
        </p:nvSpPr>
        <p:spPr>
          <a:xfrm rot="647809">
            <a:off x="734444" y="9082650"/>
            <a:ext cx="448121" cy="370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70"/>
              </a:lnSpc>
            </a:pPr>
            <a:r>
              <a:rPr lang="en-US" sz="1051">
                <a:solidFill>
                  <a:srgbClr val="AF0606"/>
                </a:solidFill>
                <a:latin typeface="Glacial Indifference Bold"/>
              </a:rPr>
              <a:t>14 – 27 cm</a:t>
            </a:r>
          </a:p>
        </p:txBody>
      </p:sp>
      <p:sp>
        <p:nvSpPr>
          <p:cNvPr id="124" name="TextBox 65">
            <a:extLst>
              <a:ext uri="{FF2B5EF4-FFF2-40B4-BE49-F238E27FC236}">
                <a16:creationId xmlns:a16="http://schemas.microsoft.com/office/drawing/2014/main" id="{29419C82-5036-7DDE-FC59-589B594454A0}"/>
              </a:ext>
            </a:extLst>
          </p:cNvPr>
          <p:cNvSpPr txBox="1"/>
          <p:nvPr/>
        </p:nvSpPr>
        <p:spPr>
          <a:xfrm rot="395047">
            <a:off x="801133" y="8619788"/>
            <a:ext cx="460187" cy="153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0">
                <a:solidFill>
                  <a:srgbClr val="000000"/>
                </a:solidFill>
                <a:latin typeface="Questrial"/>
              </a:rPr>
              <a:t>Béton</a:t>
            </a:r>
            <a:endParaRPr lang="en-US" sz="1001">
              <a:solidFill>
                <a:srgbClr val="000000"/>
              </a:solidFill>
              <a:latin typeface="Questrial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418457" y="9545393"/>
            <a:ext cx="481778" cy="481778"/>
          </a:xfrm>
          <a:prstGeom prst="rect">
            <a:avLst/>
          </a:prstGeom>
        </p:spPr>
      </p:pic>
      <p:pic>
        <p:nvPicPr>
          <p:cNvPr id="28" name="Picture 14">
            <a:extLst>
              <a:ext uri="{FF2B5EF4-FFF2-40B4-BE49-F238E27FC236}">
                <a16:creationId xmlns:a16="http://schemas.microsoft.com/office/drawing/2014/main" id="{29D5576A-699F-6B65-ED88-890BD651756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5930128" y="9574702"/>
            <a:ext cx="459495" cy="459495"/>
          </a:xfrm>
          <a:prstGeom prst="rect">
            <a:avLst/>
          </a:prstGeom>
        </p:spPr>
      </p:pic>
      <p:pic>
        <p:nvPicPr>
          <p:cNvPr id="32" name="Picture 11">
            <a:extLst>
              <a:ext uri="{FF2B5EF4-FFF2-40B4-BE49-F238E27FC236}">
                <a16:creationId xmlns:a16="http://schemas.microsoft.com/office/drawing/2014/main" id="{CA14758D-FB13-9348-45CC-BC3E62B0A44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923363" y="8019820"/>
            <a:ext cx="525918" cy="517372"/>
          </a:xfrm>
          <a:prstGeom prst="rect">
            <a:avLst/>
          </a:prstGeom>
        </p:spPr>
      </p:pic>
      <p:pic>
        <p:nvPicPr>
          <p:cNvPr id="35" name="Picture 21">
            <a:extLst>
              <a:ext uri="{FF2B5EF4-FFF2-40B4-BE49-F238E27FC236}">
                <a16:creationId xmlns:a16="http://schemas.microsoft.com/office/drawing/2014/main" id="{9541B1F1-C0C6-1033-4948-2A7E11CC8284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91000"/>
          </a:blip>
          <a:srcRect/>
          <a:stretch>
            <a:fillRect/>
          </a:stretch>
        </p:blipFill>
        <p:spPr>
          <a:xfrm>
            <a:off x="7794490" y="9007954"/>
            <a:ext cx="699557" cy="718416"/>
          </a:xfrm>
          <a:prstGeom prst="rect">
            <a:avLst/>
          </a:prstGeom>
        </p:spPr>
      </p:pic>
      <p:sp>
        <p:nvSpPr>
          <p:cNvPr id="37" name="TextBox 65">
            <a:extLst>
              <a:ext uri="{FF2B5EF4-FFF2-40B4-BE49-F238E27FC236}">
                <a16:creationId xmlns:a16="http://schemas.microsoft.com/office/drawing/2014/main" id="{DA53F32C-9DC5-7684-809F-9A069ECB58AB}"/>
              </a:ext>
            </a:extLst>
          </p:cNvPr>
          <p:cNvSpPr txBox="1"/>
          <p:nvPr/>
        </p:nvSpPr>
        <p:spPr>
          <a:xfrm rot="395047">
            <a:off x="4578756" y="8911525"/>
            <a:ext cx="460187" cy="153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0">
                <a:solidFill>
                  <a:srgbClr val="000000"/>
                </a:solidFill>
                <a:latin typeface="Questrial"/>
              </a:rPr>
              <a:t>Béton</a:t>
            </a:r>
            <a:endParaRPr lang="en-US" sz="1001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40" name="TextBox 72">
            <a:extLst>
              <a:ext uri="{FF2B5EF4-FFF2-40B4-BE49-F238E27FC236}">
                <a16:creationId xmlns:a16="http://schemas.microsoft.com/office/drawing/2014/main" id="{16487460-EEEC-3351-734F-E04B501C66F6}"/>
              </a:ext>
            </a:extLst>
          </p:cNvPr>
          <p:cNvSpPr txBox="1"/>
          <p:nvPr/>
        </p:nvSpPr>
        <p:spPr>
          <a:xfrm>
            <a:off x="6062403" y="9131326"/>
            <a:ext cx="479314" cy="115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5"/>
              </a:lnSpc>
            </a:pPr>
            <a:r>
              <a:rPr lang="en-US" sz="900" err="1">
                <a:solidFill>
                  <a:srgbClr val="000000"/>
                </a:solidFill>
                <a:latin typeface="Questrial"/>
              </a:rPr>
              <a:t>Isolant</a:t>
            </a:r>
            <a:endParaRPr lang="en-US" sz="900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45" name="TextBox 68">
            <a:extLst>
              <a:ext uri="{FF2B5EF4-FFF2-40B4-BE49-F238E27FC236}">
                <a16:creationId xmlns:a16="http://schemas.microsoft.com/office/drawing/2014/main" id="{E2C75796-6662-9654-85EA-308214677BD2}"/>
              </a:ext>
            </a:extLst>
          </p:cNvPr>
          <p:cNvSpPr txBox="1"/>
          <p:nvPr/>
        </p:nvSpPr>
        <p:spPr>
          <a:xfrm>
            <a:off x="3794677" y="9749404"/>
            <a:ext cx="1986304" cy="347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4. Visser les pattes du manchon</a:t>
            </a:r>
          </a:p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 sur le mur</a:t>
            </a:r>
            <a:endParaRPr lang="fr-FR" sz="1001">
              <a:solidFill>
                <a:srgbClr val="000000"/>
              </a:solidFill>
              <a:latin typeface="Open Sans Light"/>
              <a:ea typeface="Open Sans Light"/>
              <a:cs typeface="Open Sans Light"/>
            </a:endParaRPr>
          </a:p>
        </p:txBody>
      </p:sp>
      <p:sp>
        <p:nvSpPr>
          <p:cNvPr id="48" name="AutoShape 33">
            <a:extLst>
              <a:ext uri="{FF2B5EF4-FFF2-40B4-BE49-F238E27FC236}">
                <a16:creationId xmlns:a16="http://schemas.microsoft.com/office/drawing/2014/main" id="{0C60AE5A-5934-5CDF-4CF6-BE492309C6F1}"/>
              </a:ext>
            </a:extLst>
          </p:cNvPr>
          <p:cNvSpPr/>
          <p:nvPr/>
        </p:nvSpPr>
        <p:spPr>
          <a:xfrm rot="6063270" flipH="1" flipV="1">
            <a:off x="4610038" y="8866209"/>
            <a:ext cx="1367899" cy="388398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53" name="TextBox 73">
            <a:extLst>
              <a:ext uri="{FF2B5EF4-FFF2-40B4-BE49-F238E27FC236}">
                <a16:creationId xmlns:a16="http://schemas.microsoft.com/office/drawing/2014/main" id="{B5E8B23A-8A89-BD8E-6EFF-49922B940179}"/>
              </a:ext>
            </a:extLst>
          </p:cNvPr>
          <p:cNvSpPr txBox="1"/>
          <p:nvPr/>
        </p:nvSpPr>
        <p:spPr>
          <a:xfrm>
            <a:off x="5778005" y="9256829"/>
            <a:ext cx="231700" cy="230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2"/>
              </a:lnSpc>
            </a:pPr>
            <a:r>
              <a:rPr lang="en-US" sz="900">
                <a:solidFill>
                  <a:srgbClr val="AF0606"/>
                </a:solidFill>
                <a:latin typeface="Glacial Indifference Bold"/>
              </a:rPr>
              <a:t>&gt; 9 cm</a:t>
            </a:r>
          </a:p>
        </p:txBody>
      </p:sp>
      <p:sp>
        <p:nvSpPr>
          <p:cNvPr id="58" name="AutoShape 4">
            <a:extLst>
              <a:ext uri="{FF2B5EF4-FFF2-40B4-BE49-F238E27FC236}">
                <a16:creationId xmlns:a16="http://schemas.microsoft.com/office/drawing/2014/main" id="{AB6AA25A-DF3F-C0AE-8CB9-96D5CEAF4021}"/>
              </a:ext>
            </a:extLst>
          </p:cNvPr>
          <p:cNvSpPr/>
          <p:nvPr/>
        </p:nvSpPr>
        <p:spPr>
          <a:xfrm rot="526820" flipV="1">
            <a:off x="5793581" y="9084654"/>
            <a:ext cx="203310" cy="17842"/>
          </a:xfrm>
          <a:prstGeom prst="line">
            <a:avLst/>
          </a:prstGeom>
          <a:ln w="9525" cap="flat">
            <a:solidFill>
              <a:srgbClr val="AF0606"/>
            </a:solidFill>
            <a:prstDash val="solid"/>
            <a:headEnd type="arrow" w="med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69" name="AutoShape 33">
            <a:extLst>
              <a:ext uri="{FF2B5EF4-FFF2-40B4-BE49-F238E27FC236}">
                <a16:creationId xmlns:a16="http://schemas.microsoft.com/office/drawing/2014/main" id="{139D8426-37E5-66EC-5FDD-9D7853F41F56}"/>
              </a:ext>
            </a:extLst>
          </p:cNvPr>
          <p:cNvSpPr/>
          <p:nvPr/>
        </p:nvSpPr>
        <p:spPr>
          <a:xfrm rot="6063270" flipV="1">
            <a:off x="4738539" y="6544064"/>
            <a:ext cx="1418449" cy="101754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38" name="AutoShape 33">
            <a:extLst>
              <a:ext uri="{FF2B5EF4-FFF2-40B4-BE49-F238E27FC236}">
                <a16:creationId xmlns:a16="http://schemas.microsoft.com/office/drawing/2014/main" id="{B29C5329-2509-5A84-276F-40280DCCC00C}"/>
              </a:ext>
            </a:extLst>
          </p:cNvPr>
          <p:cNvSpPr/>
          <p:nvPr/>
        </p:nvSpPr>
        <p:spPr>
          <a:xfrm rot="6063270">
            <a:off x="6885431" y="7211050"/>
            <a:ext cx="818273" cy="578669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Box 69">
            <a:extLst>
              <a:ext uri="{FF2B5EF4-FFF2-40B4-BE49-F238E27FC236}">
                <a16:creationId xmlns:a16="http://schemas.microsoft.com/office/drawing/2014/main" id="{BB98331F-0CAB-A666-2D65-DA87BDEE2DA6}"/>
              </a:ext>
            </a:extLst>
          </p:cNvPr>
          <p:cNvSpPr txBox="1"/>
          <p:nvPr/>
        </p:nvSpPr>
        <p:spPr>
          <a:xfrm>
            <a:off x="6713404" y="6627507"/>
            <a:ext cx="1887161" cy="526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5. Faire une réservation de 521 par 205 mm dans l’isolant pour intégrer le MTR</a:t>
            </a:r>
          </a:p>
        </p:txBody>
      </p:sp>
      <p:sp>
        <p:nvSpPr>
          <p:cNvPr id="19" name="TextBox 51">
            <a:extLst>
              <a:ext uri="{FF2B5EF4-FFF2-40B4-BE49-F238E27FC236}">
                <a16:creationId xmlns:a16="http://schemas.microsoft.com/office/drawing/2014/main" id="{C04E21FA-8771-135D-ED81-651A83EE55E3}"/>
              </a:ext>
            </a:extLst>
          </p:cNvPr>
          <p:cNvSpPr txBox="1"/>
          <p:nvPr/>
        </p:nvSpPr>
        <p:spPr>
          <a:xfrm>
            <a:off x="1322315" y="5842191"/>
            <a:ext cx="2387394" cy="526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64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1. Faire une réservation dans le béton pour insérer le TR coulissant ou couler le TR dans le béton*</a:t>
            </a:r>
          </a:p>
        </p:txBody>
      </p:sp>
      <p:sp>
        <p:nvSpPr>
          <p:cNvPr id="23" name="TextBox 51">
            <a:extLst>
              <a:ext uri="{FF2B5EF4-FFF2-40B4-BE49-F238E27FC236}">
                <a16:creationId xmlns:a16="http://schemas.microsoft.com/office/drawing/2014/main" id="{66AF33BD-855C-5432-BFA6-43F09CA57A07}"/>
              </a:ext>
            </a:extLst>
          </p:cNvPr>
          <p:cNvSpPr txBox="1"/>
          <p:nvPr/>
        </p:nvSpPr>
        <p:spPr>
          <a:xfrm>
            <a:off x="-18606" y="10095814"/>
            <a:ext cx="3387717" cy="1678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64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*Attention à ralentir la coulée du béton au niveau du TR</a:t>
            </a:r>
          </a:p>
        </p:txBody>
      </p:sp>
      <p:pic>
        <p:nvPicPr>
          <p:cNvPr id="36" name="Image 35" descr="Une image contenant intérieur, mur, appareil, sale&#10;&#10;Description générée automatiquement">
            <a:extLst>
              <a:ext uri="{FF2B5EF4-FFF2-40B4-BE49-F238E27FC236}">
                <a16:creationId xmlns:a16="http://schemas.microsoft.com/office/drawing/2014/main" id="{F804B7B5-F165-1F9C-2064-6D304C31BF16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9" r="18693" b="18120"/>
          <a:stretch/>
        </p:blipFill>
        <p:spPr>
          <a:xfrm>
            <a:off x="15685573" y="43956"/>
            <a:ext cx="2505547" cy="1711998"/>
          </a:xfrm>
          <a:prstGeom prst="rect">
            <a:avLst/>
          </a:prstGeom>
        </p:spPr>
      </p:pic>
      <p:sp>
        <p:nvSpPr>
          <p:cNvPr id="39" name="TextBox 67">
            <a:extLst>
              <a:ext uri="{FF2B5EF4-FFF2-40B4-BE49-F238E27FC236}">
                <a16:creationId xmlns:a16="http://schemas.microsoft.com/office/drawing/2014/main" id="{83D9804A-9854-8129-0CD9-48D0C3F51AE9}"/>
              </a:ext>
            </a:extLst>
          </p:cNvPr>
          <p:cNvSpPr txBox="1"/>
          <p:nvPr/>
        </p:nvSpPr>
        <p:spPr>
          <a:xfrm>
            <a:off x="16116405" y="1794103"/>
            <a:ext cx="1990743" cy="1538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89"/>
              </a:lnSpc>
            </a:pPr>
            <a:r>
              <a:rPr lang="fr-FR" sz="1001">
                <a:latin typeface="Open Sans Light"/>
              </a:rPr>
              <a:t>MTR siliconé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327DF7F-9F59-F020-003E-EE30C99BE82C}"/>
              </a:ext>
            </a:extLst>
          </p:cNvPr>
          <p:cNvSpPr/>
          <p:nvPr/>
        </p:nvSpPr>
        <p:spPr>
          <a:xfrm>
            <a:off x="6898951" y="5455939"/>
            <a:ext cx="3876829" cy="772107"/>
          </a:xfrm>
          <a:prstGeom prst="rect">
            <a:avLst/>
          </a:prstGeom>
          <a:solidFill>
            <a:schemeClr val="bg1"/>
          </a:solidFill>
          <a:ln>
            <a:solidFill>
              <a:srgbClr val="C5DB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1"/>
          </a:p>
        </p:txBody>
      </p:sp>
      <p:sp>
        <p:nvSpPr>
          <p:cNvPr id="42" name="TextBox 64">
            <a:extLst>
              <a:ext uri="{FF2B5EF4-FFF2-40B4-BE49-F238E27FC236}">
                <a16:creationId xmlns:a16="http://schemas.microsoft.com/office/drawing/2014/main" id="{75A42FAC-C095-F9B4-5211-AF695E3B7090}"/>
              </a:ext>
            </a:extLst>
          </p:cNvPr>
          <p:cNvSpPr txBox="1"/>
          <p:nvPr/>
        </p:nvSpPr>
        <p:spPr>
          <a:xfrm>
            <a:off x="6014069" y="5522596"/>
            <a:ext cx="5594119" cy="6735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>
              <a:lnSpc>
                <a:spcPts val="2660"/>
              </a:lnSpc>
              <a:spcBef>
                <a:spcPct val="0"/>
              </a:spcBef>
              <a:defRPr sz="2800" u="sng">
                <a:solidFill>
                  <a:srgbClr val="1B3288"/>
                </a:solidFill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fr-FR" sz="2000" u="none">
                <a:latin typeface="Arial Black" panose="020B0A04020102020204" pitchFamily="34" charset="0"/>
              </a:rPr>
              <a:t>Isolant + placo: 10 à 12 cm</a:t>
            </a:r>
          </a:p>
          <a:p>
            <a:r>
              <a:rPr lang="fr-FR" sz="2000" u="none">
                <a:latin typeface="Arial Black" panose="020B0A04020102020204" pitchFamily="34" charset="0"/>
              </a:rPr>
              <a:t>Béton : 14 à 27 cm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67AC6AC-1819-5D72-D8C9-4C7C29A9326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30"/>
            <a:ext cx="2331720" cy="595601"/>
          </a:xfrm>
          <a:prstGeom prst="rect">
            <a:avLst/>
          </a:prstGeom>
        </p:spPr>
      </p:pic>
      <p:sp>
        <p:nvSpPr>
          <p:cNvPr id="44" name="TextBox 57">
            <a:extLst>
              <a:ext uri="{FF2B5EF4-FFF2-40B4-BE49-F238E27FC236}">
                <a16:creationId xmlns:a16="http://schemas.microsoft.com/office/drawing/2014/main" id="{2704173C-6F40-4707-F45C-03E41EDCEA4F}"/>
              </a:ext>
            </a:extLst>
          </p:cNvPr>
          <p:cNvSpPr txBox="1"/>
          <p:nvPr/>
        </p:nvSpPr>
        <p:spPr>
          <a:xfrm>
            <a:off x="8728681" y="4366191"/>
            <a:ext cx="2611538" cy="6444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8"/>
              </a:lnSpc>
              <a:spcBef>
                <a:spcPct val="0"/>
              </a:spcBef>
            </a:pPr>
            <a:endParaRPr lang="en-US" sz="1401">
              <a:solidFill>
                <a:srgbClr val="000000"/>
              </a:solidFill>
              <a:latin typeface="Glacial Indifference"/>
            </a:endParaRP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Produit :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Auvent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maçonnerie</a:t>
            </a:r>
            <a:endParaRPr lang="en-US" sz="1401">
              <a:solidFill>
                <a:srgbClr val="000000"/>
              </a:solidFill>
              <a:latin typeface="Glacial Indifference"/>
            </a:endParaRP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 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Réf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: 11011218</a:t>
            </a:r>
          </a:p>
        </p:txBody>
      </p:sp>
      <p:sp>
        <p:nvSpPr>
          <p:cNvPr id="46" name="TextBox 59">
            <a:extLst>
              <a:ext uri="{FF2B5EF4-FFF2-40B4-BE49-F238E27FC236}">
                <a16:creationId xmlns:a16="http://schemas.microsoft.com/office/drawing/2014/main" id="{0E702B41-C592-5185-C74B-A679D7FFDDD4}"/>
              </a:ext>
            </a:extLst>
          </p:cNvPr>
          <p:cNvSpPr txBox="1"/>
          <p:nvPr/>
        </p:nvSpPr>
        <p:spPr>
          <a:xfrm>
            <a:off x="11190587" y="4579391"/>
            <a:ext cx="3688487" cy="862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fr-FR" sz="1401">
                <a:solidFill>
                  <a:srgbClr val="000000"/>
                </a:solidFill>
                <a:latin typeface="Glacial Indifference"/>
              </a:rPr>
              <a:t> TR coulissant 14 à 27 cm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fr-FR" sz="1401">
                <a:solidFill>
                  <a:srgbClr val="000000"/>
                </a:solidFill>
                <a:latin typeface="Glacial Indifference"/>
              </a:rPr>
              <a:t>Réf: 11011389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fr-FR" sz="1401">
                <a:solidFill>
                  <a:srgbClr val="000000"/>
                </a:solidFill>
                <a:latin typeface="Glacial Indifference"/>
              </a:rPr>
              <a:t>Le côté avec les ergots permet de fixer le auvent dans le TR.</a:t>
            </a:r>
          </a:p>
        </p:txBody>
      </p:sp>
      <p:pic>
        <p:nvPicPr>
          <p:cNvPr id="49" name="Image 48">
            <a:extLst>
              <a:ext uri="{FF2B5EF4-FFF2-40B4-BE49-F238E27FC236}">
                <a16:creationId xmlns:a16="http://schemas.microsoft.com/office/drawing/2014/main" id="{ED17AE5B-5AF2-E269-A551-E5444BB818D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0779952">
            <a:off x="8898018" y="3294647"/>
            <a:ext cx="2159232" cy="880967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1589C0E1-114F-8CEC-0690-4B1A495DD64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2087863" y="3330712"/>
            <a:ext cx="1771438" cy="933548"/>
          </a:xfrm>
          <a:prstGeom prst="rect">
            <a:avLst/>
          </a:prstGeom>
        </p:spPr>
      </p:pic>
      <p:sp>
        <p:nvSpPr>
          <p:cNvPr id="52" name="Ellipse 51">
            <a:extLst>
              <a:ext uri="{FF2B5EF4-FFF2-40B4-BE49-F238E27FC236}">
                <a16:creationId xmlns:a16="http://schemas.microsoft.com/office/drawing/2014/main" id="{AC174B14-7313-85B0-6904-6B48C10E4739}"/>
              </a:ext>
            </a:extLst>
          </p:cNvPr>
          <p:cNvSpPr/>
          <p:nvPr/>
        </p:nvSpPr>
        <p:spPr>
          <a:xfrm>
            <a:off x="12260600" y="3894195"/>
            <a:ext cx="393748" cy="40609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1"/>
          </a:p>
        </p:txBody>
      </p:sp>
      <p:sp>
        <p:nvSpPr>
          <p:cNvPr id="54" name="TextBox 57">
            <a:extLst>
              <a:ext uri="{FF2B5EF4-FFF2-40B4-BE49-F238E27FC236}">
                <a16:creationId xmlns:a16="http://schemas.microsoft.com/office/drawing/2014/main" id="{B23E56B7-6715-425D-EA72-1826D0B80FF5}"/>
              </a:ext>
            </a:extLst>
          </p:cNvPr>
          <p:cNvSpPr txBox="1"/>
          <p:nvPr/>
        </p:nvSpPr>
        <p:spPr>
          <a:xfrm>
            <a:off x="15021745" y="4560342"/>
            <a:ext cx="3037277" cy="862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fr-FR" sz="1401">
                <a:solidFill>
                  <a:srgbClr val="000000"/>
                </a:solidFill>
                <a:latin typeface="Glacial Indifference"/>
              </a:rPr>
              <a:t>Mousse P20 (129x20x269 mm) 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fr-FR" sz="1401">
                <a:solidFill>
                  <a:srgbClr val="000000"/>
                </a:solidFill>
                <a:latin typeface="Glacial Indifference"/>
              </a:rPr>
              <a:t> Réf : 11011386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fr-FR" sz="1401">
                <a:solidFill>
                  <a:srgbClr val="000000"/>
                </a:solidFill>
                <a:latin typeface="Glacial Indifference"/>
              </a:rPr>
              <a:t>Se pose dans le TR coulissant pour les épaisseurs de béton &gt; 13 cm</a:t>
            </a:r>
          </a:p>
        </p:txBody>
      </p:sp>
      <p:pic>
        <p:nvPicPr>
          <p:cNvPr id="60" name="Image 59">
            <a:extLst>
              <a:ext uri="{FF2B5EF4-FFF2-40B4-BE49-F238E27FC236}">
                <a16:creationId xmlns:a16="http://schemas.microsoft.com/office/drawing/2014/main" id="{18AD826B-B309-397B-D3DD-1FB91BC974D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6418" y="3124666"/>
            <a:ext cx="2400267" cy="1351502"/>
          </a:xfrm>
          <a:prstGeom prst="rect">
            <a:avLst/>
          </a:prstGeom>
        </p:spPr>
      </p:pic>
      <p:sp>
        <p:nvSpPr>
          <p:cNvPr id="61" name="TextBox 67">
            <a:extLst>
              <a:ext uri="{FF2B5EF4-FFF2-40B4-BE49-F238E27FC236}">
                <a16:creationId xmlns:a16="http://schemas.microsoft.com/office/drawing/2014/main" id="{4FD31025-CEB7-E4AF-9346-7C183D9D884A}"/>
              </a:ext>
            </a:extLst>
          </p:cNvPr>
          <p:cNvSpPr txBox="1"/>
          <p:nvPr/>
        </p:nvSpPr>
        <p:spPr>
          <a:xfrm>
            <a:off x="2212190" y="8546289"/>
            <a:ext cx="1470799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89"/>
              </a:lnSpc>
            </a:pPr>
            <a:r>
              <a:rPr lang="fr-FR" sz="1001">
                <a:latin typeface="Open Sans Light"/>
              </a:rPr>
              <a:t>2. Insérer le TR coulissant et la mousse P20 si nécessaire</a:t>
            </a:r>
          </a:p>
        </p:txBody>
      </p:sp>
      <p:sp>
        <p:nvSpPr>
          <p:cNvPr id="65" name="TextBox 68">
            <a:extLst>
              <a:ext uri="{FF2B5EF4-FFF2-40B4-BE49-F238E27FC236}">
                <a16:creationId xmlns:a16="http://schemas.microsoft.com/office/drawing/2014/main" id="{CE11D9B7-F3B8-7262-CBF3-1B91C3BF798E}"/>
              </a:ext>
            </a:extLst>
          </p:cNvPr>
          <p:cNvSpPr txBox="1"/>
          <p:nvPr/>
        </p:nvSpPr>
        <p:spPr>
          <a:xfrm>
            <a:off x="4409312" y="5880707"/>
            <a:ext cx="1986304" cy="347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3. Déplier les languettes pour centrer le manchon dans le TR</a:t>
            </a:r>
            <a:endParaRPr lang="fr-FR" sz="1001">
              <a:solidFill>
                <a:srgbClr val="000000"/>
              </a:solidFill>
              <a:latin typeface="Open Sans Light"/>
              <a:ea typeface="Open Sans Light"/>
              <a:cs typeface="Open Sans Light"/>
            </a:endParaRPr>
          </a:p>
        </p:txBody>
      </p:sp>
      <p:pic>
        <p:nvPicPr>
          <p:cNvPr id="67" name="Image 66">
            <a:extLst>
              <a:ext uri="{FF2B5EF4-FFF2-40B4-BE49-F238E27FC236}">
                <a16:creationId xmlns:a16="http://schemas.microsoft.com/office/drawing/2014/main" id="{BA08E0CE-8458-D922-47DE-BD45EEA551E1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15" t="7676"/>
          <a:stretch/>
        </p:blipFill>
        <p:spPr>
          <a:xfrm>
            <a:off x="3968611" y="5781262"/>
            <a:ext cx="525975" cy="526877"/>
          </a:xfrm>
          <a:prstGeom prst="rect">
            <a:avLst/>
          </a:prstGeom>
        </p:spPr>
      </p:pic>
      <p:pic>
        <p:nvPicPr>
          <p:cNvPr id="70" name="Image 69">
            <a:extLst>
              <a:ext uri="{FF2B5EF4-FFF2-40B4-BE49-F238E27FC236}">
                <a16:creationId xmlns:a16="http://schemas.microsoft.com/office/drawing/2014/main" id="{FEDBE469-5D22-D25D-EF6E-2A96E28D28A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819" y="3325403"/>
            <a:ext cx="3639108" cy="1116235"/>
          </a:xfrm>
          <a:prstGeom prst="rect">
            <a:avLst/>
          </a:prstGeom>
        </p:spPr>
      </p:pic>
      <p:pic>
        <p:nvPicPr>
          <p:cNvPr id="75" name="Image 74">
            <a:extLst>
              <a:ext uri="{FF2B5EF4-FFF2-40B4-BE49-F238E27FC236}">
                <a16:creationId xmlns:a16="http://schemas.microsoft.com/office/drawing/2014/main" id="{49D1E9E0-561D-A942-5B50-57FB3900B60E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2442373" y="6425241"/>
            <a:ext cx="822621" cy="813839"/>
          </a:xfrm>
          <a:prstGeom prst="rect">
            <a:avLst/>
          </a:prstGeom>
        </p:spPr>
      </p:pic>
      <p:pic>
        <p:nvPicPr>
          <p:cNvPr id="78" name="Image 77">
            <a:extLst>
              <a:ext uri="{FF2B5EF4-FFF2-40B4-BE49-F238E27FC236}">
                <a16:creationId xmlns:a16="http://schemas.microsoft.com/office/drawing/2014/main" id="{500100D1-C1BF-4265-F54D-5A6E6463DC85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4838232" y="6280073"/>
            <a:ext cx="2515200" cy="3543101"/>
          </a:xfrm>
          <a:prstGeom prst="rect">
            <a:avLst/>
          </a:prstGeom>
        </p:spPr>
      </p:pic>
      <p:sp>
        <p:nvSpPr>
          <p:cNvPr id="79" name="AutoShape 17">
            <a:extLst>
              <a:ext uri="{FF2B5EF4-FFF2-40B4-BE49-F238E27FC236}">
                <a16:creationId xmlns:a16="http://schemas.microsoft.com/office/drawing/2014/main" id="{62992E1D-2550-15AA-C805-08BB3E879845}"/>
              </a:ext>
            </a:extLst>
          </p:cNvPr>
          <p:cNvSpPr/>
          <p:nvPr/>
        </p:nvSpPr>
        <p:spPr>
          <a:xfrm rot="5400000">
            <a:off x="11230193" y="7980919"/>
            <a:ext cx="4547577" cy="27678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pic>
        <p:nvPicPr>
          <p:cNvPr id="80" name="Picture 18">
            <a:extLst>
              <a:ext uri="{FF2B5EF4-FFF2-40B4-BE49-F238E27FC236}">
                <a16:creationId xmlns:a16="http://schemas.microsoft.com/office/drawing/2014/main" id="{406677B5-0FE9-11F0-5987-3D51D2BD03C9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>
            <a:off x="10503698" y="9728348"/>
            <a:ext cx="448370" cy="448370"/>
          </a:xfrm>
          <a:prstGeom prst="rect">
            <a:avLst/>
          </a:prstGeom>
        </p:spPr>
      </p:pic>
      <p:pic>
        <p:nvPicPr>
          <p:cNvPr id="82" name="Picture 20">
            <a:extLst>
              <a:ext uri="{FF2B5EF4-FFF2-40B4-BE49-F238E27FC236}">
                <a16:creationId xmlns:a16="http://schemas.microsoft.com/office/drawing/2014/main" id="{B09DB2B1-43FB-D3D5-5202-04A28D321E7E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15794353" y="9673423"/>
            <a:ext cx="467284" cy="467284"/>
          </a:xfrm>
          <a:prstGeom prst="rect">
            <a:avLst/>
          </a:prstGeom>
        </p:spPr>
      </p:pic>
      <p:pic>
        <p:nvPicPr>
          <p:cNvPr id="83" name="Picture 11">
            <a:extLst>
              <a:ext uri="{FF2B5EF4-FFF2-40B4-BE49-F238E27FC236}">
                <a16:creationId xmlns:a16="http://schemas.microsoft.com/office/drawing/2014/main" id="{7AFE43E4-BB54-4FB8-38B7-F59AABD39DC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8823743" y="8092704"/>
            <a:ext cx="525918" cy="517372"/>
          </a:xfrm>
          <a:prstGeom prst="rect">
            <a:avLst/>
          </a:prstGeom>
        </p:spPr>
      </p:pic>
      <p:pic>
        <p:nvPicPr>
          <p:cNvPr id="85" name="Picture 11">
            <a:extLst>
              <a:ext uri="{FF2B5EF4-FFF2-40B4-BE49-F238E27FC236}">
                <a16:creationId xmlns:a16="http://schemas.microsoft.com/office/drawing/2014/main" id="{C7B4F276-EE9F-F451-829C-F01FDED19E7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3710374" y="8103689"/>
            <a:ext cx="525918" cy="517372"/>
          </a:xfrm>
          <a:prstGeom prst="rect">
            <a:avLst/>
          </a:prstGeom>
        </p:spPr>
      </p:pic>
      <p:pic>
        <p:nvPicPr>
          <p:cNvPr id="87" name="Picture 21">
            <a:extLst>
              <a:ext uri="{FF2B5EF4-FFF2-40B4-BE49-F238E27FC236}">
                <a16:creationId xmlns:a16="http://schemas.microsoft.com/office/drawing/2014/main" id="{9F7E30AE-A2FD-ECDE-2AE9-B4D4E6702738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91000"/>
          </a:blip>
          <a:srcRect/>
          <a:stretch>
            <a:fillRect/>
          </a:stretch>
        </p:blipFill>
        <p:spPr>
          <a:xfrm>
            <a:off x="12581422" y="8707819"/>
            <a:ext cx="699557" cy="718416"/>
          </a:xfrm>
          <a:prstGeom prst="rect">
            <a:avLst/>
          </a:prstGeom>
        </p:spPr>
      </p:pic>
      <p:pic>
        <p:nvPicPr>
          <p:cNvPr id="88" name="Picture 21">
            <a:extLst>
              <a:ext uri="{FF2B5EF4-FFF2-40B4-BE49-F238E27FC236}">
                <a16:creationId xmlns:a16="http://schemas.microsoft.com/office/drawing/2014/main" id="{492FD1ED-FAB7-FCD9-712E-EAE802C288FF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91000"/>
          </a:blip>
          <a:srcRect/>
          <a:stretch>
            <a:fillRect/>
          </a:stretch>
        </p:blipFill>
        <p:spPr>
          <a:xfrm>
            <a:off x="17491564" y="9007954"/>
            <a:ext cx="699557" cy="718416"/>
          </a:xfrm>
          <a:prstGeom prst="rect">
            <a:avLst/>
          </a:prstGeom>
        </p:spPr>
      </p:pic>
      <p:sp>
        <p:nvSpPr>
          <p:cNvPr id="89" name="TextBox 66">
            <a:extLst>
              <a:ext uri="{FF2B5EF4-FFF2-40B4-BE49-F238E27FC236}">
                <a16:creationId xmlns:a16="http://schemas.microsoft.com/office/drawing/2014/main" id="{87EAA0E6-E816-AFD4-CFFD-8ADD9D2332F6}"/>
              </a:ext>
            </a:extLst>
          </p:cNvPr>
          <p:cNvSpPr txBox="1"/>
          <p:nvPr/>
        </p:nvSpPr>
        <p:spPr>
          <a:xfrm>
            <a:off x="13877560" y="5881982"/>
            <a:ext cx="1786960" cy="526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10. Visser le auvent avec les vis auto perforantes sur les ergots du TR </a:t>
            </a:r>
          </a:p>
        </p:txBody>
      </p:sp>
      <p:sp>
        <p:nvSpPr>
          <p:cNvPr id="90" name="AutoShape 33">
            <a:extLst>
              <a:ext uri="{FF2B5EF4-FFF2-40B4-BE49-F238E27FC236}">
                <a16:creationId xmlns:a16="http://schemas.microsoft.com/office/drawing/2014/main" id="{209B370B-D684-D02F-0F47-5ADEB45CA8A6}"/>
              </a:ext>
            </a:extLst>
          </p:cNvPr>
          <p:cNvSpPr/>
          <p:nvPr/>
        </p:nvSpPr>
        <p:spPr>
          <a:xfrm rot="6063270" flipV="1">
            <a:off x="14740537" y="6602302"/>
            <a:ext cx="582261" cy="417356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91" name="TextBox 79">
            <a:extLst>
              <a:ext uri="{FF2B5EF4-FFF2-40B4-BE49-F238E27FC236}">
                <a16:creationId xmlns:a16="http://schemas.microsoft.com/office/drawing/2014/main" id="{8FCF66E0-521F-A932-B055-1CCE61F83B98}"/>
              </a:ext>
            </a:extLst>
          </p:cNvPr>
          <p:cNvSpPr txBox="1"/>
          <p:nvPr/>
        </p:nvSpPr>
        <p:spPr>
          <a:xfrm>
            <a:off x="8713168" y="9630707"/>
            <a:ext cx="1595276" cy="167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6. Placer l’isolant sur le MTR</a:t>
            </a:r>
          </a:p>
        </p:txBody>
      </p:sp>
      <p:sp>
        <p:nvSpPr>
          <p:cNvPr id="92" name="TextBox 44">
            <a:extLst>
              <a:ext uri="{FF2B5EF4-FFF2-40B4-BE49-F238E27FC236}">
                <a16:creationId xmlns:a16="http://schemas.microsoft.com/office/drawing/2014/main" id="{6AF00A14-556C-6159-951D-882D4A4F23E0}"/>
              </a:ext>
            </a:extLst>
          </p:cNvPr>
          <p:cNvSpPr txBox="1"/>
          <p:nvPr/>
        </p:nvSpPr>
        <p:spPr>
          <a:xfrm>
            <a:off x="11800042" y="5825095"/>
            <a:ext cx="1559032" cy="526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8. Faire coulisser le MEA à travers le placo puis à l’intérieur du MTR</a:t>
            </a:r>
          </a:p>
        </p:txBody>
      </p:sp>
      <p:sp>
        <p:nvSpPr>
          <p:cNvPr id="93" name="AutoShape 33">
            <a:extLst>
              <a:ext uri="{FF2B5EF4-FFF2-40B4-BE49-F238E27FC236}">
                <a16:creationId xmlns:a16="http://schemas.microsoft.com/office/drawing/2014/main" id="{C1BFFB87-2CED-2E51-921E-4EABC038EBB5}"/>
              </a:ext>
            </a:extLst>
          </p:cNvPr>
          <p:cNvSpPr/>
          <p:nvPr/>
        </p:nvSpPr>
        <p:spPr>
          <a:xfrm rot="6063270">
            <a:off x="11762144" y="6715058"/>
            <a:ext cx="940247" cy="336753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94" name="TextBox 65">
            <a:extLst>
              <a:ext uri="{FF2B5EF4-FFF2-40B4-BE49-F238E27FC236}">
                <a16:creationId xmlns:a16="http://schemas.microsoft.com/office/drawing/2014/main" id="{BC316218-35BA-CFC5-E9F3-2BA5B7E6E51D}"/>
              </a:ext>
            </a:extLst>
          </p:cNvPr>
          <p:cNvSpPr txBox="1"/>
          <p:nvPr/>
        </p:nvSpPr>
        <p:spPr>
          <a:xfrm rot="395047">
            <a:off x="9799028" y="8882843"/>
            <a:ext cx="460187" cy="153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0">
                <a:solidFill>
                  <a:srgbClr val="000000"/>
                </a:solidFill>
                <a:latin typeface="Questrial"/>
              </a:rPr>
              <a:t>Béton</a:t>
            </a:r>
            <a:endParaRPr lang="en-US" sz="1001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95" name="TextBox 72">
            <a:extLst>
              <a:ext uri="{FF2B5EF4-FFF2-40B4-BE49-F238E27FC236}">
                <a16:creationId xmlns:a16="http://schemas.microsoft.com/office/drawing/2014/main" id="{751BBC33-6C2E-43E0-0E33-61C6FEC57382}"/>
              </a:ext>
            </a:extLst>
          </p:cNvPr>
          <p:cNvSpPr txBox="1"/>
          <p:nvPr/>
        </p:nvSpPr>
        <p:spPr>
          <a:xfrm>
            <a:off x="10134377" y="9246019"/>
            <a:ext cx="479314" cy="115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5"/>
              </a:lnSpc>
            </a:pPr>
            <a:r>
              <a:rPr lang="en-US" sz="900" err="1">
                <a:solidFill>
                  <a:srgbClr val="000000"/>
                </a:solidFill>
                <a:latin typeface="Questrial"/>
              </a:rPr>
              <a:t>Isolant</a:t>
            </a:r>
            <a:endParaRPr lang="en-US" sz="900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96" name="TextBox 90">
            <a:extLst>
              <a:ext uri="{FF2B5EF4-FFF2-40B4-BE49-F238E27FC236}">
                <a16:creationId xmlns:a16="http://schemas.microsoft.com/office/drawing/2014/main" id="{AF796D38-8874-EA5D-3750-37197AB24EEA}"/>
              </a:ext>
            </a:extLst>
          </p:cNvPr>
          <p:cNvSpPr txBox="1"/>
          <p:nvPr/>
        </p:nvSpPr>
        <p:spPr>
          <a:xfrm>
            <a:off x="17106948" y="5917983"/>
            <a:ext cx="943401" cy="347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9. Fixer l’entrée d'air sur le MEA</a:t>
            </a:r>
          </a:p>
        </p:txBody>
      </p:sp>
      <p:sp>
        <p:nvSpPr>
          <p:cNvPr id="98" name="AutoShape 92">
            <a:extLst>
              <a:ext uri="{FF2B5EF4-FFF2-40B4-BE49-F238E27FC236}">
                <a16:creationId xmlns:a16="http://schemas.microsoft.com/office/drawing/2014/main" id="{28002545-4AED-74D3-EE34-49CF855D6A5E}"/>
              </a:ext>
            </a:extLst>
          </p:cNvPr>
          <p:cNvSpPr/>
          <p:nvPr/>
        </p:nvSpPr>
        <p:spPr>
          <a:xfrm rot="5400000">
            <a:off x="16854668" y="6584633"/>
            <a:ext cx="1079100" cy="574539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99" name="AutoShape 33">
            <a:extLst>
              <a:ext uri="{FF2B5EF4-FFF2-40B4-BE49-F238E27FC236}">
                <a16:creationId xmlns:a16="http://schemas.microsoft.com/office/drawing/2014/main" id="{6A0EAE0D-4DAE-1642-96D9-030EE4107037}"/>
              </a:ext>
            </a:extLst>
          </p:cNvPr>
          <p:cNvSpPr/>
          <p:nvPr/>
        </p:nvSpPr>
        <p:spPr>
          <a:xfrm rot="6063270" flipH="1" flipV="1">
            <a:off x="9604897" y="8667858"/>
            <a:ext cx="1460149" cy="52294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100" name="TextBox 72">
            <a:extLst>
              <a:ext uri="{FF2B5EF4-FFF2-40B4-BE49-F238E27FC236}">
                <a16:creationId xmlns:a16="http://schemas.microsoft.com/office/drawing/2014/main" id="{ADB763E2-B5B2-FC76-987B-A016C0B98BF1}"/>
              </a:ext>
            </a:extLst>
          </p:cNvPr>
          <p:cNvSpPr txBox="1"/>
          <p:nvPr/>
        </p:nvSpPr>
        <p:spPr>
          <a:xfrm>
            <a:off x="10839078" y="9048407"/>
            <a:ext cx="479314" cy="115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5"/>
              </a:lnSpc>
            </a:pPr>
            <a:r>
              <a:rPr lang="en-US" sz="900" err="1">
                <a:solidFill>
                  <a:srgbClr val="000000"/>
                </a:solidFill>
                <a:latin typeface="Questrial"/>
              </a:rPr>
              <a:t>Placo</a:t>
            </a:r>
            <a:endParaRPr lang="en-US" sz="900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103" name="AutoShape 33">
            <a:extLst>
              <a:ext uri="{FF2B5EF4-FFF2-40B4-BE49-F238E27FC236}">
                <a16:creationId xmlns:a16="http://schemas.microsoft.com/office/drawing/2014/main" id="{47C035EB-E523-3F55-2036-D602FC23D050}"/>
              </a:ext>
            </a:extLst>
          </p:cNvPr>
          <p:cNvSpPr/>
          <p:nvPr/>
        </p:nvSpPr>
        <p:spPr>
          <a:xfrm rot="6063270" flipH="1">
            <a:off x="10771226" y="8468194"/>
            <a:ext cx="1532805" cy="543165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107" name="TextBox 92">
            <a:extLst>
              <a:ext uri="{FF2B5EF4-FFF2-40B4-BE49-F238E27FC236}">
                <a16:creationId xmlns:a16="http://schemas.microsoft.com/office/drawing/2014/main" id="{F0B69B13-FFE5-C40E-AD98-99A0990E23C8}"/>
              </a:ext>
            </a:extLst>
          </p:cNvPr>
          <p:cNvSpPr txBox="1"/>
          <p:nvPr/>
        </p:nvSpPr>
        <p:spPr>
          <a:xfrm>
            <a:off x="11309264" y="9733055"/>
            <a:ext cx="2050510" cy="347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7. Faire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une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entaille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de 353 par 12,8 mm dans le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placo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pour le MEA</a:t>
            </a:r>
          </a:p>
        </p:txBody>
      </p:sp>
      <p:sp>
        <p:nvSpPr>
          <p:cNvPr id="108" name="TextBox 65">
            <a:extLst>
              <a:ext uri="{FF2B5EF4-FFF2-40B4-BE49-F238E27FC236}">
                <a16:creationId xmlns:a16="http://schemas.microsoft.com/office/drawing/2014/main" id="{59AE373F-EAA2-B35A-9A22-4300BAF0F600}"/>
              </a:ext>
            </a:extLst>
          </p:cNvPr>
          <p:cNvSpPr txBox="1"/>
          <p:nvPr/>
        </p:nvSpPr>
        <p:spPr>
          <a:xfrm rot="395047">
            <a:off x="15009523" y="9216215"/>
            <a:ext cx="460187" cy="153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0">
                <a:solidFill>
                  <a:srgbClr val="000000"/>
                </a:solidFill>
                <a:latin typeface="Questrial"/>
              </a:rPr>
              <a:t>Béton</a:t>
            </a:r>
            <a:endParaRPr lang="en-US" sz="1001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110" name="TextBox 72">
            <a:extLst>
              <a:ext uri="{FF2B5EF4-FFF2-40B4-BE49-F238E27FC236}">
                <a16:creationId xmlns:a16="http://schemas.microsoft.com/office/drawing/2014/main" id="{32D44275-056E-4C63-FFBA-A4FEB655F5F3}"/>
              </a:ext>
            </a:extLst>
          </p:cNvPr>
          <p:cNvSpPr txBox="1"/>
          <p:nvPr/>
        </p:nvSpPr>
        <p:spPr>
          <a:xfrm>
            <a:off x="15395506" y="9090610"/>
            <a:ext cx="479314" cy="115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5"/>
              </a:lnSpc>
            </a:pPr>
            <a:r>
              <a:rPr lang="en-US" sz="900" err="1">
                <a:solidFill>
                  <a:srgbClr val="000000"/>
                </a:solidFill>
                <a:latin typeface="Questrial"/>
              </a:rPr>
              <a:t>Isolant</a:t>
            </a:r>
            <a:endParaRPr lang="en-US" sz="900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111" name="TextBox 72">
            <a:extLst>
              <a:ext uri="{FF2B5EF4-FFF2-40B4-BE49-F238E27FC236}">
                <a16:creationId xmlns:a16="http://schemas.microsoft.com/office/drawing/2014/main" id="{D73E101F-6793-119C-69D5-12AF9887924C}"/>
              </a:ext>
            </a:extLst>
          </p:cNvPr>
          <p:cNvSpPr txBox="1"/>
          <p:nvPr/>
        </p:nvSpPr>
        <p:spPr>
          <a:xfrm>
            <a:off x="15881761" y="8902478"/>
            <a:ext cx="479314" cy="115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5"/>
              </a:lnSpc>
            </a:pPr>
            <a:r>
              <a:rPr lang="en-US" sz="900" err="1">
                <a:solidFill>
                  <a:srgbClr val="000000"/>
                </a:solidFill>
                <a:latin typeface="Questrial"/>
              </a:rPr>
              <a:t>Placo</a:t>
            </a:r>
            <a:endParaRPr lang="en-US" sz="900">
              <a:solidFill>
                <a:srgbClr val="000000"/>
              </a:solidFill>
              <a:latin typeface="Questrial"/>
            </a:endParaRPr>
          </a:p>
        </p:txBody>
      </p:sp>
      <p:pic>
        <p:nvPicPr>
          <p:cNvPr id="113" name="Image 112">
            <a:extLst>
              <a:ext uri="{FF2B5EF4-FFF2-40B4-BE49-F238E27FC236}">
                <a16:creationId xmlns:a16="http://schemas.microsoft.com/office/drawing/2014/main" id="{32D91BA2-9F62-3F2C-595A-3AE91C8E12F3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3859976" y="6390460"/>
            <a:ext cx="768925" cy="719183"/>
          </a:xfrm>
          <a:prstGeom prst="rect">
            <a:avLst/>
          </a:prstGeom>
        </p:spPr>
      </p:pic>
      <p:sp>
        <p:nvSpPr>
          <p:cNvPr id="2" name="Bouton d’action : début 1">
            <a:hlinkClick r:id="rId29" action="ppaction://hlinksldjump" highlightClick="1"/>
            <a:extLst>
              <a:ext uri="{FF2B5EF4-FFF2-40B4-BE49-F238E27FC236}">
                <a16:creationId xmlns:a16="http://schemas.microsoft.com/office/drawing/2014/main" id="{E66444FA-10EF-C574-7B7B-D121D2616BF0}"/>
              </a:ext>
            </a:extLst>
          </p:cNvPr>
          <p:cNvSpPr/>
          <p:nvPr/>
        </p:nvSpPr>
        <p:spPr>
          <a:xfrm>
            <a:off x="128376" y="800556"/>
            <a:ext cx="940870" cy="850231"/>
          </a:xfrm>
          <a:prstGeom prst="actionButtonBeginning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12580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Image 82">
            <a:extLst>
              <a:ext uri="{FF2B5EF4-FFF2-40B4-BE49-F238E27FC236}">
                <a16:creationId xmlns:a16="http://schemas.microsoft.com/office/drawing/2014/main" id="{7D89AF35-FA2D-8E3A-DB9C-142E1151BD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2411" y="6184320"/>
            <a:ext cx="2705863" cy="353974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722CDAB-A097-50BC-E021-DF0B15FF8B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5330" y="6487424"/>
            <a:ext cx="2735836" cy="340471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25AF12D-CE3A-0952-DDC3-07DD58BB79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231" y="6573077"/>
            <a:ext cx="1869276" cy="3060187"/>
          </a:xfrm>
          <a:prstGeom prst="rect">
            <a:avLst/>
          </a:prstGeom>
        </p:spPr>
      </p:pic>
      <p:pic>
        <p:nvPicPr>
          <p:cNvPr id="74" name="Image 73">
            <a:extLst>
              <a:ext uri="{FF2B5EF4-FFF2-40B4-BE49-F238E27FC236}">
                <a16:creationId xmlns:a16="http://schemas.microsoft.com/office/drawing/2014/main" id="{DCA0C33A-9C18-3B7A-DAA6-90C159526D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030" y="2863890"/>
            <a:ext cx="3177035" cy="2234224"/>
          </a:xfrm>
          <a:prstGeom prst="rect">
            <a:avLst/>
          </a:prstGeom>
        </p:spPr>
      </p:pic>
      <p:pic>
        <p:nvPicPr>
          <p:cNvPr id="75" name="Image 74">
            <a:extLst>
              <a:ext uri="{FF2B5EF4-FFF2-40B4-BE49-F238E27FC236}">
                <a16:creationId xmlns:a16="http://schemas.microsoft.com/office/drawing/2014/main" id="{66FF0AF2-C598-E09A-BA35-C3235498517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75" y="2462726"/>
            <a:ext cx="3790719" cy="2986529"/>
          </a:xfrm>
          <a:prstGeom prst="rect">
            <a:avLst/>
          </a:prstGeom>
        </p:spPr>
      </p:pic>
      <p:pic>
        <p:nvPicPr>
          <p:cNvPr id="77" name="Picture 25">
            <a:extLst>
              <a:ext uri="{FF2B5EF4-FFF2-40B4-BE49-F238E27FC236}">
                <a16:creationId xmlns:a16="http://schemas.microsoft.com/office/drawing/2014/main" id="{A16965E3-280F-29FD-A949-8F194EFC8B9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4243405" y="3461804"/>
            <a:ext cx="763566" cy="763566"/>
          </a:xfrm>
          <a:prstGeom prst="rect">
            <a:avLst/>
          </a:prstGeom>
        </p:spPr>
      </p:pic>
      <p:sp>
        <p:nvSpPr>
          <p:cNvPr id="49" name="AutoShape 16">
            <a:extLst>
              <a:ext uri="{FF2B5EF4-FFF2-40B4-BE49-F238E27FC236}">
                <a16:creationId xmlns:a16="http://schemas.microsoft.com/office/drawing/2014/main" id="{4781F0D6-1C91-F2AC-CB9B-1D4BD706653E}"/>
              </a:ext>
            </a:extLst>
          </p:cNvPr>
          <p:cNvSpPr/>
          <p:nvPr/>
        </p:nvSpPr>
        <p:spPr>
          <a:xfrm rot="5400000" flipV="1">
            <a:off x="6386914" y="8006786"/>
            <a:ext cx="4464812" cy="4184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6" name="AutoShape 6"/>
          <p:cNvSpPr/>
          <p:nvPr/>
        </p:nvSpPr>
        <p:spPr>
          <a:xfrm rot="5400000">
            <a:off x="6752098" y="3886944"/>
            <a:ext cx="3730260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7" name="AutoShape 7"/>
          <p:cNvSpPr/>
          <p:nvPr/>
        </p:nvSpPr>
        <p:spPr>
          <a:xfrm rot="5400000">
            <a:off x="1524331" y="8025439"/>
            <a:ext cx="4521081" cy="205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8" name="AutoShape 8"/>
          <p:cNvSpPr/>
          <p:nvPr/>
        </p:nvSpPr>
        <p:spPr>
          <a:xfrm>
            <a:off x="-194234" y="5733024"/>
            <a:ext cx="18870908" cy="0"/>
          </a:xfrm>
          <a:prstGeom prst="line">
            <a:avLst/>
          </a:prstGeom>
          <a:ln w="47625" cap="flat">
            <a:solidFill>
              <a:srgbClr val="C5DB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26" name="AutoShape 26"/>
          <p:cNvSpPr/>
          <p:nvPr/>
        </p:nvSpPr>
        <p:spPr>
          <a:xfrm>
            <a:off x="1" y="2026576"/>
            <a:ext cx="18482437" cy="0"/>
          </a:xfrm>
          <a:prstGeom prst="line">
            <a:avLst/>
          </a:prstGeom>
          <a:ln w="47625" cap="flat">
            <a:solidFill>
              <a:srgbClr val="C5DB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55" name="TextBox 55"/>
          <p:cNvSpPr txBox="1"/>
          <p:nvPr/>
        </p:nvSpPr>
        <p:spPr>
          <a:xfrm>
            <a:off x="3230843" y="5024000"/>
            <a:ext cx="3158780" cy="5450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 dirty="0" err="1">
                <a:solidFill>
                  <a:srgbClr val="000000"/>
                </a:solidFill>
                <a:latin typeface="Glacial Indifference"/>
              </a:rPr>
              <a:t>Produit</a:t>
            </a:r>
            <a:r>
              <a:rPr lang="en-US" sz="1600" dirty="0">
                <a:solidFill>
                  <a:srgbClr val="000000"/>
                </a:solidFill>
                <a:latin typeface="Glacial Indifference"/>
              </a:rPr>
              <a:t> : MTR </a:t>
            </a:r>
            <a:r>
              <a:rPr lang="en-US" sz="1600" dirty="0" err="1">
                <a:solidFill>
                  <a:srgbClr val="000000"/>
                </a:solidFill>
                <a:latin typeface="Glacial Indifference"/>
              </a:rPr>
              <a:t>Acoustique</a:t>
            </a:r>
            <a:r>
              <a:rPr lang="en-US" sz="1600" dirty="0">
                <a:solidFill>
                  <a:srgbClr val="000000"/>
                </a:solidFill>
                <a:latin typeface="Glacial Indifference"/>
              </a:rPr>
              <a:t> (11011404) + MEA 85 (11011401)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3669649" y="2236147"/>
            <a:ext cx="1860500" cy="331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899" u="sng">
                <a:solidFill>
                  <a:srgbClr val="1B3288"/>
                </a:solidFill>
                <a:latin typeface="Glacial Indifference Bold"/>
              </a:rPr>
              <a:t>Produit </a:t>
            </a:r>
            <a:r>
              <a:rPr lang="en-US" sz="1899" u="sng">
                <a:solidFill>
                  <a:srgbClr val="1B328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principal</a:t>
            </a:r>
          </a:p>
        </p:txBody>
      </p:sp>
      <p:sp>
        <p:nvSpPr>
          <p:cNvPr id="109" name="TextBox 64">
            <a:extLst>
              <a:ext uri="{FF2B5EF4-FFF2-40B4-BE49-F238E27FC236}">
                <a16:creationId xmlns:a16="http://schemas.microsoft.com/office/drawing/2014/main" id="{7650FE56-6D32-63A5-86CE-203D160B4354}"/>
              </a:ext>
            </a:extLst>
          </p:cNvPr>
          <p:cNvSpPr txBox="1"/>
          <p:nvPr/>
        </p:nvSpPr>
        <p:spPr>
          <a:xfrm>
            <a:off x="12911349" y="2166560"/>
            <a:ext cx="1731980" cy="3327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899" u="sng" err="1">
                <a:solidFill>
                  <a:srgbClr val="1B328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Accessoires</a:t>
            </a:r>
            <a:endParaRPr lang="en-US" sz="1899" u="sng">
              <a:solidFill>
                <a:srgbClr val="1B3288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2" name="TextBox 49">
            <a:extLst>
              <a:ext uri="{FF2B5EF4-FFF2-40B4-BE49-F238E27FC236}">
                <a16:creationId xmlns:a16="http://schemas.microsoft.com/office/drawing/2014/main" id="{05B2CC3A-2172-77DD-BBED-E4F559844D66}"/>
              </a:ext>
            </a:extLst>
          </p:cNvPr>
          <p:cNvSpPr txBox="1"/>
          <p:nvPr/>
        </p:nvSpPr>
        <p:spPr>
          <a:xfrm>
            <a:off x="3561205" y="592571"/>
            <a:ext cx="10302956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8"/>
              </a:lnSpc>
            </a:pPr>
            <a:r>
              <a:rPr lang="en-US" sz="5401">
                <a:solidFill>
                  <a:srgbClr val="1B3288"/>
                </a:solidFill>
                <a:latin typeface="Glacial Indifference Bold"/>
              </a:rPr>
              <a:t>MTR + MEA 85 + TR 140 – 270 </a:t>
            </a:r>
            <a:endParaRPr lang="en-US" sz="4800">
              <a:solidFill>
                <a:srgbClr val="1B3288"/>
              </a:solidFill>
              <a:latin typeface="Glacial Indifference" panose="020B0604020202020204" charset="0"/>
            </a:endParaRPr>
          </a:p>
          <a:p>
            <a:pPr algn="ctr">
              <a:lnSpc>
                <a:spcPts val="3220"/>
              </a:lnSpc>
            </a:pPr>
            <a:r>
              <a:rPr lang="en-US" sz="2400">
                <a:solidFill>
                  <a:srgbClr val="1B3288"/>
                </a:solidFill>
                <a:latin typeface="Glacial Indifference" panose="020B0604020202020204" charset="0"/>
              </a:rPr>
              <a:t>Mise </a:t>
            </a:r>
            <a:r>
              <a:rPr lang="en-US" sz="2400" err="1">
                <a:solidFill>
                  <a:srgbClr val="1B3288"/>
                </a:solidFill>
                <a:latin typeface="Glacial Indifference" panose="020B0604020202020204" charset="0"/>
              </a:rPr>
              <a:t>en</a:t>
            </a:r>
            <a:r>
              <a:rPr lang="en-US" sz="2400">
                <a:solidFill>
                  <a:srgbClr val="1B3288"/>
                </a:solidFill>
                <a:latin typeface="Glacial Indifference" panose="020B0604020202020204" charset="0"/>
              </a:rPr>
              <a:t> oeuvre </a:t>
            </a:r>
            <a:r>
              <a:rPr lang="en-US" sz="2400" err="1">
                <a:solidFill>
                  <a:srgbClr val="1B3288"/>
                </a:solidFill>
                <a:latin typeface="Glacial Indifference" panose="020B0604020202020204" charset="0"/>
              </a:rPr>
              <a:t>en</a:t>
            </a:r>
            <a:r>
              <a:rPr lang="en-US" sz="2400">
                <a:solidFill>
                  <a:srgbClr val="1B3288"/>
                </a:solidFill>
                <a:latin typeface="Glacial Indifference" panose="020B0604020202020204" charset="0"/>
              </a:rPr>
              <a:t> </a:t>
            </a:r>
            <a:r>
              <a:rPr lang="en-US" sz="2400">
                <a:solidFill>
                  <a:srgbClr val="1B3288"/>
                </a:solidFill>
                <a:latin typeface="Glacial Indifference"/>
              </a:rPr>
              <a:t>Isolation </a:t>
            </a:r>
            <a:r>
              <a:rPr lang="en-US" sz="2400" err="1">
                <a:solidFill>
                  <a:srgbClr val="1B3288"/>
                </a:solidFill>
                <a:latin typeface="Glacial Indifference"/>
              </a:rPr>
              <a:t>Intérieure</a:t>
            </a:r>
            <a:endParaRPr lang="en-US" sz="2400">
              <a:solidFill>
                <a:srgbClr val="1B3288"/>
              </a:solidFill>
              <a:latin typeface="Glacial Indifference"/>
            </a:endParaRPr>
          </a:p>
        </p:txBody>
      </p:sp>
      <p:pic>
        <p:nvPicPr>
          <p:cNvPr id="102" name="Picture 11">
            <a:extLst>
              <a:ext uri="{FF2B5EF4-FFF2-40B4-BE49-F238E27FC236}">
                <a16:creationId xmlns:a16="http://schemas.microsoft.com/office/drawing/2014/main" id="{71B79CD5-A305-6D78-0D12-74241CF3BDA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83526" y="7993698"/>
            <a:ext cx="525918" cy="517372"/>
          </a:xfrm>
          <a:prstGeom prst="rect">
            <a:avLst/>
          </a:prstGeom>
        </p:spPr>
      </p:pic>
      <p:pic>
        <p:nvPicPr>
          <p:cNvPr id="104" name="Picture 21">
            <a:extLst>
              <a:ext uri="{FF2B5EF4-FFF2-40B4-BE49-F238E27FC236}">
                <a16:creationId xmlns:a16="http://schemas.microsoft.com/office/drawing/2014/main" id="{FE3596D3-F173-B816-1504-822A5935F238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91000"/>
          </a:blip>
          <a:srcRect/>
          <a:stretch>
            <a:fillRect/>
          </a:stretch>
        </p:blipFill>
        <p:spPr>
          <a:xfrm>
            <a:off x="2945038" y="9007954"/>
            <a:ext cx="699557" cy="718416"/>
          </a:xfrm>
          <a:prstGeom prst="rect">
            <a:avLst/>
          </a:prstGeom>
        </p:spPr>
      </p:pic>
      <p:sp>
        <p:nvSpPr>
          <p:cNvPr id="105" name="TextBox 50">
            <a:extLst>
              <a:ext uri="{FF2B5EF4-FFF2-40B4-BE49-F238E27FC236}">
                <a16:creationId xmlns:a16="http://schemas.microsoft.com/office/drawing/2014/main" id="{1265DA2F-C348-2A46-0790-5A5111DA27BF}"/>
              </a:ext>
            </a:extLst>
          </p:cNvPr>
          <p:cNvSpPr txBox="1"/>
          <p:nvPr/>
        </p:nvSpPr>
        <p:spPr>
          <a:xfrm>
            <a:off x="-451153" y="8537192"/>
            <a:ext cx="1595276" cy="167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 Bold"/>
              </a:rPr>
              <a:t>Extérieur</a:t>
            </a:r>
          </a:p>
        </p:txBody>
      </p:sp>
      <p:sp>
        <p:nvSpPr>
          <p:cNvPr id="106" name="TextBox 54">
            <a:extLst>
              <a:ext uri="{FF2B5EF4-FFF2-40B4-BE49-F238E27FC236}">
                <a16:creationId xmlns:a16="http://schemas.microsoft.com/office/drawing/2014/main" id="{E863CCC2-09A9-CFD2-8631-6EEF3F3F3CAF}"/>
              </a:ext>
            </a:extLst>
          </p:cNvPr>
          <p:cNvSpPr txBox="1"/>
          <p:nvPr/>
        </p:nvSpPr>
        <p:spPr>
          <a:xfrm>
            <a:off x="2508449" y="9875565"/>
            <a:ext cx="1595276" cy="167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 err="1">
                <a:solidFill>
                  <a:srgbClr val="000000"/>
                </a:solidFill>
                <a:latin typeface="Open Sans Light Bold"/>
              </a:rPr>
              <a:t>Intérieur</a:t>
            </a:r>
            <a:endParaRPr lang="en-US" sz="1001">
              <a:solidFill>
                <a:srgbClr val="000000"/>
              </a:solidFill>
              <a:latin typeface="Open Sans Light Bold"/>
            </a:endParaRPr>
          </a:p>
        </p:txBody>
      </p:sp>
      <p:sp>
        <p:nvSpPr>
          <p:cNvPr id="120" name="AutoShape 33">
            <a:extLst>
              <a:ext uri="{FF2B5EF4-FFF2-40B4-BE49-F238E27FC236}">
                <a16:creationId xmlns:a16="http://schemas.microsoft.com/office/drawing/2014/main" id="{720A8BBB-08F7-7436-F739-34E445E116A8}"/>
              </a:ext>
            </a:extLst>
          </p:cNvPr>
          <p:cNvSpPr/>
          <p:nvPr/>
        </p:nvSpPr>
        <p:spPr>
          <a:xfrm rot="6063270">
            <a:off x="1661934" y="6850858"/>
            <a:ext cx="1398668" cy="415346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121" name="AutoShape 33">
            <a:extLst>
              <a:ext uri="{FF2B5EF4-FFF2-40B4-BE49-F238E27FC236}">
                <a16:creationId xmlns:a16="http://schemas.microsoft.com/office/drawing/2014/main" id="{24429245-30DC-10D5-BB4E-A92B43476A80}"/>
              </a:ext>
            </a:extLst>
          </p:cNvPr>
          <p:cNvSpPr/>
          <p:nvPr/>
        </p:nvSpPr>
        <p:spPr>
          <a:xfrm rot="6063270" flipH="1">
            <a:off x="2474428" y="7933311"/>
            <a:ext cx="349202" cy="638089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122" name="AutoShape 4">
            <a:extLst>
              <a:ext uri="{FF2B5EF4-FFF2-40B4-BE49-F238E27FC236}">
                <a16:creationId xmlns:a16="http://schemas.microsoft.com/office/drawing/2014/main" id="{2DB28CDB-B92F-010C-2AAD-E12689B64106}"/>
              </a:ext>
            </a:extLst>
          </p:cNvPr>
          <p:cNvSpPr/>
          <p:nvPr/>
        </p:nvSpPr>
        <p:spPr>
          <a:xfrm rot="526820" flipV="1">
            <a:off x="819743" y="8993420"/>
            <a:ext cx="350672" cy="8708"/>
          </a:xfrm>
          <a:prstGeom prst="line">
            <a:avLst/>
          </a:prstGeom>
          <a:ln w="9525" cap="flat">
            <a:solidFill>
              <a:srgbClr val="AF0606"/>
            </a:solidFill>
            <a:prstDash val="solid"/>
            <a:headEnd type="arrow" w="med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123" name="TextBox 49">
            <a:extLst>
              <a:ext uri="{FF2B5EF4-FFF2-40B4-BE49-F238E27FC236}">
                <a16:creationId xmlns:a16="http://schemas.microsoft.com/office/drawing/2014/main" id="{3F72227B-5AC5-777B-5C2A-760A43796E38}"/>
              </a:ext>
            </a:extLst>
          </p:cNvPr>
          <p:cNvSpPr txBox="1"/>
          <p:nvPr/>
        </p:nvSpPr>
        <p:spPr>
          <a:xfrm rot="647809">
            <a:off x="771020" y="9082650"/>
            <a:ext cx="448121" cy="370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70"/>
              </a:lnSpc>
            </a:pPr>
            <a:r>
              <a:rPr lang="en-US" sz="1051">
                <a:solidFill>
                  <a:srgbClr val="AF0606"/>
                </a:solidFill>
                <a:latin typeface="Glacial Indifference Bold"/>
              </a:rPr>
              <a:t>14 – 27 cm</a:t>
            </a:r>
          </a:p>
        </p:txBody>
      </p:sp>
      <p:sp>
        <p:nvSpPr>
          <p:cNvPr id="124" name="TextBox 65">
            <a:extLst>
              <a:ext uri="{FF2B5EF4-FFF2-40B4-BE49-F238E27FC236}">
                <a16:creationId xmlns:a16="http://schemas.microsoft.com/office/drawing/2014/main" id="{29419C82-5036-7DDE-FC59-589B594454A0}"/>
              </a:ext>
            </a:extLst>
          </p:cNvPr>
          <p:cNvSpPr txBox="1"/>
          <p:nvPr/>
        </p:nvSpPr>
        <p:spPr>
          <a:xfrm rot="395047">
            <a:off x="801133" y="8619788"/>
            <a:ext cx="460187" cy="153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0">
                <a:solidFill>
                  <a:srgbClr val="000000"/>
                </a:solidFill>
                <a:latin typeface="Questrial"/>
              </a:rPr>
              <a:t>Béton</a:t>
            </a:r>
            <a:endParaRPr lang="en-US" sz="1001">
              <a:solidFill>
                <a:srgbClr val="000000"/>
              </a:solidFill>
              <a:latin typeface="Questrial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1418457" y="9545393"/>
            <a:ext cx="481778" cy="481778"/>
          </a:xfrm>
          <a:prstGeom prst="rect">
            <a:avLst/>
          </a:prstGeom>
        </p:spPr>
      </p:pic>
      <p:pic>
        <p:nvPicPr>
          <p:cNvPr id="20" name="Picture 14">
            <a:extLst>
              <a:ext uri="{FF2B5EF4-FFF2-40B4-BE49-F238E27FC236}">
                <a16:creationId xmlns:a16="http://schemas.microsoft.com/office/drawing/2014/main" id="{0B254B9E-34AA-8A13-9D3B-E03BC2E1C4A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5930128" y="9574702"/>
            <a:ext cx="459495" cy="459495"/>
          </a:xfrm>
          <a:prstGeom prst="rect">
            <a:avLst/>
          </a:prstGeom>
        </p:spPr>
      </p:pic>
      <p:pic>
        <p:nvPicPr>
          <p:cNvPr id="28" name="Picture 11">
            <a:extLst>
              <a:ext uri="{FF2B5EF4-FFF2-40B4-BE49-F238E27FC236}">
                <a16:creationId xmlns:a16="http://schemas.microsoft.com/office/drawing/2014/main" id="{5869C85E-287A-04E8-6253-5BDFE2F42A4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3923363" y="8019820"/>
            <a:ext cx="525918" cy="517372"/>
          </a:xfrm>
          <a:prstGeom prst="rect">
            <a:avLst/>
          </a:prstGeom>
        </p:spPr>
      </p:pic>
      <p:pic>
        <p:nvPicPr>
          <p:cNvPr id="33" name="Picture 21">
            <a:extLst>
              <a:ext uri="{FF2B5EF4-FFF2-40B4-BE49-F238E27FC236}">
                <a16:creationId xmlns:a16="http://schemas.microsoft.com/office/drawing/2014/main" id="{F5EDB62D-D38D-5531-027E-2C2ABAFDE2C1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91000"/>
          </a:blip>
          <a:srcRect/>
          <a:stretch>
            <a:fillRect/>
          </a:stretch>
        </p:blipFill>
        <p:spPr>
          <a:xfrm>
            <a:off x="7794490" y="9007954"/>
            <a:ext cx="699557" cy="718416"/>
          </a:xfrm>
          <a:prstGeom prst="rect">
            <a:avLst/>
          </a:prstGeom>
        </p:spPr>
      </p:pic>
      <p:sp>
        <p:nvSpPr>
          <p:cNvPr id="37" name="TextBox 65">
            <a:extLst>
              <a:ext uri="{FF2B5EF4-FFF2-40B4-BE49-F238E27FC236}">
                <a16:creationId xmlns:a16="http://schemas.microsoft.com/office/drawing/2014/main" id="{DD4A9E2C-FE47-6081-374E-E9D884F6E7CD}"/>
              </a:ext>
            </a:extLst>
          </p:cNvPr>
          <p:cNvSpPr txBox="1"/>
          <p:nvPr/>
        </p:nvSpPr>
        <p:spPr>
          <a:xfrm rot="395047">
            <a:off x="4505080" y="8891899"/>
            <a:ext cx="460187" cy="153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0">
                <a:solidFill>
                  <a:srgbClr val="000000"/>
                </a:solidFill>
                <a:latin typeface="Questrial"/>
              </a:rPr>
              <a:t>Béton</a:t>
            </a:r>
            <a:endParaRPr lang="en-US" sz="1001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40" name="TextBox 72">
            <a:extLst>
              <a:ext uri="{FF2B5EF4-FFF2-40B4-BE49-F238E27FC236}">
                <a16:creationId xmlns:a16="http://schemas.microsoft.com/office/drawing/2014/main" id="{A571DD4E-CD46-2A40-17E8-EDAA37F2DE25}"/>
              </a:ext>
            </a:extLst>
          </p:cNvPr>
          <p:cNvSpPr txBox="1"/>
          <p:nvPr/>
        </p:nvSpPr>
        <p:spPr>
          <a:xfrm>
            <a:off x="5997331" y="9042569"/>
            <a:ext cx="479314" cy="115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5"/>
              </a:lnSpc>
            </a:pPr>
            <a:r>
              <a:rPr lang="en-US" sz="900" err="1">
                <a:solidFill>
                  <a:srgbClr val="000000"/>
                </a:solidFill>
                <a:latin typeface="Questrial"/>
              </a:rPr>
              <a:t>Isolant</a:t>
            </a:r>
            <a:endParaRPr lang="en-US" sz="900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48" name="TextBox 68">
            <a:extLst>
              <a:ext uri="{FF2B5EF4-FFF2-40B4-BE49-F238E27FC236}">
                <a16:creationId xmlns:a16="http://schemas.microsoft.com/office/drawing/2014/main" id="{2A24A3E4-F5CA-9081-D98C-896A68CF4343}"/>
              </a:ext>
            </a:extLst>
          </p:cNvPr>
          <p:cNvSpPr txBox="1"/>
          <p:nvPr/>
        </p:nvSpPr>
        <p:spPr>
          <a:xfrm>
            <a:off x="3794677" y="9749404"/>
            <a:ext cx="1986304" cy="347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4. Visser les pattes du manchon</a:t>
            </a:r>
          </a:p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 sur le mur</a:t>
            </a:r>
            <a:endParaRPr lang="fr-FR" sz="1001">
              <a:solidFill>
                <a:srgbClr val="000000"/>
              </a:solidFill>
              <a:latin typeface="Open Sans Light"/>
              <a:ea typeface="Open Sans Light"/>
              <a:cs typeface="Open Sans Light"/>
            </a:endParaRPr>
          </a:p>
        </p:txBody>
      </p:sp>
      <p:sp>
        <p:nvSpPr>
          <p:cNvPr id="52" name="AutoShape 33">
            <a:extLst>
              <a:ext uri="{FF2B5EF4-FFF2-40B4-BE49-F238E27FC236}">
                <a16:creationId xmlns:a16="http://schemas.microsoft.com/office/drawing/2014/main" id="{160F0C60-7873-0D3C-FD5E-279C38E8FB11}"/>
              </a:ext>
            </a:extLst>
          </p:cNvPr>
          <p:cNvSpPr/>
          <p:nvPr/>
        </p:nvSpPr>
        <p:spPr>
          <a:xfrm rot="6063270" flipH="1" flipV="1">
            <a:off x="4610038" y="8866209"/>
            <a:ext cx="1367899" cy="388398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66" name="TextBox 73">
            <a:extLst>
              <a:ext uri="{FF2B5EF4-FFF2-40B4-BE49-F238E27FC236}">
                <a16:creationId xmlns:a16="http://schemas.microsoft.com/office/drawing/2014/main" id="{88DC71B2-A9EF-F9FA-49E2-8ECDBB33570A}"/>
              </a:ext>
            </a:extLst>
          </p:cNvPr>
          <p:cNvSpPr txBox="1"/>
          <p:nvPr/>
        </p:nvSpPr>
        <p:spPr>
          <a:xfrm>
            <a:off x="5695709" y="9256829"/>
            <a:ext cx="231700" cy="230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2"/>
              </a:lnSpc>
            </a:pPr>
            <a:r>
              <a:rPr lang="en-US" sz="900">
                <a:solidFill>
                  <a:srgbClr val="AF0606"/>
                </a:solidFill>
                <a:latin typeface="Glacial Indifference Bold"/>
              </a:rPr>
              <a:t>&gt; 9 cm</a:t>
            </a:r>
          </a:p>
        </p:txBody>
      </p:sp>
      <p:sp>
        <p:nvSpPr>
          <p:cNvPr id="70" name="AutoShape 4">
            <a:extLst>
              <a:ext uri="{FF2B5EF4-FFF2-40B4-BE49-F238E27FC236}">
                <a16:creationId xmlns:a16="http://schemas.microsoft.com/office/drawing/2014/main" id="{3756B257-96FB-6275-768F-57D318644748}"/>
              </a:ext>
            </a:extLst>
          </p:cNvPr>
          <p:cNvSpPr/>
          <p:nvPr/>
        </p:nvSpPr>
        <p:spPr>
          <a:xfrm rot="526820" flipV="1">
            <a:off x="5747861" y="9084654"/>
            <a:ext cx="203310" cy="17842"/>
          </a:xfrm>
          <a:prstGeom prst="line">
            <a:avLst/>
          </a:prstGeom>
          <a:ln w="9525" cap="flat">
            <a:solidFill>
              <a:srgbClr val="AF0606"/>
            </a:solidFill>
            <a:prstDash val="solid"/>
            <a:headEnd type="arrow" w="med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76" name="AutoShape 33">
            <a:extLst>
              <a:ext uri="{FF2B5EF4-FFF2-40B4-BE49-F238E27FC236}">
                <a16:creationId xmlns:a16="http://schemas.microsoft.com/office/drawing/2014/main" id="{C04AC280-104C-28D1-8FED-73D600C05190}"/>
              </a:ext>
            </a:extLst>
          </p:cNvPr>
          <p:cNvSpPr/>
          <p:nvPr/>
        </p:nvSpPr>
        <p:spPr>
          <a:xfrm rot="6063270" flipV="1">
            <a:off x="4754691" y="6391882"/>
            <a:ext cx="1247451" cy="1193546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39" name="AutoShape 33">
            <a:extLst>
              <a:ext uri="{FF2B5EF4-FFF2-40B4-BE49-F238E27FC236}">
                <a16:creationId xmlns:a16="http://schemas.microsoft.com/office/drawing/2014/main" id="{7E899B0E-0D6F-01FC-DAA3-EA5FD651BC25}"/>
              </a:ext>
            </a:extLst>
          </p:cNvPr>
          <p:cNvSpPr/>
          <p:nvPr/>
        </p:nvSpPr>
        <p:spPr>
          <a:xfrm rot="6063270">
            <a:off x="6822786" y="7122493"/>
            <a:ext cx="807989" cy="718818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Box 69">
            <a:extLst>
              <a:ext uri="{FF2B5EF4-FFF2-40B4-BE49-F238E27FC236}">
                <a16:creationId xmlns:a16="http://schemas.microsoft.com/office/drawing/2014/main" id="{F95659CA-E336-CC8F-A57E-6A1601120F0B}"/>
              </a:ext>
            </a:extLst>
          </p:cNvPr>
          <p:cNvSpPr txBox="1"/>
          <p:nvPr/>
        </p:nvSpPr>
        <p:spPr>
          <a:xfrm>
            <a:off x="6713404" y="6627507"/>
            <a:ext cx="1887161" cy="526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5. Faire une réservation de 521 par 205 mm dans l’isolant pour intégrer le MTR</a:t>
            </a:r>
          </a:p>
        </p:txBody>
      </p:sp>
      <p:sp>
        <p:nvSpPr>
          <p:cNvPr id="14" name="TextBox 51">
            <a:extLst>
              <a:ext uri="{FF2B5EF4-FFF2-40B4-BE49-F238E27FC236}">
                <a16:creationId xmlns:a16="http://schemas.microsoft.com/office/drawing/2014/main" id="{40A01CF7-CD0A-7129-5CAD-1AD57B2910D2}"/>
              </a:ext>
            </a:extLst>
          </p:cNvPr>
          <p:cNvSpPr txBox="1"/>
          <p:nvPr/>
        </p:nvSpPr>
        <p:spPr>
          <a:xfrm>
            <a:off x="1322315" y="5842191"/>
            <a:ext cx="2387394" cy="526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64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1. Faire une réservation dans le béton pour insérer le TR coulissant ou couler le TR dans le béton*</a:t>
            </a:r>
          </a:p>
        </p:txBody>
      </p:sp>
      <p:sp>
        <p:nvSpPr>
          <p:cNvPr id="23" name="TextBox 51">
            <a:extLst>
              <a:ext uri="{FF2B5EF4-FFF2-40B4-BE49-F238E27FC236}">
                <a16:creationId xmlns:a16="http://schemas.microsoft.com/office/drawing/2014/main" id="{E6E22A8D-5B25-86FC-C95B-D19B9CF17605}"/>
              </a:ext>
            </a:extLst>
          </p:cNvPr>
          <p:cNvSpPr txBox="1"/>
          <p:nvPr/>
        </p:nvSpPr>
        <p:spPr>
          <a:xfrm>
            <a:off x="-18606" y="10095814"/>
            <a:ext cx="3387717" cy="1678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64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*Attention à ralentir la coulée du béton au niveau du TR</a:t>
            </a:r>
          </a:p>
        </p:txBody>
      </p:sp>
      <p:pic>
        <p:nvPicPr>
          <p:cNvPr id="38" name="Image 37" descr="Une image contenant intérieur, mur, appareil, sale&#10;&#10;Description générée automatiquement">
            <a:extLst>
              <a:ext uri="{FF2B5EF4-FFF2-40B4-BE49-F238E27FC236}">
                <a16:creationId xmlns:a16="http://schemas.microsoft.com/office/drawing/2014/main" id="{05744E4D-DCC0-1323-D73C-68B89018956F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9" r="18693" b="18120"/>
          <a:stretch/>
        </p:blipFill>
        <p:spPr>
          <a:xfrm>
            <a:off x="15685573" y="43956"/>
            <a:ext cx="2505547" cy="1711998"/>
          </a:xfrm>
          <a:prstGeom prst="rect">
            <a:avLst/>
          </a:prstGeom>
        </p:spPr>
      </p:pic>
      <p:sp>
        <p:nvSpPr>
          <p:cNvPr id="42" name="TextBox 67">
            <a:extLst>
              <a:ext uri="{FF2B5EF4-FFF2-40B4-BE49-F238E27FC236}">
                <a16:creationId xmlns:a16="http://schemas.microsoft.com/office/drawing/2014/main" id="{C9FA6BF1-E5FA-669D-85F6-F3574AD5B00D}"/>
              </a:ext>
            </a:extLst>
          </p:cNvPr>
          <p:cNvSpPr txBox="1"/>
          <p:nvPr/>
        </p:nvSpPr>
        <p:spPr>
          <a:xfrm>
            <a:off x="16116405" y="1794103"/>
            <a:ext cx="1990743" cy="1538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89"/>
              </a:lnSpc>
            </a:pPr>
            <a:r>
              <a:rPr lang="fr-FR" sz="1001">
                <a:latin typeface="Open Sans Light"/>
              </a:rPr>
              <a:t>MTR siliconé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8911BD5-D070-D392-DB89-2E7E4D2B81D1}"/>
              </a:ext>
            </a:extLst>
          </p:cNvPr>
          <p:cNvSpPr/>
          <p:nvPr/>
        </p:nvSpPr>
        <p:spPr>
          <a:xfrm>
            <a:off x="6898951" y="5455939"/>
            <a:ext cx="3876829" cy="772107"/>
          </a:xfrm>
          <a:prstGeom prst="rect">
            <a:avLst/>
          </a:prstGeom>
          <a:solidFill>
            <a:schemeClr val="bg1"/>
          </a:solidFill>
          <a:ln>
            <a:solidFill>
              <a:srgbClr val="C5DB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1"/>
          </a:p>
        </p:txBody>
      </p:sp>
      <p:sp>
        <p:nvSpPr>
          <p:cNvPr id="45" name="TextBox 64">
            <a:extLst>
              <a:ext uri="{FF2B5EF4-FFF2-40B4-BE49-F238E27FC236}">
                <a16:creationId xmlns:a16="http://schemas.microsoft.com/office/drawing/2014/main" id="{8320DF79-8736-742D-80E5-6913ACCD8878}"/>
              </a:ext>
            </a:extLst>
          </p:cNvPr>
          <p:cNvSpPr txBox="1"/>
          <p:nvPr/>
        </p:nvSpPr>
        <p:spPr>
          <a:xfrm>
            <a:off x="6014069" y="5522596"/>
            <a:ext cx="5594119" cy="6735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>
              <a:lnSpc>
                <a:spcPts val="2660"/>
              </a:lnSpc>
              <a:spcBef>
                <a:spcPct val="0"/>
              </a:spcBef>
              <a:defRPr sz="2800" u="sng">
                <a:solidFill>
                  <a:srgbClr val="1B3288"/>
                </a:solidFill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fr-FR" sz="2000" u="none">
                <a:latin typeface="Arial Black" panose="020B0A04020102020204" pitchFamily="34" charset="0"/>
              </a:rPr>
              <a:t>Isolant + placo: 12 à 17 cm</a:t>
            </a:r>
          </a:p>
          <a:p>
            <a:r>
              <a:rPr lang="fr-FR" sz="2000" u="none">
                <a:latin typeface="Arial Black" panose="020B0A04020102020204" pitchFamily="34" charset="0"/>
              </a:rPr>
              <a:t>Béton : 14 à 27 cm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4A33087-5EF7-895D-AB2E-25D7192A397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30"/>
            <a:ext cx="2331720" cy="595601"/>
          </a:xfrm>
          <a:prstGeom prst="rect">
            <a:avLst/>
          </a:prstGeom>
        </p:spPr>
      </p:pic>
      <p:sp>
        <p:nvSpPr>
          <p:cNvPr id="46" name="TextBox 57">
            <a:extLst>
              <a:ext uri="{FF2B5EF4-FFF2-40B4-BE49-F238E27FC236}">
                <a16:creationId xmlns:a16="http://schemas.microsoft.com/office/drawing/2014/main" id="{D1E184D3-5AA7-DB25-5090-507C30C27CDA}"/>
              </a:ext>
            </a:extLst>
          </p:cNvPr>
          <p:cNvSpPr txBox="1"/>
          <p:nvPr/>
        </p:nvSpPr>
        <p:spPr>
          <a:xfrm>
            <a:off x="8728681" y="4366191"/>
            <a:ext cx="2611538" cy="6444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8"/>
              </a:lnSpc>
              <a:spcBef>
                <a:spcPct val="0"/>
              </a:spcBef>
            </a:pPr>
            <a:endParaRPr lang="en-US" sz="1401">
              <a:solidFill>
                <a:srgbClr val="000000"/>
              </a:solidFill>
              <a:latin typeface="Glacial Indifference"/>
            </a:endParaRP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Produit :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Auvent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maçonnerie</a:t>
            </a:r>
            <a:endParaRPr lang="en-US" sz="1401">
              <a:solidFill>
                <a:srgbClr val="000000"/>
              </a:solidFill>
              <a:latin typeface="Glacial Indifference"/>
            </a:endParaRP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 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Réf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: 11011218</a:t>
            </a:r>
          </a:p>
        </p:txBody>
      </p:sp>
      <p:pic>
        <p:nvPicPr>
          <p:cNvPr id="54" name="Image 53">
            <a:extLst>
              <a:ext uri="{FF2B5EF4-FFF2-40B4-BE49-F238E27FC236}">
                <a16:creationId xmlns:a16="http://schemas.microsoft.com/office/drawing/2014/main" id="{7519E7C6-4980-5B5E-67F8-40932D90BE3D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0779952">
            <a:off x="8898018" y="3294647"/>
            <a:ext cx="2159232" cy="880967"/>
          </a:xfrm>
          <a:prstGeom prst="rect">
            <a:avLst/>
          </a:prstGeom>
        </p:spPr>
      </p:pic>
      <p:pic>
        <p:nvPicPr>
          <p:cNvPr id="58" name="Image 57">
            <a:extLst>
              <a:ext uri="{FF2B5EF4-FFF2-40B4-BE49-F238E27FC236}">
                <a16:creationId xmlns:a16="http://schemas.microsoft.com/office/drawing/2014/main" id="{A517C29D-9315-5D16-137B-0ED764A9AE69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2087863" y="3330712"/>
            <a:ext cx="1771438" cy="933548"/>
          </a:xfrm>
          <a:prstGeom prst="rect">
            <a:avLst/>
          </a:prstGeom>
        </p:spPr>
      </p:pic>
      <p:sp>
        <p:nvSpPr>
          <p:cNvPr id="60" name="Ellipse 59">
            <a:extLst>
              <a:ext uri="{FF2B5EF4-FFF2-40B4-BE49-F238E27FC236}">
                <a16:creationId xmlns:a16="http://schemas.microsoft.com/office/drawing/2014/main" id="{EB6D12EA-FBEE-2284-03AE-F027C094E75F}"/>
              </a:ext>
            </a:extLst>
          </p:cNvPr>
          <p:cNvSpPr/>
          <p:nvPr/>
        </p:nvSpPr>
        <p:spPr>
          <a:xfrm>
            <a:off x="12260600" y="3894195"/>
            <a:ext cx="393748" cy="40609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1"/>
          </a:p>
        </p:txBody>
      </p:sp>
      <p:sp>
        <p:nvSpPr>
          <p:cNvPr id="63" name="TextBox 57">
            <a:extLst>
              <a:ext uri="{FF2B5EF4-FFF2-40B4-BE49-F238E27FC236}">
                <a16:creationId xmlns:a16="http://schemas.microsoft.com/office/drawing/2014/main" id="{8566EB69-1480-A841-2ADA-403D57658D4C}"/>
              </a:ext>
            </a:extLst>
          </p:cNvPr>
          <p:cNvSpPr txBox="1"/>
          <p:nvPr/>
        </p:nvSpPr>
        <p:spPr>
          <a:xfrm>
            <a:off x="15021745" y="4560342"/>
            <a:ext cx="3037277" cy="862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fr-FR" sz="1401">
                <a:solidFill>
                  <a:srgbClr val="000000"/>
                </a:solidFill>
                <a:latin typeface="Glacial Indifference"/>
              </a:rPr>
              <a:t>Mousse P20 (129x20x269 mm) 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fr-FR" sz="1401">
                <a:solidFill>
                  <a:srgbClr val="000000"/>
                </a:solidFill>
                <a:latin typeface="Glacial Indifference"/>
              </a:rPr>
              <a:t> Réf : 11011386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fr-FR" sz="1401">
                <a:solidFill>
                  <a:srgbClr val="000000"/>
                </a:solidFill>
                <a:latin typeface="Glacial Indifference"/>
              </a:rPr>
              <a:t>Se pose dans le TR coulissant pour les épaisseurs de béton &gt; 13 cm</a:t>
            </a:r>
          </a:p>
        </p:txBody>
      </p:sp>
      <p:pic>
        <p:nvPicPr>
          <p:cNvPr id="64" name="Image 63">
            <a:extLst>
              <a:ext uri="{FF2B5EF4-FFF2-40B4-BE49-F238E27FC236}">
                <a16:creationId xmlns:a16="http://schemas.microsoft.com/office/drawing/2014/main" id="{DB5A602D-8A75-A393-2C09-3C11C5CBE60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6418" y="3124666"/>
            <a:ext cx="2400267" cy="1351502"/>
          </a:xfrm>
          <a:prstGeom prst="rect">
            <a:avLst/>
          </a:prstGeom>
        </p:spPr>
      </p:pic>
      <p:sp>
        <p:nvSpPr>
          <p:cNvPr id="65" name="TextBox 67">
            <a:extLst>
              <a:ext uri="{FF2B5EF4-FFF2-40B4-BE49-F238E27FC236}">
                <a16:creationId xmlns:a16="http://schemas.microsoft.com/office/drawing/2014/main" id="{277CB95B-6B67-E195-9488-D57D0356CEEA}"/>
              </a:ext>
            </a:extLst>
          </p:cNvPr>
          <p:cNvSpPr txBox="1"/>
          <p:nvPr/>
        </p:nvSpPr>
        <p:spPr>
          <a:xfrm>
            <a:off x="2212190" y="8546289"/>
            <a:ext cx="1470799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89"/>
              </a:lnSpc>
            </a:pPr>
            <a:r>
              <a:rPr lang="fr-FR" sz="1001">
                <a:latin typeface="Open Sans Light"/>
              </a:rPr>
              <a:t>2. Insérer le TR coulissant et la mousse P20 si nécessaire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8C333F9-313B-6A98-601E-CC8D25DE0A73}"/>
              </a:ext>
            </a:extLst>
          </p:cNvPr>
          <p:cNvSpPr txBox="1"/>
          <p:nvPr/>
        </p:nvSpPr>
        <p:spPr>
          <a:xfrm>
            <a:off x="4409312" y="5880707"/>
            <a:ext cx="1986304" cy="347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3. Déplier les languettes pour centrer le manchon dans le TR</a:t>
            </a:r>
            <a:endParaRPr lang="fr-FR" sz="1001">
              <a:solidFill>
                <a:srgbClr val="000000"/>
              </a:solidFill>
              <a:latin typeface="Open Sans Light"/>
              <a:ea typeface="Open Sans Light"/>
              <a:cs typeface="Open Sans Light"/>
            </a:endParaRPr>
          </a:p>
        </p:txBody>
      </p:sp>
      <p:pic>
        <p:nvPicPr>
          <p:cNvPr id="72" name="Image 71">
            <a:extLst>
              <a:ext uri="{FF2B5EF4-FFF2-40B4-BE49-F238E27FC236}">
                <a16:creationId xmlns:a16="http://schemas.microsoft.com/office/drawing/2014/main" id="{2439A9AF-F413-26B7-9B86-79D4EEE2EB08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15" t="7676"/>
          <a:stretch/>
        </p:blipFill>
        <p:spPr>
          <a:xfrm>
            <a:off x="3968611" y="5781262"/>
            <a:ext cx="525975" cy="526877"/>
          </a:xfrm>
          <a:prstGeom prst="rect">
            <a:avLst/>
          </a:prstGeom>
        </p:spPr>
      </p:pic>
      <p:pic>
        <p:nvPicPr>
          <p:cNvPr id="81" name="Image 80">
            <a:extLst>
              <a:ext uri="{FF2B5EF4-FFF2-40B4-BE49-F238E27FC236}">
                <a16:creationId xmlns:a16="http://schemas.microsoft.com/office/drawing/2014/main" id="{8A04B006-B42B-8845-774B-8719332FA9E3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2442373" y="6425241"/>
            <a:ext cx="822621" cy="813839"/>
          </a:xfrm>
          <a:prstGeom prst="rect">
            <a:avLst/>
          </a:prstGeom>
        </p:spPr>
      </p:pic>
      <p:pic>
        <p:nvPicPr>
          <p:cNvPr id="85" name="Image 84">
            <a:extLst>
              <a:ext uri="{FF2B5EF4-FFF2-40B4-BE49-F238E27FC236}">
                <a16:creationId xmlns:a16="http://schemas.microsoft.com/office/drawing/2014/main" id="{EC7EACC3-BDF3-FD9E-D8CE-1C35DCE5489F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4838232" y="6280073"/>
            <a:ext cx="2515200" cy="3543101"/>
          </a:xfrm>
          <a:prstGeom prst="rect">
            <a:avLst/>
          </a:prstGeom>
        </p:spPr>
      </p:pic>
      <p:sp>
        <p:nvSpPr>
          <p:cNvPr id="86" name="AutoShape 17">
            <a:extLst>
              <a:ext uri="{FF2B5EF4-FFF2-40B4-BE49-F238E27FC236}">
                <a16:creationId xmlns:a16="http://schemas.microsoft.com/office/drawing/2014/main" id="{3778E00C-02A6-B828-522F-DE0C796910CC}"/>
              </a:ext>
            </a:extLst>
          </p:cNvPr>
          <p:cNvSpPr/>
          <p:nvPr/>
        </p:nvSpPr>
        <p:spPr>
          <a:xfrm rot="5400000">
            <a:off x="11230193" y="7980919"/>
            <a:ext cx="4547577" cy="27678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pic>
        <p:nvPicPr>
          <p:cNvPr id="87" name="Picture 18">
            <a:extLst>
              <a:ext uri="{FF2B5EF4-FFF2-40B4-BE49-F238E27FC236}">
                <a16:creationId xmlns:a16="http://schemas.microsoft.com/office/drawing/2014/main" id="{FCA37C31-612B-71FA-B722-B9A6A821F0A9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>
            <a:off x="10503698" y="9728348"/>
            <a:ext cx="448370" cy="448370"/>
          </a:xfrm>
          <a:prstGeom prst="rect">
            <a:avLst/>
          </a:prstGeom>
        </p:spPr>
      </p:pic>
      <p:pic>
        <p:nvPicPr>
          <p:cNvPr id="88" name="Picture 20">
            <a:extLst>
              <a:ext uri="{FF2B5EF4-FFF2-40B4-BE49-F238E27FC236}">
                <a16:creationId xmlns:a16="http://schemas.microsoft.com/office/drawing/2014/main" id="{FE6C23A4-9166-6354-7A4D-B761EF2AEB47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15794353" y="9673423"/>
            <a:ext cx="467284" cy="467284"/>
          </a:xfrm>
          <a:prstGeom prst="rect">
            <a:avLst/>
          </a:prstGeom>
        </p:spPr>
      </p:pic>
      <p:pic>
        <p:nvPicPr>
          <p:cNvPr id="89" name="Picture 11">
            <a:extLst>
              <a:ext uri="{FF2B5EF4-FFF2-40B4-BE49-F238E27FC236}">
                <a16:creationId xmlns:a16="http://schemas.microsoft.com/office/drawing/2014/main" id="{3F7FC63B-5FAF-6F61-B794-9F6D84F1D33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8823743" y="8092704"/>
            <a:ext cx="525918" cy="517372"/>
          </a:xfrm>
          <a:prstGeom prst="rect">
            <a:avLst/>
          </a:prstGeom>
        </p:spPr>
      </p:pic>
      <p:pic>
        <p:nvPicPr>
          <p:cNvPr id="90" name="Picture 11">
            <a:extLst>
              <a:ext uri="{FF2B5EF4-FFF2-40B4-BE49-F238E27FC236}">
                <a16:creationId xmlns:a16="http://schemas.microsoft.com/office/drawing/2014/main" id="{6975CD28-E63C-3155-6432-0DCD7B4897C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3710374" y="8103689"/>
            <a:ext cx="525918" cy="517372"/>
          </a:xfrm>
          <a:prstGeom prst="rect">
            <a:avLst/>
          </a:prstGeom>
        </p:spPr>
      </p:pic>
      <p:pic>
        <p:nvPicPr>
          <p:cNvPr id="91" name="Picture 21">
            <a:extLst>
              <a:ext uri="{FF2B5EF4-FFF2-40B4-BE49-F238E27FC236}">
                <a16:creationId xmlns:a16="http://schemas.microsoft.com/office/drawing/2014/main" id="{4FC0A0DD-17A1-056B-5E8A-C75F1A007FC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91000"/>
          </a:blip>
          <a:srcRect/>
          <a:stretch>
            <a:fillRect/>
          </a:stretch>
        </p:blipFill>
        <p:spPr>
          <a:xfrm>
            <a:off x="12581422" y="8707819"/>
            <a:ext cx="699557" cy="718416"/>
          </a:xfrm>
          <a:prstGeom prst="rect">
            <a:avLst/>
          </a:prstGeom>
        </p:spPr>
      </p:pic>
      <p:pic>
        <p:nvPicPr>
          <p:cNvPr id="92" name="Picture 21">
            <a:extLst>
              <a:ext uri="{FF2B5EF4-FFF2-40B4-BE49-F238E27FC236}">
                <a16:creationId xmlns:a16="http://schemas.microsoft.com/office/drawing/2014/main" id="{90E0554C-477B-2149-B1D1-B67068C1EB42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91000"/>
          </a:blip>
          <a:srcRect/>
          <a:stretch>
            <a:fillRect/>
          </a:stretch>
        </p:blipFill>
        <p:spPr>
          <a:xfrm>
            <a:off x="17491564" y="9007954"/>
            <a:ext cx="699557" cy="718416"/>
          </a:xfrm>
          <a:prstGeom prst="rect">
            <a:avLst/>
          </a:prstGeom>
        </p:spPr>
      </p:pic>
      <p:sp>
        <p:nvSpPr>
          <p:cNvPr id="93" name="TextBox 66">
            <a:extLst>
              <a:ext uri="{FF2B5EF4-FFF2-40B4-BE49-F238E27FC236}">
                <a16:creationId xmlns:a16="http://schemas.microsoft.com/office/drawing/2014/main" id="{3D498784-18B5-F439-CD08-92A0518499A3}"/>
              </a:ext>
            </a:extLst>
          </p:cNvPr>
          <p:cNvSpPr txBox="1"/>
          <p:nvPr/>
        </p:nvSpPr>
        <p:spPr>
          <a:xfrm>
            <a:off x="13877560" y="5881982"/>
            <a:ext cx="1786960" cy="526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10. Visser le auvent avec les vis auto perforantes sur les ergots du TR </a:t>
            </a:r>
          </a:p>
        </p:txBody>
      </p:sp>
      <p:sp>
        <p:nvSpPr>
          <p:cNvPr id="94" name="AutoShape 33">
            <a:extLst>
              <a:ext uri="{FF2B5EF4-FFF2-40B4-BE49-F238E27FC236}">
                <a16:creationId xmlns:a16="http://schemas.microsoft.com/office/drawing/2014/main" id="{2249E2D8-AD18-E644-1FC3-5E1A5812C64C}"/>
              </a:ext>
            </a:extLst>
          </p:cNvPr>
          <p:cNvSpPr/>
          <p:nvPr/>
        </p:nvSpPr>
        <p:spPr>
          <a:xfrm rot="6063270" flipV="1">
            <a:off x="14740537" y="6602302"/>
            <a:ext cx="582261" cy="417356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95" name="TextBox 79">
            <a:extLst>
              <a:ext uri="{FF2B5EF4-FFF2-40B4-BE49-F238E27FC236}">
                <a16:creationId xmlns:a16="http://schemas.microsoft.com/office/drawing/2014/main" id="{CF1E5973-F9FC-CB6B-EAB3-920FEFAC6F0F}"/>
              </a:ext>
            </a:extLst>
          </p:cNvPr>
          <p:cNvSpPr txBox="1"/>
          <p:nvPr/>
        </p:nvSpPr>
        <p:spPr>
          <a:xfrm>
            <a:off x="8713168" y="9630707"/>
            <a:ext cx="1595276" cy="167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6. Placer l’isolant sur le MTR</a:t>
            </a:r>
          </a:p>
        </p:txBody>
      </p:sp>
      <p:sp>
        <p:nvSpPr>
          <p:cNvPr id="96" name="TextBox 44">
            <a:extLst>
              <a:ext uri="{FF2B5EF4-FFF2-40B4-BE49-F238E27FC236}">
                <a16:creationId xmlns:a16="http://schemas.microsoft.com/office/drawing/2014/main" id="{F19E8B06-FECF-AE83-C62A-5EA8B35AFFFC}"/>
              </a:ext>
            </a:extLst>
          </p:cNvPr>
          <p:cNvSpPr txBox="1"/>
          <p:nvPr/>
        </p:nvSpPr>
        <p:spPr>
          <a:xfrm>
            <a:off x="11800042" y="5825095"/>
            <a:ext cx="1559032" cy="526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8. Faire coulisser le MEA à travers le placo puis à l’intérieur du MTR</a:t>
            </a:r>
          </a:p>
        </p:txBody>
      </p:sp>
      <p:sp>
        <p:nvSpPr>
          <p:cNvPr id="97" name="AutoShape 33">
            <a:extLst>
              <a:ext uri="{FF2B5EF4-FFF2-40B4-BE49-F238E27FC236}">
                <a16:creationId xmlns:a16="http://schemas.microsoft.com/office/drawing/2014/main" id="{03889F0E-9E7A-39E8-1FD0-54ABE6860439}"/>
              </a:ext>
            </a:extLst>
          </p:cNvPr>
          <p:cNvSpPr/>
          <p:nvPr/>
        </p:nvSpPr>
        <p:spPr>
          <a:xfrm rot="6063270">
            <a:off x="11762144" y="6715058"/>
            <a:ext cx="940247" cy="336753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98" name="TextBox 65">
            <a:extLst>
              <a:ext uri="{FF2B5EF4-FFF2-40B4-BE49-F238E27FC236}">
                <a16:creationId xmlns:a16="http://schemas.microsoft.com/office/drawing/2014/main" id="{95DDDCF9-D2C8-CEA2-E32E-8EBDA9308993}"/>
              </a:ext>
            </a:extLst>
          </p:cNvPr>
          <p:cNvSpPr txBox="1"/>
          <p:nvPr/>
        </p:nvSpPr>
        <p:spPr>
          <a:xfrm rot="395047">
            <a:off x="9799028" y="8882843"/>
            <a:ext cx="460187" cy="153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0">
                <a:solidFill>
                  <a:srgbClr val="000000"/>
                </a:solidFill>
                <a:latin typeface="Questrial"/>
              </a:rPr>
              <a:t>Béton</a:t>
            </a:r>
            <a:endParaRPr lang="en-US" sz="1001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99" name="TextBox 72">
            <a:extLst>
              <a:ext uri="{FF2B5EF4-FFF2-40B4-BE49-F238E27FC236}">
                <a16:creationId xmlns:a16="http://schemas.microsoft.com/office/drawing/2014/main" id="{B59F7558-FD99-90FA-C2C5-EDCB9685529A}"/>
              </a:ext>
            </a:extLst>
          </p:cNvPr>
          <p:cNvSpPr txBox="1"/>
          <p:nvPr/>
        </p:nvSpPr>
        <p:spPr>
          <a:xfrm>
            <a:off x="10134377" y="9246019"/>
            <a:ext cx="479314" cy="115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5"/>
              </a:lnSpc>
            </a:pPr>
            <a:r>
              <a:rPr lang="en-US" sz="900" err="1">
                <a:solidFill>
                  <a:srgbClr val="000000"/>
                </a:solidFill>
                <a:latin typeface="Questrial"/>
              </a:rPr>
              <a:t>Isolant</a:t>
            </a:r>
            <a:endParaRPr lang="en-US" sz="900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100" name="TextBox 90">
            <a:extLst>
              <a:ext uri="{FF2B5EF4-FFF2-40B4-BE49-F238E27FC236}">
                <a16:creationId xmlns:a16="http://schemas.microsoft.com/office/drawing/2014/main" id="{D73D0A35-03E0-0C62-F60B-8DCC371AC83F}"/>
              </a:ext>
            </a:extLst>
          </p:cNvPr>
          <p:cNvSpPr txBox="1"/>
          <p:nvPr/>
        </p:nvSpPr>
        <p:spPr>
          <a:xfrm>
            <a:off x="17106948" y="5917983"/>
            <a:ext cx="943401" cy="347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9. Fixer l’entrée d'air sur le MEA</a:t>
            </a:r>
          </a:p>
        </p:txBody>
      </p:sp>
      <p:sp>
        <p:nvSpPr>
          <p:cNvPr id="101" name="AutoShape 92">
            <a:extLst>
              <a:ext uri="{FF2B5EF4-FFF2-40B4-BE49-F238E27FC236}">
                <a16:creationId xmlns:a16="http://schemas.microsoft.com/office/drawing/2014/main" id="{0D5B2523-C9DF-1696-C273-86791A0844FE}"/>
              </a:ext>
            </a:extLst>
          </p:cNvPr>
          <p:cNvSpPr/>
          <p:nvPr/>
        </p:nvSpPr>
        <p:spPr>
          <a:xfrm rot="5400000">
            <a:off x="16854668" y="6584633"/>
            <a:ext cx="1079100" cy="574539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103" name="AutoShape 33">
            <a:extLst>
              <a:ext uri="{FF2B5EF4-FFF2-40B4-BE49-F238E27FC236}">
                <a16:creationId xmlns:a16="http://schemas.microsoft.com/office/drawing/2014/main" id="{E87ED6E5-C55C-8A0F-1516-0D06A414BB7B}"/>
              </a:ext>
            </a:extLst>
          </p:cNvPr>
          <p:cNvSpPr/>
          <p:nvPr/>
        </p:nvSpPr>
        <p:spPr>
          <a:xfrm rot="6063270" flipH="1" flipV="1">
            <a:off x="9604897" y="8667858"/>
            <a:ext cx="1460149" cy="52294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107" name="TextBox 72">
            <a:extLst>
              <a:ext uri="{FF2B5EF4-FFF2-40B4-BE49-F238E27FC236}">
                <a16:creationId xmlns:a16="http://schemas.microsoft.com/office/drawing/2014/main" id="{4752AC9B-B0CF-B3A1-0E4C-E64566E7DB43}"/>
              </a:ext>
            </a:extLst>
          </p:cNvPr>
          <p:cNvSpPr txBox="1"/>
          <p:nvPr/>
        </p:nvSpPr>
        <p:spPr>
          <a:xfrm>
            <a:off x="10839078" y="9048407"/>
            <a:ext cx="479314" cy="115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5"/>
              </a:lnSpc>
            </a:pPr>
            <a:r>
              <a:rPr lang="en-US" sz="900" err="1">
                <a:solidFill>
                  <a:srgbClr val="000000"/>
                </a:solidFill>
                <a:latin typeface="Questrial"/>
              </a:rPr>
              <a:t>Placo</a:t>
            </a:r>
            <a:endParaRPr lang="en-US" sz="900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108" name="AutoShape 33">
            <a:extLst>
              <a:ext uri="{FF2B5EF4-FFF2-40B4-BE49-F238E27FC236}">
                <a16:creationId xmlns:a16="http://schemas.microsoft.com/office/drawing/2014/main" id="{82B27EC8-67C2-A9BC-105E-BCD0CAE66FF0}"/>
              </a:ext>
            </a:extLst>
          </p:cNvPr>
          <p:cNvSpPr/>
          <p:nvPr/>
        </p:nvSpPr>
        <p:spPr>
          <a:xfrm rot="6063270" flipH="1">
            <a:off x="10771226" y="8468194"/>
            <a:ext cx="1532805" cy="543165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110" name="TextBox 92">
            <a:extLst>
              <a:ext uri="{FF2B5EF4-FFF2-40B4-BE49-F238E27FC236}">
                <a16:creationId xmlns:a16="http://schemas.microsoft.com/office/drawing/2014/main" id="{F502A620-FBAD-A48C-E494-A49E6B556275}"/>
              </a:ext>
            </a:extLst>
          </p:cNvPr>
          <p:cNvSpPr txBox="1"/>
          <p:nvPr/>
        </p:nvSpPr>
        <p:spPr>
          <a:xfrm>
            <a:off x="11309264" y="9733055"/>
            <a:ext cx="2050510" cy="347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7. Faire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une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entaille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de 353 par 12,8 mm dans le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placo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pour le MEA</a:t>
            </a:r>
          </a:p>
        </p:txBody>
      </p:sp>
      <p:sp>
        <p:nvSpPr>
          <p:cNvPr id="111" name="TextBox 65">
            <a:extLst>
              <a:ext uri="{FF2B5EF4-FFF2-40B4-BE49-F238E27FC236}">
                <a16:creationId xmlns:a16="http://schemas.microsoft.com/office/drawing/2014/main" id="{EA883B50-8D6F-0C91-2D6F-7B7EE59B1ECB}"/>
              </a:ext>
            </a:extLst>
          </p:cNvPr>
          <p:cNvSpPr txBox="1"/>
          <p:nvPr/>
        </p:nvSpPr>
        <p:spPr>
          <a:xfrm rot="395047">
            <a:off x="15009523" y="9216215"/>
            <a:ext cx="460187" cy="153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0">
                <a:solidFill>
                  <a:srgbClr val="000000"/>
                </a:solidFill>
                <a:latin typeface="Questrial"/>
              </a:rPr>
              <a:t>Béton</a:t>
            </a:r>
            <a:endParaRPr lang="en-US" sz="1001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112" name="TextBox 72">
            <a:extLst>
              <a:ext uri="{FF2B5EF4-FFF2-40B4-BE49-F238E27FC236}">
                <a16:creationId xmlns:a16="http://schemas.microsoft.com/office/drawing/2014/main" id="{1956F69A-BCB6-3B5A-E8E3-E6FC406644F5}"/>
              </a:ext>
            </a:extLst>
          </p:cNvPr>
          <p:cNvSpPr txBox="1"/>
          <p:nvPr/>
        </p:nvSpPr>
        <p:spPr>
          <a:xfrm>
            <a:off x="15395506" y="9090610"/>
            <a:ext cx="479314" cy="115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5"/>
              </a:lnSpc>
            </a:pPr>
            <a:r>
              <a:rPr lang="en-US" sz="900" err="1">
                <a:solidFill>
                  <a:srgbClr val="000000"/>
                </a:solidFill>
                <a:latin typeface="Questrial"/>
              </a:rPr>
              <a:t>Isolant</a:t>
            </a:r>
            <a:endParaRPr lang="en-US" sz="900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113" name="TextBox 72">
            <a:extLst>
              <a:ext uri="{FF2B5EF4-FFF2-40B4-BE49-F238E27FC236}">
                <a16:creationId xmlns:a16="http://schemas.microsoft.com/office/drawing/2014/main" id="{A22593A0-DDA5-4AE2-AD65-966B6AD04761}"/>
              </a:ext>
            </a:extLst>
          </p:cNvPr>
          <p:cNvSpPr txBox="1"/>
          <p:nvPr/>
        </p:nvSpPr>
        <p:spPr>
          <a:xfrm>
            <a:off x="15881761" y="8902478"/>
            <a:ext cx="479314" cy="115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5"/>
              </a:lnSpc>
            </a:pPr>
            <a:r>
              <a:rPr lang="en-US" sz="900" err="1">
                <a:solidFill>
                  <a:srgbClr val="000000"/>
                </a:solidFill>
                <a:latin typeface="Questrial"/>
              </a:rPr>
              <a:t>Placo</a:t>
            </a:r>
            <a:endParaRPr lang="en-US" sz="900">
              <a:solidFill>
                <a:srgbClr val="000000"/>
              </a:solidFill>
              <a:latin typeface="Questrial"/>
            </a:endParaRPr>
          </a:p>
        </p:txBody>
      </p:sp>
      <p:pic>
        <p:nvPicPr>
          <p:cNvPr id="114" name="Image 113">
            <a:extLst>
              <a:ext uri="{FF2B5EF4-FFF2-40B4-BE49-F238E27FC236}">
                <a16:creationId xmlns:a16="http://schemas.microsoft.com/office/drawing/2014/main" id="{87F147AF-229E-991C-AAFA-5000E416C9B5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3859976" y="6390460"/>
            <a:ext cx="768925" cy="719183"/>
          </a:xfrm>
          <a:prstGeom prst="rect">
            <a:avLst/>
          </a:prstGeom>
        </p:spPr>
      </p:pic>
      <p:sp>
        <p:nvSpPr>
          <p:cNvPr id="2" name="TextBox 59">
            <a:extLst>
              <a:ext uri="{FF2B5EF4-FFF2-40B4-BE49-F238E27FC236}">
                <a16:creationId xmlns:a16="http://schemas.microsoft.com/office/drawing/2014/main" id="{810F3E28-689D-28C5-8723-CA015C7283F8}"/>
              </a:ext>
            </a:extLst>
          </p:cNvPr>
          <p:cNvSpPr txBox="1"/>
          <p:nvPr/>
        </p:nvSpPr>
        <p:spPr>
          <a:xfrm>
            <a:off x="11190587" y="4579391"/>
            <a:ext cx="3688487" cy="862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fr-FR" sz="1401">
                <a:solidFill>
                  <a:srgbClr val="000000"/>
                </a:solidFill>
                <a:latin typeface="Glacial Indifference"/>
              </a:rPr>
              <a:t> TR coulissant 14 à 27 cm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fr-FR" sz="1401">
                <a:solidFill>
                  <a:srgbClr val="000000"/>
                </a:solidFill>
                <a:latin typeface="Glacial Indifference"/>
              </a:rPr>
              <a:t>Réf: 11011389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fr-FR" sz="1401">
                <a:solidFill>
                  <a:srgbClr val="000000"/>
                </a:solidFill>
                <a:latin typeface="Glacial Indifference"/>
              </a:rPr>
              <a:t>Le côté avec les ergots permet de fixer le auvent dans le TR.</a:t>
            </a:r>
          </a:p>
        </p:txBody>
      </p:sp>
      <p:sp>
        <p:nvSpPr>
          <p:cNvPr id="9" name="Bouton d’action : début 8">
            <a:hlinkClick r:id="rId29" action="ppaction://hlinksldjump" highlightClick="1"/>
            <a:extLst>
              <a:ext uri="{FF2B5EF4-FFF2-40B4-BE49-F238E27FC236}">
                <a16:creationId xmlns:a16="http://schemas.microsoft.com/office/drawing/2014/main" id="{E80C93FF-A46F-2F05-2EA2-50539914C8C6}"/>
              </a:ext>
            </a:extLst>
          </p:cNvPr>
          <p:cNvSpPr/>
          <p:nvPr/>
        </p:nvSpPr>
        <p:spPr>
          <a:xfrm>
            <a:off x="128376" y="800556"/>
            <a:ext cx="940870" cy="850231"/>
          </a:xfrm>
          <a:prstGeom prst="actionButtonBeginning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48579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14DBA128-0A08-526A-56B1-9323BB5EDA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0317" y="6187937"/>
            <a:ext cx="2365314" cy="352207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03DD305-663A-1ED2-632A-AEFA928F91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231" y="6573077"/>
            <a:ext cx="1869276" cy="306018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 rot="5400000">
            <a:off x="6752098" y="3886944"/>
            <a:ext cx="3730260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7" name="AutoShape 7"/>
          <p:cNvSpPr/>
          <p:nvPr/>
        </p:nvSpPr>
        <p:spPr>
          <a:xfrm rot="5400000">
            <a:off x="1524331" y="8025439"/>
            <a:ext cx="4521081" cy="205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8" name="AutoShape 8"/>
          <p:cNvSpPr/>
          <p:nvPr/>
        </p:nvSpPr>
        <p:spPr>
          <a:xfrm>
            <a:off x="-194234" y="5733024"/>
            <a:ext cx="18870908" cy="0"/>
          </a:xfrm>
          <a:prstGeom prst="line">
            <a:avLst/>
          </a:prstGeom>
          <a:ln w="47625" cap="flat">
            <a:solidFill>
              <a:srgbClr val="C5DB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16" name="AutoShape 16"/>
          <p:cNvSpPr/>
          <p:nvPr/>
        </p:nvSpPr>
        <p:spPr>
          <a:xfrm rot="5400000" flipV="1">
            <a:off x="6373619" y="8013370"/>
            <a:ext cx="4521079" cy="27676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26" name="AutoShape 26"/>
          <p:cNvSpPr/>
          <p:nvPr/>
        </p:nvSpPr>
        <p:spPr>
          <a:xfrm>
            <a:off x="1" y="2026576"/>
            <a:ext cx="18482437" cy="0"/>
          </a:xfrm>
          <a:prstGeom prst="line">
            <a:avLst/>
          </a:prstGeom>
          <a:ln w="47625" cap="flat">
            <a:solidFill>
              <a:srgbClr val="C5DB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62" name="TextBox 62"/>
          <p:cNvSpPr txBox="1"/>
          <p:nvPr/>
        </p:nvSpPr>
        <p:spPr>
          <a:xfrm>
            <a:off x="3448511" y="2236147"/>
            <a:ext cx="1860500" cy="331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899" u="sng" err="1">
                <a:solidFill>
                  <a:srgbClr val="1B3288"/>
                </a:solidFill>
                <a:latin typeface="Glacial Indifference Bold"/>
              </a:rPr>
              <a:t>Produit</a:t>
            </a:r>
            <a:r>
              <a:rPr lang="en-US" sz="1899" u="sng">
                <a:solidFill>
                  <a:srgbClr val="1B3288"/>
                </a:solidFill>
                <a:latin typeface="Glacial Indifference Bold"/>
              </a:rPr>
              <a:t> </a:t>
            </a:r>
            <a:r>
              <a:rPr lang="en-US" sz="1899" u="sng">
                <a:solidFill>
                  <a:srgbClr val="1B328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principal</a:t>
            </a:r>
          </a:p>
        </p:txBody>
      </p:sp>
      <p:sp>
        <p:nvSpPr>
          <p:cNvPr id="109" name="TextBox 64">
            <a:extLst>
              <a:ext uri="{FF2B5EF4-FFF2-40B4-BE49-F238E27FC236}">
                <a16:creationId xmlns:a16="http://schemas.microsoft.com/office/drawing/2014/main" id="{7650FE56-6D32-63A5-86CE-203D160B4354}"/>
              </a:ext>
            </a:extLst>
          </p:cNvPr>
          <p:cNvSpPr txBox="1"/>
          <p:nvPr/>
        </p:nvSpPr>
        <p:spPr>
          <a:xfrm>
            <a:off x="12911349" y="2166560"/>
            <a:ext cx="1731980" cy="3327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899" u="sng" err="1">
                <a:solidFill>
                  <a:srgbClr val="1B328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Accessoires</a:t>
            </a:r>
            <a:endParaRPr lang="en-US" sz="1899" u="sng">
              <a:solidFill>
                <a:srgbClr val="1B3288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2" name="TextBox 49">
            <a:extLst>
              <a:ext uri="{FF2B5EF4-FFF2-40B4-BE49-F238E27FC236}">
                <a16:creationId xmlns:a16="http://schemas.microsoft.com/office/drawing/2014/main" id="{05B2CC3A-2172-77DD-BBED-E4F559844D66}"/>
              </a:ext>
            </a:extLst>
          </p:cNvPr>
          <p:cNvSpPr txBox="1"/>
          <p:nvPr/>
        </p:nvSpPr>
        <p:spPr>
          <a:xfrm>
            <a:off x="2361267" y="515487"/>
            <a:ext cx="13024997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8"/>
              </a:lnSpc>
            </a:pPr>
            <a:r>
              <a:rPr lang="en-US" sz="5401">
                <a:solidFill>
                  <a:srgbClr val="1B3288"/>
                </a:solidFill>
                <a:latin typeface="Glacial Indifference Bold"/>
              </a:rPr>
              <a:t>MTR + TM et </a:t>
            </a:r>
            <a:r>
              <a:rPr lang="en-US" sz="5401" err="1">
                <a:solidFill>
                  <a:srgbClr val="1B3288"/>
                </a:solidFill>
                <a:latin typeface="Glacial Indifference Bold"/>
              </a:rPr>
              <a:t>Rallonge</a:t>
            </a:r>
            <a:r>
              <a:rPr lang="en-US" sz="5401">
                <a:solidFill>
                  <a:srgbClr val="1B3288"/>
                </a:solidFill>
                <a:latin typeface="Glacial Indifference Bold"/>
              </a:rPr>
              <a:t> TM + TR 140 à 270 </a:t>
            </a:r>
          </a:p>
          <a:p>
            <a:pPr algn="ctr">
              <a:lnSpc>
                <a:spcPts val="3220"/>
              </a:lnSpc>
            </a:pPr>
            <a:r>
              <a:rPr lang="en-US" sz="2400">
                <a:solidFill>
                  <a:srgbClr val="1B3288"/>
                </a:solidFill>
                <a:latin typeface="Glacial Indifference" panose="020B0604020202020204" charset="0"/>
              </a:rPr>
              <a:t>Mise </a:t>
            </a:r>
            <a:r>
              <a:rPr lang="en-US" sz="2400" err="1">
                <a:solidFill>
                  <a:srgbClr val="1B3288"/>
                </a:solidFill>
                <a:latin typeface="Glacial Indifference" panose="020B0604020202020204" charset="0"/>
              </a:rPr>
              <a:t>en</a:t>
            </a:r>
            <a:r>
              <a:rPr lang="en-US" sz="2400">
                <a:solidFill>
                  <a:srgbClr val="1B3288"/>
                </a:solidFill>
                <a:latin typeface="Glacial Indifference" panose="020B0604020202020204" charset="0"/>
              </a:rPr>
              <a:t> oeuvre </a:t>
            </a:r>
            <a:r>
              <a:rPr lang="en-US" sz="2400" err="1">
                <a:solidFill>
                  <a:srgbClr val="1B3288"/>
                </a:solidFill>
                <a:latin typeface="Glacial Indifference" panose="020B0604020202020204" charset="0"/>
              </a:rPr>
              <a:t>en</a:t>
            </a:r>
            <a:r>
              <a:rPr lang="en-US" sz="2400">
                <a:solidFill>
                  <a:srgbClr val="1B3288"/>
                </a:solidFill>
                <a:latin typeface="Glacial Indifference" panose="020B0604020202020204" charset="0"/>
              </a:rPr>
              <a:t> </a:t>
            </a:r>
            <a:r>
              <a:rPr lang="en-US" sz="2400">
                <a:solidFill>
                  <a:srgbClr val="1B3288"/>
                </a:solidFill>
                <a:latin typeface="Glacial Indifference"/>
              </a:rPr>
              <a:t>Isolation </a:t>
            </a:r>
            <a:r>
              <a:rPr lang="en-US" sz="2400" err="1">
                <a:solidFill>
                  <a:srgbClr val="1B3288"/>
                </a:solidFill>
                <a:latin typeface="Glacial Indifference"/>
              </a:rPr>
              <a:t>Intérieure</a:t>
            </a:r>
            <a:endParaRPr lang="en-US" sz="2400">
              <a:solidFill>
                <a:srgbClr val="1B3288"/>
              </a:solidFill>
              <a:latin typeface="Glacial Indifference"/>
            </a:endParaRPr>
          </a:p>
        </p:txBody>
      </p:sp>
      <p:pic>
        <p:nvPicPr>
          <p:cNvPr id="102" name="Picture 11">
            <a:extLst>
              <a:ext uri="{FF2B5EF4-FFF2-40B4-BE49-F238E27FC236}">
                <a16:creationId xmlns:a16="http://schemas.microsoft.com/office/drawing/2014/main" id="{71B79CD5-A305-6D78-0D12-74241CF3BD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83526" y="7993698"/>
            <a:ext cx="525918" cy="517372"/>
          </a:xfrm>
          <a:prstGeom prst="rect">
            <a:avLst/>
          </a:prstGeom>
        </p:spPr>
      </p:pic>
      <p:pic>
        <p:nvPicPr>
          <p:cNvPr id="104" name="Picture 21">
            <a:extLst>
              <a:ext uri="{FF2B5EF4-FFF2-40B4-BE49-F238E27FC236}">
                <a16:creationId xmlns:a16="http://schemas.microsoft.com/office/drawing/2014/main" id="{FE3596D3-F173-B816-1504-822A5935F23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91000"/>
          </a:blip>
          <a:srcRect/>
          <a:stretch>
            <a:fillRect/>
          </a:stretch>
        </p:blipFill>
        <p:spPr>
          <a:xfrm>
            <a:off x="2945038" y="9007954"/>
            <a:ext cx="699557" cy="718416"/>
          </a:xfrm>
          <a:prstGeom prst="rect">
            <a:avLst/>
          </a:prstGeom>
        </p:spPr>
      </p:pic>
      <p:sp>
        <p:nvSpPr>
          <p:cNvPr id="105" name="TextBox 50">
            <a:extLst>
              <a:ext uri="{FF2B5EF4-FFF2-40B4-BE49-F238E27FC236}">
                <a16:creationId xmlns:a16="http://schemas.microsoft.com/office/drawing/2014/main" id="{1265DA2F-C348-2A46-0790-5A5111DA27BF}"/>
              </a:ext>
            </a:extLst>
          </p:cNvPr>
          <p:cNvSpPr txBox="1"/>
          <p:nvPr/>
        </p:nvSpPr>
        <p:spPr>
          <a:xfrm>
            <a:off x="-451153" y="8537192"/>
            <a:ext cx="1595276" cy="167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 Bold"/>
              </a:rPr>
              <a:t>Extérieur</a:t>
            </a:r>
          </a:p>
        </p:txBody>
      </p:sp>
      <p:sp>
        <p:nvSpPr>
          <p:cNvPr id="106" name="TextBox 54">
            <a:extLst>
              <a:ext uri="{FF2B5EF4-FFF2-40B4-BE49-F238E27FC236}">
                <a16:creationId xmlns:a16="http://schemas.microsoft.com/office/drawing/2014/main" id="{E863CCC2-09A9-CFD2-8631-6EEF3F3F3CAF}"/>
              </a:ext>
            </a:extLst>
          </p:cNvPr>
          <p:cNvSpPr txBox="1"/>
          <p:nvPr/>
        </p:nvSpPr>
        <p:spPr>
          <a:xfrm>
            <a:off x="2508449" y="9875565"/>
            <a:ext cx="1595276" cy="167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 err="1">
                <a:solidFill>
                  <a:srgbClr val="000000"/>
                </a:solidFill>
                <a:latin typeface="Open Sans Light Bold"/>
              </a:rPr>
              <a:t>Intérieur</a:t>
            </a:r>
            <a:endParaRPr lang="en-US" sz="1001">
              <a:solidFill>
                <a:srgbClr val="000000"/>
              </a:solidFill>
              <a:latin typeface="Open Sans Light Bold"/>
            </a:endParaRPr>
          </a:p>
        </p:txBody>
      </p:sp>
      <p:sp>
        <p:nvSpPr>
          <p:cNvPr id="120" name="AutoShape 33">
            <a:extLst>
              <a:ext uri="{FF2B5EF4-FFF2-40B4-BE49-F238E27FC236}">
                <a16:creationId xmlns:a16="http://schemas.microsoft.com/office/drawing/2014/main" id="{720A8BBB-08F7-7436-F739-34E445E116A8}"/>
              </a:ext>
            </a:extLst>
          </p:cNvPr>
          <p:cNvSpPr/>
          <p:nvPr/>
        </p:nvSpPr>
        <p:spPr>
          <a:xfrm rot="6063270">
            <a:off x="1661934" y="6850858"/>
            <a:ext cx="1398668" cy="415346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121" name="AutoShape 33">
            <a:extLst>
              <a:ext uri="{FF2B5EF4-FFF2-40B4-BE49-F238E27FC236}">
                <a16:creationId xmlns:a16="http://schemas.microsoft.com/office/drawing/2014/main" id="{24429245-30DC-10D5-BB4E-A92B43476A80}"/>
              </a:ext>
            </a:extLst>
          </p:cNvPr>
          <p:cNvSpPr/>
          <p:nvPr/>
        </p:nvSpPr>
        <p:spPr>
          <a:xfrm rot="6063270" flipH="1">
            <a:off x="2474428" y="7933311"/>
            <a:ext cx="349202" cy="638089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122" name="AutoShape 4">
            <a:extLst>
              <a:ext uri="{FF2B5EF4-FFF2-40B4-BE49-F238E27FC236}">
                <a16:creationId xmlns:a16="http://schemas.microsoft.com/office/drawing/2014/main" id="{2DB28CDB-B92F-010C-2AAD-E12689B64106}"/>
              </a:ext>
            </a:extLst>
          </p:cNvPr>
          <p:cNvSpPr/>
          <p:nvPr/>
        </p:nvSpPr>
        <p:spPr>
          <a:xfrm rot="526820" flipV="1">
            <a:off x="819743" y="8993420"/>
            <a:ext cx="350672" cy="8708"/>
          </a:xfrm>
          <a:prstGeom prst="line">
            <a:avLst/>
          </a:prstGeom>
          <a:ln w="9525" cap="flat">
            <a:solidFill>
              <a:srgbClr val="AF0606"/>
            </a:solidFill>
            <a:prstDash val="solid"/>
            <a:headEnd type="arrow" w="med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123" name="TextBox 49">
            <a:extLst>
              <a:ext uri="{FF2B5EF4-FFF2-40B4-BE49-F238E27FC236}">
                <a16:creationId xmlns:a16="http://schemas.microsoft.com/office/drawing/2014/main" id="{3F72227B-5AC5-777B-5C2A-760A43796E38}"/>
              </a:ext>
            </a:extLst>
          </p:cNvPr>
          <p:cNvSpPr txBox="1"/>
          <p:nvPr/>
        </p:nvSpPr>
        <p:spPr>
          <a:xfrm rot="647809">
            <a:off x="771020" y="9082650"/>
            <a:ext cx="448121" cy="370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70"/>
              </a:lnSpc>
            </a:pPr>
            <a:r>
              <a:rPr lang="en-US" sz="1051">
                <a:solidFill>
                  <a:srgbClr val="AF0606"/>
                </a:solidFill>
                <a:latin typeface="Glacial Indifference Bold"/>
              </a:rPr>
              <a:t>14 – 27 cm</a:t>
            </a:r>
          </a:p>
        </p:txBody>
      </p:sp>
      <p:sp>
        <p:nvSpPr>
          <p:cNvPr id="124" name="TextBox 65">
            <a:extLst>
              <a:ext uri="{FF2B5EF4-FFF2-40B4-BE49-F238E27FC236}">
                <a16:creationId xmlns:a16="http://schemas.microsoft.com/office/drawing/2014/main" id="{29419C82-5036-7DDE-FC59-589B594454A0}"/>
              </a:ext>
            </a:extLst>
          </p:cNvPr>
          <p:cNvSpPr txBox="1"/>
          <p:nvPr/>
        </p:nvSpPr>
        <p:spPr>
          <a:xfrm rot="395047">
            <a:off x="801133" y="8619788"/>
            <a:ext cx="460187" cy="153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0">
                <a:solidFill>
                  <a:srgbClr val="000000"/>
                </a:solidFill>
                <a:latin typeface="Questrial"/>
              </a:rPr>
              <a:t>Béton</a:t>
            </a:r>
            <a:endParaRPr lang="en-US" sz="1001">
              <a:solidFill>
                <a:srgbClr val="000000"/>
              </a:solidFill>
              <a:latin typeface="Questrial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418457" y="9545393"/>
            <a:ext cx="481778" cy="481778"/>
          </a:xfrm>
          <a:prstGeom prst="rect">
            <a:avLst/>
          </a:prstGeom>
        </p:spPr>
      </p:pic>
      <p:sp>
        <p:nvSpPr>
          <p:cNvPr id="15" name="TextBox 56">
            <a:extLst>
              <a:ext uri="{FF2B5EF4-FFF2-40B4-BE49-F238E27FC236}">
                <a16:creationId xmlns:a16="http://schemas.microsoft.com/office/drawing/2014/main" id="{4A73D892-0C39-FD98-CD17-BAB23CB9A520}"/>
              </a:ext>
            </a:extLst>
          </p:cNvPr>
          <p:cNvSpPr txBox="1"/>
          <p:nvPr/>
        </p:nvSpPr>
        <p:spPr>
          <a:xfrm>
            <a:off x="1187091" y="5112421"/>
            <a:ext cx="6861543" cy="5450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 err="1">
                <a:solidFill>
                  <a:srgbClr val="000000"/>
                </a:solidFill>
                <a:latin typeface="Glacial Indifference"/>
              </a:rPr>
              <a:t>Produit</a:t>
            </a:r>
            <a:r>
              <a:rPr lang="en-US" sz="1600">
                <a:solidFill>
                  <a:srgbClr val="000000"/>
                </a:solidFill>
                <a:latin typeface="Glacial Indifference"/>
              </a:rPr>
              <a:t> : MTR </a:t>
            </a:r>
            <a:r>
              <a:rPr lang="en-US" sz="1600" err="1">
                <a:solidFill>
                  <a:srgbClr val="000000"/>
                </a:solidFill>
                <a:latin typeface="Glacial Indifference"/>
              </a:rPr>
              <a:t>Acoustique</a:t>
            </a:r>
            <a:r>
              <a:rPr lang="en-US" sz="1600">
                <a:solidFill>
                  <a:srgbClr val="000000"/>
                </a:solidFill>
                <a:latin typeface="Glacial Indifference"/>
              </a:rPr>
              <a:t> (11011404) + </a:t>
            </a:r>
            <a:r>
              <a:rPr lang="en-US" sz="1600" err="1">
                <a:solidFill>
                  <a:srgbClr val="000000"/>
                </a:solidFill>
                <a:latin typeface="Glacial Indifference"/>
              </a:rPr>
              <a:t>manchon</a:t>
            </a:r>
            <a:r>
              <a:rPr lang="en-US" sz="1600">
                <a:solidFill>
                  <a:srgbClr val="000000"/>
                </a:solidFill>
                <a:latin typeface="Glacial Indifference"/>
              </a:rPr>
              <a:t> de </a:t>
            </a:r>
            <a:r>
              <a:rPr lang="en-US" sz="1600" err="1">
                <a:solidFill>
                  <a:srgbClr val="000000"/>
                </a:solidFill>
                <a:latin typeface="Glacial Indifference"/>
              </a:rPr>
              <a:t>raccordement</a:t>
            </a:r>
            <a:r>
              <a:rPr lang="en-US" sz="1600">
                <a:solidFill>
                  <a:srgbClr val="000000"/>
                </a:solidFill>
                <a:latin typeface="Glacial Indifference"/>
              </a:rPr>
              <a:t> TM (11011501) + </a:t>
            </a:r>
            <a:r>
              <a:rPr lang="en-US" sz="1600" err="1">
                <a:solidFill>
                  <a:srgbClr val="000000"/>
                </a:solidFill>
                <a:latin typeface="Glacial Indifference"/>
              </a:rPr>
              <a:t>Rallonge</a:t>
            </a:r>
            <a:r>
              <a:rPr lang="en-US" sz="1600">
                <a:solidFill>
                  <a:srgbClr val="000000"/>
                </a:solidFill>
                <a:latin typeface="Glacial Indifference"/>
              </a:rPr>
              <a:t> TM 20 à 30 mm (11011893)</a:t>
            </a:r>
          </a:p>
        </p:txBody>
      </p:sp>
      <p:sp>
        <p:nvSpPr>
          <p:cNvPr id="4" name="TextBox 51">
            <a:extLst>
              <a:ext uri="{FF2B5EF4-FFF2-40B4-BE49-F238E27FC236}">
                <a16:creationId xmlns:a16="http://schemas.microsoft.com/office/drawing/2014/main" id="{C2BB2234-B461-28A7-CEAC-D58EDD0DB08B}"/>
              </a:ext>
            </a:extLst>
          </p:cNvPr>
          <p:cNvSpPr txBox="1"/>
          <p:nvPr/>
        </p:nvSpPr>
        <p:spPr>
          <a:xfrm>
            <a:off x="1322315" y="5842191"/>
            <a:ext cx="2387394" cy="526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64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1. Faire une réservation dans le béton pour insérer le TR coulissant ou couler le TR dans le béton*</a:t>
            </a:r>
          </a:p>
        </p:txBody>
      </p:sp>
      <p:sp>
        <p:nvSpPr>
          <p:cNvPr id="25" name="TextBox 51">
            <a:extLst>
              <a:ext uri="{FF2B5EF4-FFF2-40B4-BE49-F238E27FC236}">
                <a16:creationId xmlns:a16="http://schemas.microsoft.com/office/drawing/2014/main" id="{00052089-DC1C-CA4E-6EC2-FBB0AA0C6480}"/>
              </a:ext>
            </a:extLst>
          </p:cNvPr>
          <p:cNvSpPr txBox="1"/>
          <p:nvPr/>
        </p:nvSpPr>
        <p:spPr>
          <a:xfrm>
            <a:off x="-18606" y="10095814"/>
            <a:ext cx="3387717" cy="1678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64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*Attention à ralentir la coulée du béton au niveau du TR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7E5CF61-48DD-1FB3-612B-7AE8D14612D2}"/>
              </a:ext>
            </a:extLst>
          </p:cNvPr>
          <p:cNvSpPr/>
          <p:nvPr/>
        </p:nvSpPr>
        <p:spPr>
          <a:xfrm>
            <a:off x="6898951" y="5455939"/>
            <a:ext cx="3876829" cy="772107"/>
          </a:xfrm>
          <a:prstGeom prst="rect">
            <a:avLst/>
          </a:prstGeom>
          <a:solidFill>
            <a:schemeClr val="bg1"/>
          </a:solidFill>
          <a:ln>
            <a:solidFill>
              <a:srgbClr val="C5DB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1"/>
          </a:p>
        </p:txBody>
      </p:sp>
      <p:sp>
        <p:nvSpPr>
          <p:cNvPr id="37" name="TextBox 64">
            <a:extLst>
              <a:ext uri="{FF2B5EF4-FFF2-40B4-BE49-F238E27FC236}">
                <a16:creationId xmlns:a16="http://schemas.microsoft.com/office/drawing/2014/main" id="{F6087FD9-3364-0328-50CF-99EB356B012D}"/>
              </a:ext>
            </a:extLst>
          </p:cNvPr>
          <p:cNvSpPr txBox="1"/>
          <p:nvPr/>
        </p:nvSpPr>
        <p:spPr>
          <a:xfrm>
            <a:off x="6014069" y="5522596"/>
            <a:ext cx="5594119" cy="6735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>
              <a:lnSpc>
                <a:spcPts val="2660"/>
              </a:lnSpc>
              <a:spcBef>
                <a:spcPct val="0"/>
              </a:spcBef>
              <a:defRPr sz="2800" u="sng">
                <a:solidFill>
                  <a:srgbClr val="1B3288"/>
                </a:solidFill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fr-FR" sz="2000" u="none">
                <a:latin typeface="Arial Black"/>
                <a:cs typeface="Aharoni"/>
              </a:rPr>
              <a:t>Isolant + placo: 14 à 30 cm</a:t>
            </a:r>
          </a:p>
          <a:p>
            <a:r>
              <a:rPr lang="fr-FR" sz="2000" u="none">
                <a:latin typeface="Arial Black"/>
                <a:cs typeface="Aharoni"/>
              </a:rPr>
              <a:t>Béton : 14 à 27 cm</a:t>
            </a:r>
          </a:p>
        </p:txBody>
      </p:sp>
      <p:pic>
        <p:nvPicPr>
          <p:cNvPr id="28" name="Image 27" descr="Une image contenant texte, intérieur, imprimante, équipement électronique&#10;&#10;Description générée automatiquement">
            <a:extLst>
              <a:ext uri="{FF2B5EF4-FFF2-40B4-BE49-F238E27FC236}">
                <a16:creationId xmlns:a16="http://schemas.microsoft.com/office/drawing/2014/main" id="{E43CC537-49AE-4822-89E5-5CB6C07C093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1255">
            <a:off x="4048724" y="3427165"/>
            <a:ext cx="2923632" cy="880412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15EA0325-F7F0-995B-E102-74C60AE82B8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174" y="3407026"/>
            <a:ext cx="1916617" cy="1293821"/>
          </a:xfrm>
          <a:prstGeom prst="rect">
            <a:avLst/>
          </a:prstGeom>
        </p:spPr>
      </p:pic>
      <p:pic>
        <p:nvPicPr>
          <p:cNvPr id="43" name="Picture 25">
            <a:extLst>
              <a:ext uri="{FF2B5EF4-FFF2-40B4-BE49-F238E27FC236}">
                <a16:creationId xmlns:a16="http://schemas.microsoft.com/office/drawing/2014/main" id="{3C2FE38A-5242-38F8-298B-365E19DA7DE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3591689" y="3629681"/>
            <a:ext cx="549829" cy="549829"/>
          </a:xfrm>
          <a:prstGeom prst="rect">
            <a:avLst/>
          </a:prstGeom>
        </p:spPr>
      </p:pic>
      <p:pic>
        <p:nvPicPr>
          <p:cNvPr id="45" name="Picture 25">
            <a:extLst>
              <a:ext uri="{FF2B5EF4-FFF2-40B4-BE49-F238E27FC236}">
                <a16:creationId xmlns:a16="http://schemas.microsoft.com/office/drawing/2014/main" id="{00FFDC8A-D06E-9C22-8AE2-B352C842E26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6330664" y="3576632"/>
            <a:ext cx="545020" cy="54502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05EDF49-0C55-9AF3-3E65-B4F1B3FCBFF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30"/>
            <a:ext cx="2331720" cy="595601"/>
          </a:xfrm>
          <a:prstGeom prst="rect">
            <a:avLst/>
          </a:prstGeom>
        </p:spPr>
      </p:pic>
      <p:sp>
        <p:nvSpPr>
          <p:cNvPr id="23" name="TextBox 57">
            <a:extLst>
              <a:ext uri="{FF2B5EF4-FFF2-40B4-BE49-F238E27FC236}">
                <a16:creationId xmlns:a16="http://schemas.microsoft.com/office/drawing/2014/main" id="{279B0B7D-E54E-05AC-EE07-3E2A7A2F8F0C}"/>
              </a:ext>
            </a:extLst>
          </p:cNvPr>
          <p:cNvSpPr txBox="1"/>
          <p:nvPr/>
        </p:nvSpPr>
        <p:spPr>
          <a:xfrm>
            <a:off x="8728681" y="4366191"/>
            <a:ext cx="2611538" cy="6444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8"/>
              </a:lnSpc>
              <a:spcBef>
                <a:spcPct val="0"/>
              </a:spcBef>
            </a:pPr>
            <a:endParaRPr lang="en-US" sz="1401">
              <a:solidFill>
                <a:srgbClr val="000000"/>
              </a:solidFill>
              <a:latin typeface="Glacial Indifference"/>
            </a:endParaRP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Produit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: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Auvent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maçonnerie</a:t>
            </a:r>
            <a:endParaRPr lang="en-US" sz="1401">
              <a:solidFill>
                <a:srgbClr val="000000"/>
              </a:solidFill>
              <a:latin typeface="Glacial Indifference"/>
            </a:endParaRP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 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Réf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: 11011218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DCD48E05-8A7D-22A6-4FE4-78832AA0DE7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0779952">
            <a:off x="8898018" y="3294647"/>
            <a:ext cx="2159232" cy="880967"/>
          </a:xfrm>
          <a:prstGeom prst="rect">
            <a:avLst/>
          </a:prstGeom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2749E226-9BF0-C567-10F4-950F90D9A1C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2087863" y="3330712"/>
            <a:ext cx="1771438" cy="933548"/>
          </a:xfrm>
          <a:prstGeom prst="rect">
            <a:avLst/>
          </a:prstGeom>
        </p:spPr>
      </p:pic>
      <p:sp>
        <p:nvSpPr>
          <p:cNvPr id="48" name="Ellipse 47">
            <a:extLst>
              <a:ext uri="{FF2B5EF4-FFF2-40B4-BE49-F238E27FC236}">
                <a16:creationId xmlns:a16="http://schemas.microsoft.com/office/drawing/2014/main" id="{8879EF31-4DAA-30EC-8E19-A57B3DBE47A4}"/>
              </a:ext>
            </a:extLst>
          </p:cNvPr>
          <p:cNvSpPr/>
          <p:nvPr/>
        </p:nvSpPr>
        <p:spPr>
          <a:xfrm>
            <a:off x="12260600" y="3894195"/>
            <a:ext cx="393748" cy="40609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1"/>
          </a:p>
        </p:txBody>
      </p:sp>
      <p:sp>
        <p:nvSpPr>
          <p:cNvPr id="50" name="TextBox 57">
            <a:extLst>
              <a:ext uri="{FF2B5EF4-FFF2-40B4-BE49-F238E27FC236}">
                <a16:creationId xmlns:a16="http://schemas.microsoft.com/office/drawing/2014/main" id="{92A105AE-DBC1-16D7-4396-B661DD128DB7}"/>
              </a:ext>
            </a:extLst>
          </p:cNvPr>
          <p:cNvSpPr txBox="1"/>
          <p:nvPr/>
        </p:nvSpPr>
        <p:spPr>
          <a:xfrm>
            <a:off x="15021745" y="4560342"/>
            <a:ext cx="3037277" cy="862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fr-FR" sz="1401">
                <a:solidFill>
                  <a:srgbClr val="000000"/>
                </a:solidFill>
                <a:latin typeface="Glacial Indifference"/>
              </a:rPr>
              <a:t>Mousse P20 (129x20x269 mm) 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fr-FR" sz="1401">
                <a:solidFill>
                  <a:srgbClr val="000000"/>
                </a:solidFill>
                <a:latin typeface="Glacial Indifference"/>
              </a:rPr>
              <a:t> Réf : 11011386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fr-FR" sz="1401">
                <a:solidFill>
                  <a:srgbClr val="000000"/>
                </a:solidFill>
                <a:latin typeface="Glacial Indifference"/>
              </a:rPr>
              <a:t>Se pose dans le TR coulissant pour les épaisseurs de béton &gt; 13 cm</a:t>
            </a:r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64C9B841-A987-E6CD-B389-83C3F63CFBA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6418" y="3124666"/>
            <a:ext cx="2400267" cy="1351502"/>
          </a:xfrm>
          <a:prstGeom prst="rect">
            <a:avLst/>
          </a:prstGeom>
        </p:spPr>
      </p:pic>
      <p:sp>
        <p:nvSpPr>
          <p:cNvPr id="54" name="TextBox 67">
            <a:extLst>
              <a:ext uri="{FF2B5EF4-FFF2-40B4-BE49-F238E27FC236}">
                <a16:creationId xmlns:a16="http://schemas.microsoft.com/office/drawing/2014/main" id="{63DD6C38-FCEA-2010-7851-83FC19224E94}"/>
              </a:ext>
            </a:extLst>
          </p:cNvPr>
          <p:cNvSpPr txBox="1"/>
          <p:nvPr/>
        </p:nvSpPr>
        <p:spPr>
          <a:xfrm>
            <a:off x="2212190" y="8546289"/>
            <a:ext cx="1470799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89"/>
              </a:lnSpc>
            </a:pPr>
            <a:r>
              <a:rPr lang="fr-FR" sz="1001">
                <a:latin typeface="Open Sans Light"/>
              </a:rPr>
              <a:t>2. Insérer le TR coulissant et la mousse P20 si nécessaire</a:t>
            </a:r>
          </a:p>
        </p:txBody>
      </p:sp>
      <p:pic>
        <p:nvPicPr>
          <p:cNvPr id="61" name="Image 60">
            <a:extLst>
              <a:ext uri="{FF2B5EF4-FFF2-40B4-BE49-F238E27FC236}">
                <a16:creationId xmlns:a16="http://schemas.microsoft.com/office/drawing/2014/main" id="{90D763A2-433A-CCF6-A302-B935A59B4BB5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06" y="2463286"/>
            <a:ext cx="3239032" cy="2551881"/>
          </a:xfrm>
          <a:prstGeom prst="rect">
            <a:avLst/>
          </a:prstGeom>
        </p:spPr>
      </p:pic>
      <p:pic>
        <p:nvPicPr>
          <p:cNvPr id="64" name="Image 63">
            <a:extLst>
              <a:ext uri="{FF2B5EF4-FFF2-40B4-BE49-F238E27FC236}">
                <a16:creationId xmlns:a16="http://schemas.microsoft.com/office/drawing/2014/main" id="{B842D99A-EB6F-DDC4-5163-BC0BB53F0D47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rcRect l="8552" t="17413" r="11081" b="6588"/>
          <a:stretch/>
        </p:blipFill>
        <p:spPr>
          <a:xfrm>
            <a:off x="15291073" y="53366"/>
            <a:ext cx="2941170" cy="1601608"/>
          </a:xfrm>
          <a:prstGeom prst="rect">
            <a:avLst/>
          </a:prstGeom>
        </p:spPr>
      </p:pic>
      <p:sp>
        <p:nvSpPr>
          <p:cNvPr id="65" name="TextBox 67">
            <a:extLst>
              <a:ext uri="{FF2B5EF4-FFF2-40B4-BE49-F238E27FC236}">
                <a16:creationId xmlns:a16="http://schemas.microsoft.com/office/drawing/2014/main" id="{99746980-9C08-6397-4A2D-00F09A210945}"/>
              </a:ext>
            </a:extLst>
          </p:cNvPr>
          <p:cNvSpPr txBox="1"/>
          <p:nvPr/>
        </p:nvSpPr>
        <p:spPr>
          <a:xfrm>
            <a:off x="15924923" y="1740062"/>
            <a:ext cx="1990743" cy="1538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89"/>
              </a:lnSpc>
            </a:pPr>
            <a:r>
              <a:rPr lang="fr-FR" sz="1001">
                <a:latin typeface="Open Sans Light"/>
              </a:rPr>
              <a:t>MTC + TM et rallonge TM</a:t>
            </a:r>
          </a:p>
        </p:txBody>
      </p:sp>
      <p:pic>
        <p:nvPicPr>
          <p:cNvPr id="24" name="Picture 14">
            <a:extLst>
              <a:ext uri="{FF2B5EF4-FFF2-40B4-BE49-F238E27FC236}">
                <a16:creationId xmlns:a16="http://schemas.microsoft.com/office/drawing/2014/main" id="{ECD7907A-7E4E-3B3D-A5CD-4F28F75C7AA7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5839704" y="9574702"/>
            <a:ext cx="459495" cy="459495"/>
          </a:xfrm>
          <a:prstGeom prst="rect">
            <a:avLst/>
          </a:prstGeom>
        </p:spPr>
      </p:pic>
      <p:pic>
        <p:nvPicPr>
          <p:cNvPr id="27" name="Picture 11">
            <a:extLst>
              <a:ext uri="{FF2B5EF4-FFF2-40B4-BE49-F238E27FC236}">
                <a16:creationId xmlns:a16="http://schemas.microsoft.com/office/drawing/2014/main" id="{38A7D407-FB11-8ED2-CB57-338CDCEAB6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3923363" y="8019820"/>
            <a:ext cx="525918" cy="517372"/>
          </a:xfrm>
          <a:prstGeom prst="rect">
            <a:avLst/>
          </a:prstGeom>
        </p:spPr>
      </p:pic>
      <p:pic>
        <p:nvPicPr>
          <p:cNvPr id="30" name="Picture 21">
            <a:extLst>
              <a:ext uri="{FF2B5EF4-FFF2-40B4-BE49-F238E27FC236}">
                <a16:creationId xmlns:a16="http://schemas.microsoft.com/office/drawing/2014/main" id="{6845DA7F-857D-482B-A7CA-92B667C60AE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91000"/>
          </a:blip>
          <a:srcRect/>
          <a:stretch>
            <a:fillRect/>
          </a:stretch>
        </p:blipFill>
        <p:spPr>
          <a:xfrm>
            <a:off x="7794490" y="9007954"/>
            <a:ext cx="699557" cy="718416"/>
          </a:xfrm>
          <a:prstGeom prst="rect">
            <a:avLst/>
          </a:prstGeom>
        </p:spPr>
      </p:pic>
      <p:sp>
        <p:nvSpPr>
          <p:cNvPr id="32" name="TextBox 65">
            <a:extLst>
              <a:ext uri="{FF2B5EF4-FFF2-40B4-BE49-F238E27FC236}">
                <a16:creationId xmlns:a16="http://schemas.microsoft.com/office/drawing/2014/main" id="{536C7E56-1C57-2800-4DEE-C7445B6A8701}"/>
              </a:ext>
            </a:extLst>
          </p:cNvPr>
          <p:cNvSpPr txBox="1"/>
          <p:nvPr/>
        </p:nvSpPr>
        <p:spPr>
          <a:xfrm rot="395047">
            <a:off x="5094184" y="9040518"/>
            <a:ext cx="460187" cy="153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0">
                <a:solidFill>
                  <a:srgbClr val="000000"/>
                </a:solidFill>
                <a:latin typeface="Questrial"/>
              </a:rPr>
              <a:t>Béton</a:t>
            </a:r>
            <a:endParaRPr lang="en-US" sz="1001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34" name="TextBox 69">
            <a:extLst>
              <a:ext uri="{FF2B5EF4-FFF2-40B4-BE49-F238E27FC236}">
                <a16:creationId xmlns:a16="http://schemas.microsoft.com/office/drawing/2014/main" id="{1F21C383-12C7-76F8-ED81-A1490690F1FE}"/>
              </a:ext>
            </a:extLst>
          </p:cNvPr>
          <p:cNvSpPr txBox="1"/>
          <p:nvPr/>
        </p:nvSpPr>
        <p:spPr>
          <a:xfrm>
            <a:off x="6180744" y="9117909"/>
            <a:ext cx="1595276" cy="347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5. Visser les pattes du manchon sur le mur </a:t>
            </a:r>
          </a:p>
        </p:txBody>
      </p:sp>
      <p:sp>
        <p:nvSpPr>
          <p:cNvPr id="56" name="TextBox 68">
            <a:extLst>
              <a:ext uri="{FF2B5EF4-FFF2-40B4-BE49-F238E27FC236}">
                <a16:creationId xmlns:a16="http://schemas.microsoft.com/office/drawing/2014/main" id="{4FAF5265-BB41-AA44-E209-F83986945304}"/>
              </a:ext>
            </a:extLst>
          </p:cNvPr>
          <p:cNvSpPr txBox="1"/>
          <p:nvPr/>
        </p:nvSpPr>
        <p:spPr>
          <a:xfrm>
            <a:off x="7020819" y="6818503"/>
            <a:ext cx="1595276" cy="347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3. Visser le TM sur le manchon</a:t>
            </a:r>
          </a:p>
        </p:txBody>
      </p:sp>
      <p:sp>
        <p:nvSpPr>
          <p:cNvPr id="66" name="AutoShape 33">
            <a:extLst>
              <a:ext uri="{FF2B5EF4-FFF2-40B4-BE49-F238E27FC236}">
                <a16:creationId xmlns:a16="http://schemas.microsoft.com/office/drawing/2014/main" id="{07BDBF95-5EEF-10E7-0ABE-2C25F097AAD3}"/>
              </a:ext>
            </a:extLst>
          </p:cNvPr>
          <p:cNvSpPr/>
          <p:nvPr/>
        </p:nvSpPr>
        <p:spPr>
          <a:xfrm rot="6063270">
            <a:off x="7402198" y="7144562"/>
            <a:ext cx="354679" cy="399493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67" name="AutoShape 33">
            <a:extLst>
              <a:ext uri="{FF2B5EF4-FFF2-40B4-BE49-F238E27FC236}">
                <a16:creationId xmlns:a16="http://schemas.microsoft.com/office/drawing/2014/main" id="{66B7CBEE-9BFB-A52A-FEF9-A2F6874E6914}"/>
              </a:ext>
            </a:extLst>
          </p:cNvPr>
          <p:cNvSpPr/>
          <p:nvPr/>
        </p:nvSpPr>
        <p:spPr>
          <a:xfrm rot="6063270" flipH="1">
            <a:off x="6257924" y="8579149"/>
            <a:ext cx="497265" cy="370581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69" name="Ellipse 68">
            <a:extLst>
              <a:ext uri="{FF2B5EF4-FFF2-40B4-BE49-F238E27FC236}">
                <a16:creationId xmlns:a16="http://schemas.microsoft.com/office/drawing/2014/main" id="{3A4BF4B0-4745-D365-2808-4435F64A136B}"/>
              </a:ext>
            </a:extLst>
          </p:cNvPr>
          <p:cNvSpPr/>
          <p:nvPr/>
        </p:nvSpPr>
        <p:spPr>
          <a:xfrm>
            <a:off x="6180381" y="8121818"/>
            <a:ext cx="286475" cy="277212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1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97057B2-0E5E-7223-43D8-C1B38F81810E}"/>
              </a:ext>
            </a:extLst>
          </p:cNvPr>
          <p:cNvSpPr txBox="1"/>
          <p:nvPr/>
        </p:nvSpPr>
        <p:spPr>
          <a:xfrm>
            <a:off x="4366933" y="6061558"/>
            <a:ext cx="1942382" cy="347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4. Déplier les languettes pour centrer le manchon dans le TR</a:t>
            </a:r>
          </a:p>
        </p:txBody>
      </p:sp>
      <p:sp>
        <p:nvSpPr>
          <p:cNvPr id="71" name="AutoShape 33">
            <a:extLst>
              <a:ext uri="{FF2B5EF4-FFF2-40B4-BE49-F238E27FC236}">
                <a16:creationId xmlns:a16="http://schemas.microsoft.com/office/drawing/2014/main" id="{AC237D20-BE85-9F25-8615-13C78EEE96F1}"/>
              </a:ext>
            </a:extLst>
          </p:cNvPr>
          <p:cNvSpPr/>
          <p:nvPr/>
        </p:nvSpPr>
        <p:spPr>
          <a:xfrm rot="6063270" flipV="1">
            <a:off x="5690604" y="6352490"/>
            <a:ext cx="791570" cy="1283675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pic>
        <p:nvPicPr>
          <p:cNvPr id="73" name="Image 72">
            <a:extLst>
              <a:ext uri="{FF2B5EF4-FFF2-40B4-BE49-F238E27FC236}">
                <a16:creationId xmlns:a16="http://schemas.microsoft.com/office/drawing/2014/main" id="{7C17E7C1-040D-3035-2EE3-BD097192B092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15" t="7676"/>
          <a:stretch/>
        </p:blipFill>
        <p:spPr>
          <a:xfrm>
            <a:off x="4617863" y="6462181"/>
            <a:ext cx="800986" cy="802360"/>
          </a:xfrm>
          <a:prstGeom prst="rect">
            <a:avLst/>
          </a:prstGeom>
        </p:spPr>
      </p:pic>
      <p:pic>
        <p:nvPicPr>
          <p:cNvPr id="75" name="Image 74">
            <a:extLst>
              <a:ext uri="{FF2B5EF4-FFF2-40B4-BE49-F238E27FC236}">
                <a16:creationId xmlns:a16="http://schemas.microsoft.com/office/drawing/2014/main" id="{F0BF723B-7B7D-C0F6-C357-5B637857C167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4167842" y="6144888"/>
            <a:ext cx="2949482" cy="3856540"/>
          </a:xfrm>
          <a:prstGeom prst="rect">
            <a:avLst/>
          </a:prstGeom>
        </p:spPr>
      </p:pic>
      <p:pic>
        <p:nvPicPr>
          <p:cNvPr id="77" name="Image 76">
            <a:extLst>
              <a:ext uri="{FF2B5EF4-FFF2-40B4-BE49-F238E27FC236}">
                <a16:creationId xmlns:a16="http://schemas.microsoft.com/office/drawing/2014/main" id="{22543655-B925-52B1-6BAF-CC485DABECEB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959286" y="6380341"/>
            <a:ext cx="2709202" cy="3538433"/>
          </a:xfrm>
          <a:prstGeom prst="rect">
            <a:avLst/>
          </a:prstGeom>
        </p:spPr>
      </p:pic>
      <p:sp>
        <p:nvSpPr>
          <p:cNvPr id="79" name="AutoShape 17">
            <a:extLst>
              <a:ext uri="{FF2B5EF4-FFF2-40B4-BE49-F238E27FC236}">
                <a16:creationId xmlns:a16="http://schemas.microsoft.com/office/drawing/2014/main" id="{04E5ADD1-9C1C-2DD4-96E3-73F03120060D}"/>
              </a:ext>
            </a:extLst>
          </p:cNvPr>
          <p:cNvSpPr/>
          <p:nvPr/>
        </p:nvSpPr>
        <p:spPr>
          <a:xfrm rot="5400000">
            <a:off x="11342761" y="7992975"/>
            <a:ext cx="4547577" cy="27678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pic>
        <p:nvPicPr>
          <p:cNvPr id="80" name="Picture 18">
            <a:extLst>
              <a:ext uri="{FF2B5EF4-FFF2-40B4-BE49-F238E27FC236}">
                <a16:creationId xmlns:a16="http://schemas.microsoft.com/office/drawing/2014/main" id="{9CC9453F-34DC-5F2C-33A5-47A6F04CF041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0569398" y="9633264"/>
            <a:ext cx="448370" cy="448370"/>
          </a:xfrm>
          <a:prstGeom prst="rect">
            <a:avLst/>
          </a:prstGeom>
        </p:spPr>
      </p:pic>
      <p:pic>
        <p:nvPicPr>
          <p:cNvPr id="81" name="Picture 20">
            <a:extLst>
              <a:ext uri="{FF2B5EF4-FFF2-40B4-BE49-F238E27FC236}">
                <a16:creationId xmlns:a16="http://schemas.microsoft.com/office/drawing/2014/main" id="{372CC02B-17A9-9B58-A666-A60E7AC1C65D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>
            <a:fillRect/>
          </a:stretch>
        </p:blipFill>
        <p:spPr>
          <a:xfrm>
            <a:off x="15869573" y="9559887"/>
            <a:ext cx="467284" cy="467284"/>
          </a:xfrm>
          <a:prstGeom prst="rect">
            <a:avLst/>
          </a:prstGeom>
        </p:spPr>
      </p:pic>
      <p:pic>
        <p:nvPicPr>
          <p:cNvPr id="83" name="Picture 11">
            <a:extLst>
              <a:ext uri="{FF2B5EF4-FFF2-40B4-BE49-F238E27FC236}">
                <a16:creationId xmlns:a16="http://schemas.microsoft.com/office/drawing/2014/main" id="{9FD984FE-E5AC-CCAF-8D2E-FFB3869465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8823743" y="8092704"/>
            <a:ext cx="525918" cy="517372"/>
          </a:xfrm>
          <a:prstGeom prst="rect">
            <a:avLst/>
          </a:prstGeom>
        </p:spPr>
      </p:pic>
      <p:pic>
        <p:nvPicPr>
          <p:cNvPr id="84" name="Picture 11">
            <a:extLst>
              <a:ext uri="{FF2B5EF4-FFF2-40B4-BE49-F238E27FC236}">
                <a16:creationId xmlns:a16="http://schemas.microsoft.com/office/drawing/2014/main" id="{944691F8-74F0-94C4-BE11-EA5736F712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3710374" y="8103689"/>
            <a:ext cx="525918" cy="517372"/>
          </a:xfrm>
          <a:prstGeom prst="rect">
            <a:avLst/>
          </a:prstGeom>
        </p:spPr>
      </p:pic>
      <p:pic>
        <p:nvPicPr>
          <p:cNvPr id="85" name="Picture 21">
            <a:extLst>
              <a:ext uri="{FF2B5EF4-FFF2-40B4-BE49-F238E27FC236}">
                <a16:creationId xmlns:a16="http://schemas.microsoft.com/office/drawing/2014/main" id="{AFF33ACD-B446-6AB4-DB43-25167F88821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91000"/>
          </a:blip>
          <a:srcRect/>
          <a:stretch>
            <a:fillRect/>
          </a:stretch>
        </p:blipFill>
        <p:spPr>
          <a:xfrm>
            <a:off x="12781880" y="8975849"/>
            <a:ext cx="699557" cy="718416"/>
          </a:xfrm>
          <a:prstGeom prst="rect">
            <a:avLst/>
          </a:prstGeom>
        </p:spPr>
      </p:pic>
      <p:pic>
        <p:nvPicPr>
          <p:cNvPr id="87" name="Picture 21">
            <a:extLst>
              <a:ext uri="{FF2B5EF4-FFF2-40B4-BE49-F238E27FC236}">
                <a16:creationId xmlns:a16="http://schemas.microsoft.com/office/drawing/2014/main" id="{AB29DCF2-F209-5453-5AD2-035B569F7DB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91000"/>
          </a:blip>
          <a:srcRect/>
          <a:stretch>
            <a:fillRect/>
          </a:stretch>
        </p:blipFill>
        <p:spPr>
          <a:xfrm>
            <a:off x="17491564" y="9007954"/>
            <a:ext cx="699557" cy="718416"/>
          </a:xfrm>
          <a:prstGeom prst="rect">
            <a:avLst/>
          </a:prstGeom>
        </p:spPr>
      </p:pic>
      <p:sp>
        <p:nvSpPr>
          <p:cNvPr id="89" name="TextBox 73">
            <a:extLst>
              <a:ext uri="{FF2B5EF4-FFF2-40B4-BE49-F238E27FC236}">
                <a16:creationId xmlns:a16="http://schemas.microsoft.com/office/drawing/2014/main" id="{BC091019-7A53-4B84-2446-3385CEE5AC06}"/>
              </a:ext>
            </a:extLst>
          </p:cNvPr>
          <p:cNvSpPr txBox="1"/>
          <p:nvPr/>
        </p:nvSpPr>
        <p:spPr>
          <a:xfrm>
            <a:off x="11076555" y="9219643"/>
            <a:ext cx="231700" cy="230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2"/>
              </a:lnSpc>
            </a:pPr>
            <a:r>
              <a:rPr lang="en-US" sz="900">
                <a:solidFill>
                  <a:srgbClr val="AF0606"/>
                </a:solidFill>
                <a:latin typeface="Glacial Indifference Bold"/>
              </a:rPr>
              <a:t>&gt; 9 cm</a:t>
            </a:r>
          </a:p>
        </p:txBody>
      </p:sp>
      <p:sp>
        <p:nvSpPr>
          <p:cNvPr id="91" name="AutoShape 4">
            <a:extLst>
              <a:ext uri="{FF2B5EF4-FFF2-40B4-BE49-F238E27FC236}">
                <a16:creationId xmlns:a16="http://schemas.microsoft.com/office/drawing/2014/main" id="{AA506442-2C7F-725F-19A9-FBB83FF03A94}"/>
              </a:ext>
            </a:extLst>
          </p:cNvPr>
          <p:cNvSpPr/>
          <p:nvPr/>
        </p:nvSpPr>
        <p:spPr>
          <a:xfrm rot="526820" flipV="1">
            <a:off x="11132661" y="9084654"/>
            <a:ext cx="203310" cy="17842"/>
          </a:xfrm>
          <a:prstGeom prst="line">
            <a:avLst/>
          </a:prstGeom>
          <a:ln w="9525" cap="flat">
            <a:solidFill>
              <a:srgbClr val="AF0606"/>
            </a:solidFill>
            <a:prstDash val="solid"/>
            <a:headEnd type="arrow" w="med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92" name="TextBox 65">
            <a:extLst>
              <a:ext uri="{FF2B5EF4-FFF2-40B4-BE49-F238E27FC236}">
                <a16:creationId xmlns:a16="http://schemas.microsoft.com/office/drawing/2014/main" id="{068AA27D-7F4F-EBD3-A082-F061E9BF08B4}"/>
              </a:ext>
            </a:extLst>
          </p:cNvPr>
          <p:cNvSpPr txBox="1"/>
          <p:nvPr/>
        </p:nvSpPr>
        <p:spPr>
          <a:xfrm rot="395047">
            <a:off x="9871681" y="8899226"/>
            <a:ext cx="460187" cy="153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0">
                <a:solidFill>
                  <a:srgbClr val="000000"/>
                </a:solidFill>
                <a:latin typeface="Questrial"/>
              </a:rPr>
              <a:t>Béton</a:t>
            </a:r>
            <a:endParaRPr lang="en-US" sz="1001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93" name="TextBox 72">
            <a:extLst>
              <a:ext uri="{FF2B5EF4-FFF2-40B4-BE49-F238E27FC236}">
                <a16:creationId xmlns:a16="http://schemas.microsoft.com/office/drawing/2014/main" id="{5AB04BAC-4AC3-B209-7CF3-363D500675C3}"/>
              </a:ext>
            </a:extLst>
          </p:cNvPr>
          <p:cNvSpPr txBox="1"/>
          <p:nvPr/>
        </p:nvSpPr>
        <p:spPr>
          <a:xfrm>
            <a:off x="11109611" y="8834616"/>
            <a:ext cx="479314" cy="115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5"/>
              </a:lnSpc>
            </a:pPr>
            <a:r>
              <a:rPr lang="en-US" sz="900" err="1">
                <a:solidFill>
                  <a:srgbClr val="000000"/>
                </a:solidFill>
                <a:latin typeface="Questrial"/>
              </a:rPr>
              <a:t>Isolant</a:t>
            </a:r>
            <a:endParaRPr lang="en-US" sz="900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94" name="TextBox 91">
            <a:extLst>
              <a:ext uri="{FF2B5EF4-FFF2-40B4-BE49-F238E27FC236}">
                <a16:creationId xmlns:a16="http://schemas.microsoft.com/office/drawing/2014/main" id="{D9468ED1-342A-03D5-48F4-4F44E1C27173}"/>
              </a:ext>
            </a:extLst>
          </p:cNvPr>
          <p:cNvSpPr txBox="1"/>
          <p:nvPr/>
        </p:nvSpPr>
        <p:spPr>
          <a:xfrm>
            <a:off x="17166817" y="6959450"/>
            <a:ext cx="1065425" cy="526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9. Insérer la 2</a:t>
            </a:r>
            <a:r>
              <a:rPr lang="fr-FR" sz="1001" baseline="30000">
                <a:solidFill>
                  <a:srgbClr val="000000"/>
                </a:solidFill>
                <a:latin typeface="Open Sans Light"/>
              </a:rPr>
              <a:t>e</a:t>
            </a:r>
            <a:r>
              <a:rPr lang="fr-FR" sz="1001">
                <a:solidFill>
                  <a:srgbClr val="000000"/>
                </a:solidFill>
                <a:latin typeface="Open Sans Light"/>
              </a:rPr>
              <a:t> partie du TM à travers le placo</a:t>
            </a:r>
          </a:p>
        </p:txBody>
      </p:sp>
      <p:sp>
        <p:nvSpPr>
          <p:cNvPr id="95" name="TextBox 90">
            <a:extLst>
              <a:ext uri="{FF2B5EF4-FFF2-40B4-BE49-F238E27FC236}">
                <a16:creationId xmlns:a16="http://schemas.microsoft.com/office/drawing/2014/main" id="{ACFC8CD1-E59D-880E-1C21-7690553D7901}"/>
              </a:ext>
            </a:extLst>
          </p:cNvPr>
          <p:cNvSpPr txBox="1"/>
          <p:nvPr/>
        </p:nvSpPr>
        <p:spPr>
          <a:xfrm>
            <a:off x="16457578" y="9277573"/>
            <a:ext cx="943401" cy="526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10. Fixer l’entrée d'air sur le TM et le placo </a:t>
            </a:r>
          </a:p>
        </p:txBody>
      </p:sp>
      <p:sp>
        <p:nvSpPr>
          <p:cNvPr id="96" name="AutoShape 92">
            <a:extLst>
              <a:ext uri="{FF2B5EF4-FFF2-40B4-BE49-F238E27FC236}">
                <a16:creationId xmlns:a16="http://schemas.microsoft.com/office/drawing/2014/main" id="{40A8BEF8-BC6F-00FE-DE8C-F099B96353F2}"/>
              </a:ext>
            </a:extLst>
          </p:cNvPr>
          <p:cNvSpPr/>
          <p:nvPr/>
        </p:nvSpPr>
        <p:spPr>
          <a:xfrm rot="5400000">
            <a:off x="16478638" y="6410816"/>
            <a:ext cx="1075755" cy="858144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98" name="AutoShape 92">
            <a:extLst>
              <a:ext uri="{FF2B5EF4-FFF2-40B4-BE49-F238E27FC236}">
                <a16:creationId xmlns:a16="http://schemas.microsoft.com/office/drawing/2014/main" id="{2E24673B-FBCD-6FD8-D292-D66F1376E8F4}"/>
              </a:ext>
            </a:extLst>
          </p:cNvPr>
          <p:cNvSpPr/>
          <p:nvPr/>
        </p:nvSpPr>
        <p:spPr>
          <a:xfrm rot="5400000">
            <a:off x="16834429" y="7107523"/>
            <a:ext cx="266199" cy="354915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99" name="TextBox 80">
            <a:extLst>
              <a:ext uri="{FF2B5EF4-FFF2-40B4-BE49-F238E27FC236}">
                <a16:creationId xmlns:a16="http://schemas.microsoft.com/office/drawing/2014/main" id="{FB8C7D44-6312-6D71-7DA5-B4A4A78D8A0A}"/>
              </a:ext>
            </a:extLst>
          </p:cNvPr>
          <p:cNvSpPr txBox="1"/>
          <p:nvPr/>
        </p:nvSpPr>
        <p:spPr>
          <a:xfrm>
            <a:off x="12264025" y="6856961"/>
            <a:ext cx="1595276" cy="167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7. Mettre l’isolant</a:t>
            </a:r>
          </a:p>
        </p:txBody>
      </p:sp>
      <p:sp>
        <p:nvSpPr>
          <p:cNvPr id="101" name="AutoShape 41">
            <a:extLst>
              <a:ext uri="{FF2B5EF4-FFF2-40B4-BE49-F238E27FC236}">
                <a16:creationId xmlns:a16="http://schemas.microsoft.com/office/drawing/2014/main" id="{876ABE69-9A2E-7C49-5AD4-B91A68576574}"/>
              </a:ext>
            </a:extLst>
          </p:cNvPr>
          <p:cNvSpPr/>
          <p:nvPr/>
        </p:nvSpPr>
        <p:spPr>
          <a:xfrm rot="4499999">
            <a:off x="12679741" y="6999603"/>
            <a:ext cx="266933" cy="680219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103" name="AutoShape 41">
            <a:extLst>
              <a:ext uri="{FF2B5EF4-FFF2-40B4-BE49-F238E27FC236}">
                <a16:creationId xmlns:a16="http://schemas.microsoft.com/office/drawing/2014/main" id="{FF751D77-0349-9915-8E24-0D40179172DD}"/>
              </a:ext>
            </a:extLst>
          </p:cNvPr>
          <p:cNvSpPr/>
          <p:nvPr/>
        </p:nvSpPr>
        <p:spPr>
          <a:xfrm rot="4499999">
            <a:off x="11711479" y="6776605"/>
            <a:ext cx="1143278" cy="391076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107" name="AutoShape 92">
            <a:extLst>
              <a:ext uri="{FF2B5EF4-FFF2-40B4-BE49-F238E27FC236}">
                <a16:creationId xmlns:a16="http://schemas.microsoft.com/office/drawing/2014/main" id="{CE1A5DBD-F126-8C6C-569F-485145A80970}"/>
              </a:ext>
            </a:extLst>
          </p:cNvPr>
          <p:cNvSpPr/>
          <p:nvPr/>
        </p:nvSpPr>
        <p:spPr>
          <a:xfrm rot="5400000" flipH="1">
            <a:off x="16132997" y="8598261"/>
            <a:ext cx="1025200" cy="116303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110" name="TextBox 72">
            <a:extLst>
              <a:ext uri="{FF2B5EF4-FFF2-40B4-BE49-F238E27FC236}">
                <a16:creationId xmlns:a16="http://schemas.microsoft.com/office/drawing/2014/main" id="{A68924B8-3156-4E55-EAAD-A80F2D479146}"/>
              </a:ext>
            </a:extLst>
          </p:cNvPr>
          <p:cNvSpPr txBox="1"/>
          <p:nvPr/>
        </p:nvSpPr>
        <p:spPr>
          <a:xfrm>
            <a:off x="11987424" y="8513383"/>
            <a:ext cx="479314" cy="115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5"/>
              </a:lnSpc>
            </a:pPr>
            <a:r>
              <a:rPr lang="en-US" sz="900" err="1">
                <a:solidFill>
                  <a:srgbClr val="000000"/>
                </a:solidFill>
                <a:latin typeface="Questrial"/>
              </a:rPr>
              <a:t>Placo</a:t>
            </a:r>
            <a:endParaRPr lang="en-US" sz="900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113" name="AutoShape 33">
            <a:extLst>
              <a:ext uri="{FF2B5EF4-FFF2-40B4-BE49-F238E27FC236}">
                <a16:creationId xmlns:a16="http://schemas.microsoft.com/office/drawing/2014/main" id="{8E06FF7A-8837-18F3-0462-A107CB0C5776}"/>
              </a:ext>
            </a:extLst>
          </p:cNvPr>
          <p:cNvSpPr/>
          <p:nvPr/>
        </p:nvSpPr>
        <p:spPr>
          <a:xfrm rot="6063270">
            <a:off x="14524123" y="6583910"/>
            <a:ext cx="704788" cy="158254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114" name="TextBox 69">
            <a:extLst>
              <a:ext uri="{FF2B5EF4-FFF2-40B4-BE49-F238E27FC236}">
                <a16:creationId xmlns:a16="http://schemas.microsoft.com/office/drawing/2014/main" id="{CD7F8F47-C298-19D1-0CCB-C0EC1F868453}"/>
              </a:ext>
            </a:extLst>
          </p:cNvPr>
          <p:cNvSpPr txBox="1"/>
          <p:nvPr/>
        </p:nvSpPr>
        <p:spPr>
          <a:xfrm>
            <a:off x="11014491" y="5838068"/>
            <a:ext cx="2226899" cy="526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6. Faire une réservation de 521 par 205 mm dans l’isolant pour intégrer le MTC et le(s) rallonge(s) TM</a:t>
            </a:r>
          </a:p>
        </p:txBody>
      </p:sp>
      <p:sp>
        <p:nvSpPr>
          <p:cNvPr id="115" name="TextBox 44">
            <a:extLst>
              <a:ext uri="{FF2B5EF4-FFF2-40B4-BE49-F238E27FC236}">
                <a16:creationId xmlns:a16="http://schemas.microsoft.com/office/drawing/2014/main" id="{31239C77-AA41-3EDD-FF30-69691F661DEF}"/>
              </a:ext>
            </a:extLst>
          </p:cNvPr>
          <p:cNvSpPr txBox="1"/>
          <p:nvPr/>
        </p:nvSpPr>
        <p:spPr>
          <a:xfrm>
            <a:off x="16162815" y="5890148"/>
            <a:ext cx="2028306" cy="353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8. Faire une entaille de 352 par 16 mm dans le placo pour le TM</a:t>
            </a:r>
          </a:p>
        </p:txBody>
      </p:sp>
      <p:sp>
        <p:nvSpPr>
          <p:cNvPr id="116" name="TextBox 66">
            <a:extLst>
              <a:ext uri="{FF2B5EF4-FFF2-40B4-BE49-F238E27FC236}">
                <a16:creationId xmlns:a16="http://schemas.microsoft.com/office/drawing/2014/main" id="{2A56F1B0-B483-4B65-068F-3364FF046723}"/>
              </a:ext>
            </a:extLst>
          </p:cNvPr>
          <p:cNvSpPr txBox="1"/>
          <p:nvPr/>
        </p:nvSpPr>
        <p:spPr>
          <a:xfrm>
            <a:off x="13710374" y="5820053"/>
            <a:ext cx="1786960" cy="526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11. Visser le auvent avec les vis auto perforantes, sur les ergots du TR </a:t>
            </a:r>
          </a:p>
        </p:txBody>
      </p:sp>
      <p:sp>
        <p:nvSpPr>
          <p:cNvPr id="117" name="ZoneTexte 116">
            <a:extLst>
              <a:ext uri="{FF2B5EF4-FFF2-40B4-BE49-F238E27FC236}">
                <a16:creationId xmlns:a16="http://schemas.microsoft.com/office/drawing/2014/main" id="{2DCD2F20-4879-01AD-DF9C-4A01C7E358C5}"/>
              </a:ext>
            </a:extLst>
          </p:cNvPr>
          <p:cNvSpPr txBox="1"/>
          <p:nvPr/>
        </p:nvSpPr>
        <p:spPr>
          <a:xfrm>
            <a:off x="8641855" y="6443995"/>
            <a:ext cx="262673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00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Insérer autant de rallonge TM que nécessaire sur le TM fixé au manchon pour couvrir la majeure partie de l'épaisseur d'isolant. </a:t>
            </a:r>
            <a:endParaRPr lang="en-CA" sz="900"/>
          </a:p>
        </p:txBody>
      </p:sp>
      <p:sp>
        <p:nvSpPr>
          <p:cNvPr id="118" name="AutoShape 93">
            <a:extLst>
              <a:ext uri="{FF2B5EF4-FFF2-40B4-BE49-F238E27FC236}">
                <a16:creationId xmlns:a16="http://schemas.microsoft.com/office/drawing/2014/main" id="{BC614AE5-9570-3D1D-9A82-5C3D4A289B0D}"/>
              </a:ext>
            </a:extLst>
          </p:cNvPr>
          <p:cNvSpPr/>
          <p:nvPr/>
        </p:nvSpPr>
        <p:spPr>
          <a:xfrm rot="5400000" flipV="1">
            <a:off x="10287139" y="6790030"/>
            <a:ext cx="707886" cy="1262925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pic>
        <p:nvPicPr>
          <p:cNvPr id="119" name="Image 118">
            <a:extLst>
              <a:ext uri="{FF2B5EF4-FFF2-40B4-BE49-F238E27FC236}">
                <a16:creationId xmlns:a16="http://schemas.microsoft.com/office/drawing/2014/main" id="{1E40662A-B628-D431-E0D4-BA65370538ED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3859976" y="6390460"/>
            <a:ext cx="768925" cy="719183"/>
          </a:xfrm>
          <a:prstGeom prst="rect">
            <a:avLst/>
          </a:prstGeom>
        </p:spPr>
      </p:pic>
      <p:sp>
        <p:nvSpPr>
          <p:cNvPr id="2" name="TextBox 59">
            <a:extLst>
              <a:ext uri="{FF2B5EF4-FFF2-40B4-BE49-F238E27FC236}">
                <a16:creationId xmlns:a16="http://schemas.microsoft.com/office/drawing/2014/main" id="{DCC897F6-B3D8-E978-6865-A64514BAE192}"/>
              </a:ext>
            </a:extLst>
          </p:cNvPr>
          <p:cNvSpPr txBox="1"/>
          <p:nvPr/>
        </p:nvSpPr>
        <p:spPr>
          <a:xfrm>
            <a:off x="11190587" y="4579391"/>
            <a:ext cx="3688487" cy="862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fr-FR" sz="1401">
                <a:solidFill>
                  <a:srgbClr val="000000"/>
                </a:solidFill>
                <a:latin typeface="Glacial Indifference"/>
              </a:rPr>
              <a:t> TR coulissant 14 à 27 cm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fr-FR" sz="1401">
                <a:solidFill>
                  <a:srgbClr val="000000"/>
                </a:solidFill>
                <a:latin typeface="Glacial Indifference"/>
              </a:rPr>
              <a:t>Réf: 11011389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fr-FR" sz="1401">
                <a:solidFill>
                  <a:srgbClr val="000000"/>
                </a:solidFill>
                <a:latin typeface="Glacial Indifference"/>
              </a:rPr>
              <a:t>Le côté avec les ergots permet de fixer le auvent dans le TR.</a:t>
            </a:r>
          </a:p>
        </p:txBody>
      </p:sp>
      <p:sp>
        <p:nvSpPr>
          <p:cNvPr id="3" name="Bouton d’action : début 2">
            <a:hlinkClick r:id="rId30" action="ppaction://hlinksldjump" highlightClick="1"/>
            <a:extLst>
              <a:ext uri="{FF2B5EF4-FFF2-40B4-BE49-F238E27FC236}">
                <a16:creationId xmlns:a16="http://schemas.microsoft.com/office/drawing/2014/main" id="{A8ED4063-06E0-AFB9-0FC1-024CE1BF51CC}"/>
              </a:ext>
            </a:extLst>
          </p:cNvPr>
          <p:cNvSpPr/>
          <p:nvPr/>
        </p:nvSpPr>
        <p:spPr>
          <a:xfrm>
            <a:off x="128376" y="800556"/>
            <a:ext cx="940870" cy="850231"/>
          </a:xfrm>
          <a:prstGeom prst="actionButtonBeginning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11819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 t="-28000" b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1928D8-E48D-7988-FAFA-DB98349423BB}"/>
              </a:ext>
            </a:extLst>
          </p:cNvPr>
          <p:cNvSpPr/>
          <p:nvPr/>
        </p:nvSpPr>
        <p:spPr>
          <a:xfrm>
            <a:off x="0" y="6261271"/>
            <a:ext cx="5375704" cy="3451457"/>
          </a:xfrm>
          <a:prstGeom prst="rect">
            <a:avLst/>
          </a:prstGeom>
          <a:noFill/>
          <a:ln>
            <a:noFill/>
          </a:ln>
          <a:effectLst>
            <a:reflection blurRad="1270000" endPos="650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1"/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ABED5F4C-DB7F-BA1D-4B1E-A432B912E1EF}"/>
              </a:ext>
            </a:extLst>
          </p:cNvPr>
          <p:cNvGrpSpPr/>
          <p:nvPr/>
        </p:nvGrpSpPr>
        <p:grpSpPr>
          <a:xfrm>
            <a:off x="1" y="5124376"/>
            <a:ext cx="8295266" cy="4073593"/>
            <a:chOff x="0" y="0"/>
            <a:chExt cx="1570923" cy="535236"/>
          </a:xfrm>
          <a:effectLst>
            <a:outerShdw blurRad="50800" dist="50800" dir="5400000" algn="ctr" rotWithShape="0">
              <a:schemeClr val="bg1"/>
            </a:outerShdw>
          </a:effectLst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7970E96-4CFF-231F-4D77-362DC565890A}"/>
                </a:ext>
              </a:extLst>
            </p:cNvPr>
            <p:cNvSpPr/>
            <p:nvPr/>
          </p:nvSpPr>
          <p:spPr>
            <a:xfrm>
              <a:off x="0" y="0"/>
              <a:ext cx="1570923" cy="535236"/>
            </a:xfrm>
            <a:custGeom>
              <a:avLst/>
              <a:gdLst/>
              <a:ahLst/>
              <a:cxnLst/>
              <a:rect l="l" t="t" r="r" b="b"/>
              <a:pathLst>
                <a:path w="1570923" h="535236">
                  <a:moveTo>
                    <a:pt x="0" y="0"/>
                  </a:moveTo>
                  <a:lnTo>
                    <a:pt x="1570923" y="0"/>
                  </a:lnTo>
                  <a:lnTo>
                    <a:pt x="1570923" y="535236"/>
                  </a:lnTo>
                  <a:lnTo>
                    <a:pt x="0" y="535236"/>
                  </a:lnTo>
                  <a:close/>
                </a:path>
              </a:pathLst>
            </a:custGeom>
            <a:solidFill>
              <a:srgbClr val="FFFFFF">
                <a:alpha val="53725"/>
              </a:srgbClr>
            </a:solidFill>
          </p:spPr>
          <p:txBody>
            <a:bodyPr/>
            <a:lstStyle/>
            <a:p>
              <a:endParaRPr lang="fr-FR" sz="1801"/>
            </a:p>
          </p:txBody>
        </p:sp>
        <p:sp>
          <p:nvSpPr>
            <p:cNvPr id="14" name="TextBox 5">
              <a:extLst>
                <a:ext uri="{FF2B5EF4-FFF2-40B4-BE49-F238E27FC236}">
                  <a16:creationId xmlns:a16="http://schemas.microsoft.com/office/drawing/2014/main" id="{81D5BB94-1A50-17FE-5C3C-2333AB2FF2E6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  <a:endParaRPr sz="1801"/>
            </a:p>
          </p:txBody>
        </p:sp>
      </p:grpSp>
      <p:grpSp>
        <p:nvGrpSpPr>
          <p:cNvPr id="2" name="Group 2"/>
          <p:cNvGrpSpPr/>
          <p:nvPr/>
        </p:nvGrpSpPr>
        <p:grpSpPr>
          <a:xfrm>
            <a:off x="241062" y="4059049"/>
            <a:ext cx="11109147" cy="3809734"/>
            <a:chOff x="-3491164" y="-343620"/>
            <a:chExt cx="14812196" cy="5079647"/>
          </a:xfrm>
        </p:grpSpPr>
        <p:sp>
          <p:nvSpPr>
            <p:cNvPr id="3" name="TextBox 3"/>
            <p:cNvSpPr txBox="1"/>
            <p:nvPr/>
          </p:nvSpPr>
          <p:spPr>
            <a:xfrm>
              <a:off x="-3491164" y="-343620"/>
              <a:ext cx="9988887" cy="416789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7947"/>
                </a:lnSpc>
                <a:spcBef>
                  <a:spcPct val="0"/>
                </a:spcBef>
              </a:pPr>
              <a:r>
                <a:rPr lang="en-US" sz="11501">
                  <a:solidFill>
                    <a:srgbClr val="FFC000"/>
                  </a:solidFill>
                  <a:latin typeface="Mont Bold"/>
                </a:rPr>
                <a:t>MTR</a:t>
              </a:r>
              <a:r>
                <a:rPr lang="en-US" sz="11501">
                  <a:solidFill>
                    <a:srgbClr val="00B050"/>
                  </a:solidFill>
                  <a:latin typeface="Mont Bold"/>
                </a:rPr>
                <a:t> </a:t>
              </a:r>
              <a:r>
                <a:rPr lang="en-US" sz="6601" err="1">
                  <a:solidFill>
                    <a:srgbClr val="011B7A"/>
                  </a:solidFill>
                  <a:latin typeface="Mont Bold"/>
                </a:rPr>
                <a:t>en</a:t>
              </a:r>
              <a:r>
                <a:rPr lang="en-US" sz="6601">
                  <a:solidFill>
                    <a:srgbClr val="011B7A"/>
                  </a:solidFill>
                  <a:latin typeface="Mont Bold"/>
                </a:rPr>
                <a:t> ITE</a:t>
              </a:r>
              <a:endParaRPr lang="en-US" sz="11501">
                <a:solidFill>
                  <a:srgbClr val="011B7A"/>
                </a:solidFill>
                <a:latin typeface="Mont Bold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891212" y="1076818"/>
              <a:ext cx="10429820" cy="3659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947"/>
                </a:lnSpc>
                <a:spcBef>
                  <a:spcPct val="0"/>
                </a:spcBef>
              </a:pPr>
              <a:endParaRPr sz="1801"/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6F730664-7789-1233-89EA-DCC5DF771D5E}"/>
              </a:ext>
            </a:extLst>
          </p:cNvPr>
          <p:cNvSpPr txBox="1"/>
          <p:nvPr/>
        </p:nvSpPr>
        <p:spPr>
          <a:xfrm>
            <a:off x="335877" y="9425784"/>
            <a:ext cx="2632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>
                <a:solidFill>
                  <a:srgbClr val="25348B"/>
                </a:solidFill>
              </a:rPr>
              <a:t>#HealthyLiving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29A67E0E-CB03-53B2-4636-297A16F92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686" y="7231483"/>
            <a:ext cx="2245895" cy="1504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8C7B96E-7E3A-5834-3938-CAA9054F58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9120" y="9466799"/>
            <a:ext cx="2331720" cy="595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7681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31F027D9-E2F7-5D68-3664-62E5EF3B1A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42" y="6651178"/>
            <a:ext cx="1756659" cy="289444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7C2C9D7-EDCD-0BE9-7DD9-82328FC130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349" y="6708037"/>
            <a:ext cx="1852021" cy="2972076"/>
          </a:xfrm>
          <a:prstGeom prst="rect">
            <a:avLst/>
          </a:prstGeom>
        </p:spPr>
      </p:pic>
      <p:pic>
        <p:nvPicPr>
          <p:cNvPr id="70" name="Image 69">
            <a:extLst>
              <a:ext uri="{FF2B5EF4-FFF2-40B4-BE49-F238E27FC236}">
                <a16:creationId xmlns:a16="http://schemas.microsoft.com/office/drawing/2014/main" id="{19915CD7-1003-3B9A-BEFA-7C66F930EF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06" y="2463286"/>
            <a:ext cx="3751904" cy="2955949"/>
          </a:xfrm>
          <a:prstGeom prst="rect">
            <a:avLst/>
          </a:prstGeom>
        </p:spPr>
      </p:pic>
      <p:pic>
        <p:nvPicPr>
          <p:cNvPr id="66" name="Image 65">
            <a:extLst>
              <a:ext uri="{FF2B5EF4-FFF2-40B4-BE49-F238E27FC236}">
                <a16:creationId xmlns:a16="http://schemas.microsoft.com/office/drawing/2014/main" id="{7620AC21-E2C9-9CCC-953E-FD5F013F745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841" y="2810947"/>
            <a:ext cx="3164994" cy="2498276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 rot="5400000">
            <a:off x="6752098" y="3886944"/>
            <a:ext cx="3730260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7" name="AutoShape 7"/>
          <p:cNvSpPr/>
          <p:nvPr/>
        </p:nvSpPr>
        <p:spPr>
          <a:xfrm rot="5400000">
            <a:off x="1524331" y="8025439"/>
            <a:ext cx="4521081" cy="205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8" name="AutoShape 8"/>
          <p:cNvSpPr/>
          <p:nvPr/>
        </p:nvSpPr>
        <p:spPr>
          <a:xfrm>
            <a:off x="-194234" y="5733024"/>
            <a:ext cx="18870908" cy="0"/>
          </a:xfrm>
          <a:prstGeom prst="line">
            <a:avLst/>
          </a:prstGeom>
          <a:ln w="47625" cap="flat">
            <a:solidFill>
              <a:srgbClr val="C5DB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16" name="AutoShape 16"/>
          <p:cNvSpPr/>
          <p:nvPr/>
        </p:nvSpPr>
        <p:spPr>
          <a:xfrm rot="5400000">
            <a:off x="6324325" y="8031131"/>
            <a:ext cx="4547564" cy="38245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pic>
        <p:nvPicPr>
          <p:cNvPr id="25" name="Picture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4212664" y="3708426"/>
            <a:ext cx="672391" cy="672391"/>
          </a:xfrm>
          <a:prstGeom prst="rect">
            <a:avLst/>
          </a:prstGeom>
        </p:spPr>
      </p:pic>
      <p:sp>
        <p:nvSpPr>
          <p:cNvPr id="26" name="AutoShape 26"/>
          <p:cNvSpPr/>
          <p:nvPr/>
        </p:nvSpPr>
        <p:spPr>
          <a:xfrm>
            <a:off x="1" y="2026576"/>
            <a:ext cx="18482437" cy="0"/>
          </a:xfrm>
          <a:prstGeom prst="line">
            <a:avLst/>
          </a:prstGeom>
          <a:ln w="47625" cap="flat">
            <a:solidFill>
              <a:srgbClr val="C5DB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55" name="TextBox 55"/>
          <p:cNvSpPr txBox="1"/>
          <p:nvPr/>
        </p:nvSpPr>
        <p:spPr>
          <a:xfrm>
            <a:off x="3049470" y="5038520"/>
            <a:ext cx="3164994" cy="5450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 dirty="0" err="1">
                <a:solidFill>
                  <a:srgbClr val="000000"/>
                </a:solidFill>
                <a:latin typeface="Glacial Indifference"/>
              </a:rPr>
              <a:t>Produit</a:t>
            </a:r>
            <a:r>
              <a:rPr lang="en-US" sz="1600" dirty="0">
                <a:solidFill>
                  <a:srgbClr val="000000"/>
                </a:solidFill>
                <a:latin typeface="Glacial Indifference"/>
              </a:rPr>
              <a:t> : MTR </a:t>
            </a:r>
            <a:r>
              <a:rPr lang="en-US" sz="1600" dirty="0" err="1">
                <a:solidFill>
                  <a:srgbClr val="000000"/>
                </a:solidFill>
                <a:latin typeface="Glacial Indifference"/>
              </a:rPr>
              <a:t>Acoustique</a:t>
            </a:r>
            <a:r>
              <a:rPr lang="en-US" sz="1600" dirty="0">
                <a:solidFill>
                  <a:srgbClr val="000000"/>
                </a:solidFill>
                <a:latin typeface="Glacial Indifference"/>
              </a:rPr>
              <a:t> (11011404) + MEA 160 (11011371)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3528724" y="2236147"/>
            <a:ext cx="1860500" cy="331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899" u="sng" err="1">
                <a:solidFill>
                  <a:srgbClr val="1B3288"/>
                </a:solidFill>
                <a:latin typeface="Glacial Indifference Bold"/>
              </a:rPr>
              <a:t>Produit</a:t>
            </a:r>
            <a:r>
              <a:rPr lang="en-US" sz="1899" u="sng">
                <a:solidFill>
                  <a:srgbClr val="1B3288"/>
                </a:solidFill>
                <a:latin typeface="Glacial Indifference Bold"/>
              </a:rPr>
              <a:t> </a:t>
            </a:r>
            <a:r>
              <a:rPr lang="en-US" sz="1899" u="sng">
                <a:solidFill>
                  <a:srgbClr val="1B328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principal</a:t>
            </a:r>
          </a:p>
        </p:txBody>
      </p:sp>
      <p:sp>
        <p:nvSpPr>
          <p:cNvPr id="109" name="TextBox 64">
            <a:extLst>
              <a:ext uri="{FF2B5EF4-FFF2-40B4-BE49-F238E27FC236}">
                <a16:creationId xmlns:a16="http://schemas.microsoft.com/office/drawing/2014/main" id="{7650FE56-6D32-63A5-86CE-203D160B4354}"/>
              </a:ext>
            </a:extLst>
          </p:cNvPr>
          <p:cNvSpPr txBox="1"/>
          <p:nvPr/>
        </p:nvSpPr>
        <p:spPr>
          <a:xfrm>
            <a:off x="12911349" y="2166560"/>
            <a:ext cx="1731980" cy="3327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899" u="sng" err="1">
                <a:solidFill>
                  <a:srgbClr val="1B328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Accessoires</a:t>
            </a:r>
            <a:endParaRPr lang="en-US" sz="1899" u="sng">
              <a:solidFill>
                <a:srgbClr val="1B3288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2" name="TextBox 49">
            <a:extLst>
              <a:ext uri="{FF2B5EF4-FFF2-40B4-BE49-F238E27FC236}">
                <a16:creationId xmlns:a16="http://schemas.microsoft.com/office/drawing/2014/main" id="{05B2CC3A-2172-77DD-BBED-E4F559844D66}"/>
              </a:ext>
            </a:extLst>
          </p:cNvPr>
          <p:cNvSpPr txBox="1"/>
          <p:nvPr/>
        </p:nvSpPr>
        <p:spPr>
          <a:xfrm>
            <a:off x="3561205" y="592571"/>
            <a:ext cx="10302956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8"/>
              </a:lnSpc>
            </a:pPr>
            <a:r>
              <a:rPr lang="en-US" sz="5401">
                <a:solidFill>
                  <a:srgbClr val="1B3288"/>
                </a:solidFill>
                <a:latin typeface="Glacial Indifference Bold"/>
              </a:rPr>
              <a:t>MTR + MEA 160 + TR 70 - 140</a:t>
            </a:r>
          </a:p>
          <a:p>
            <a:pPr algn="ctr">
              <a:lnSpc>
                <a:spcPts val="3220"/>
              </a:lnSpc>
            </a:pPr>
            <a:r>
              <a:rPr lang="en-US" sz="2400">
                <a:solidFill>
                  <a:srgbClr val="1B3288"/>
                </a:solidFill>
                <a:latin typeface="Glacial Indifference" panose="020B0604020202020204" charset="0"/>
              </a:rPr>
              <a:t>Mise </a:t>
            </a:r>
            <a:r>
              <a:rPr lang="en-US" sz="2400" err="1">
                <a:solidFill>
                  <a:srgbClr val="1B3288"/>
                </a:solidFill>
                <a:latin typeface="Glacial Indifference" panose="020B0604020202020204" charset="0"/>
              </a:rPr>
              <a:t>en</a:t>
            </a:r>
            <a:r>
              <a:rPr lang="en-US" sz="2400">
                <a:solidFill>
                  <a:srgbClr val="1B3288"/>
                </a:solidFill>
                <a:latin typeface="Glacial Indifference" panose="020B0604020202020204" charset="0"/>
              </a:rPr>
              <a:t> oeuvre </a:t>
            </a:r>
            <a:r>
              <a:rPr lang="en-US" sz="2400" err="1">
                <a:solidFill>
                  <a:srgbClr val="1B3288"/>
                </a:solidFill>
                <a:latin typeface="Glacial Indifference" panose="020B0604020202020204" charset="0"/>
              </a:rPr>
              <a:t>en</a:t>
            </a:r>
            <a:r>
              <a:rPr lang="en-US" sz="2400">
                <a:solidFill>
                  <a:srgbClr val="1B3288"/>
                </a:solidFill>
                <a:latin typeface="Glacial Indifference" panose="020B0604020202020204" charset="0"/>
              </a:rPr>
              <a:t> </a:t>
            </a:r>
            <a:r>
              <a:rPr lang="en-US" sz="2400">
                <a:solidFill>
                  <a:srgbClr val="1B3288"/>
                </a:solidFill>
                <a:latin typeface="Glacial Indifference"/>
              </a:rPr>
              <a:t>Isolation </a:t>
            </a:r>
            <a:r>
              <a:rPr lang="en-US" sz="2400" err="1">
                <a:solidFill>
                  <a:srgbClr val="1B3288"/>
                </a:solidFill>
                <a:latin typeface="Glacial Indifference"/>
              </a:rPr>
              <a:t>Extérieure</a:t>
            </a:r>
            <a:endParaRPr lang="en-US" sz="2400">
              <a:solidFill>
                <a:srgbClr val="1B3288"/>
              </a:solidFill>
              <a:latin typeface="Glacial Indifference"/>
            </a:endParaRPr>
          </a:p>
        </p:txBody>
      </p:sp>
      <p:pic>
        <p:nvPicPr>
          <p:cNvPr id="31" name="Picture 5">
            <a:extLst>
              <a:ext uri="{FF2B5EF4-FFF2-40B4-BE49-F238E27FC236}">
                <a16:creationId xmlns:a16="http://schemas.microsoft.com/office/drawing/2014/main" id="{B2C6DDA1-4101-A31F-63B4-3F712894AD3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526560" y="9604351"/>
            <a:ext cx="481778" cy="481778"/>
          </a:xfrm>
          <a:prstGeom prst="rect">
            <a:avLst/>
          </a:prstGeom>
        </p:spPr>
      </p:pic>
      <p:sp>
        <p:nvSpPr>
          <p:cNvPr id="32" name="AutoShape 9">
            <a:extLst>
              <a:ext uri="{FF2B5EF4-FFF2-40B4-BE49-F238E27FC236}">
                <a16:creationId xmlns:a16="http://schemas.microsoft.com/office/drawing/2014/main" id="{9960980A-5A5B-25CF-F8C8-B3608046D3C4}"/>
              </a:ext>
            </a:extLst>
          </p:cNvPr>
          <p:cNvSpPr/>
          <p:nvPr/>
        </p:nvSpPr>
        <p:spPr>
          <a:xfrm rot="7954462" flipV="1">
            <a:off x="1362267" y="6390056"/>
            <a:ext cx="672756" cy="985099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pic>
        <p:nvPicPr>
          <p:cNvPr id="33" name="Picture 11">
            <a:extLst>
              <a:ext uri="{FF2B5EF4-FFF2-40B4-BE49-F238E27FC236}">
                <a16:creationId xmlns:a16="http://schemas.microsoft.com/office/drawing/2014/main" id="{1FF8FF5E-9248-1310-A056-0A07ABA9E6E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30156" y="7925927"/>
            <a:ext cx="525918" cy="517372"/>
          </a:xfrm>
          <a:prstGeom prst="rect">
            <a:avLst/>
          </a:prstGeom>
        </p:spPr>
      </p:pic>
      <p:sp>
        <p:nvSpPr>
          <p:cNvPr id="34" name="TextBox 55">
            <a:extLst>
              <a:ext uri="{FF2B5EF4-FFF2-40B4-BE49-F238E27FC236}">
                <a16:creationId xmlns:a16="http://schemas.microsoft.com/office/drawing/2014/main" id="{3D205C1A-06A9-1ED7-49F7-B05FCB894F65}"/>
              </a:ext>
            </a:extLst>
          </p:cNvPr>
          <p:cNvSpPr txBox="1"/>
          <p:nvPr/>
        </p:nvSpPr>
        <p:spPr>
          <a:xfrm>
            <a:off x="-404525" y="8571196"/>
            <a:ext cx="1595276" cy="167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 err="1">
                <a:solidFill>
                  <a:srgbClr val="000000"/>
                </a:solidFill>
                <a:latin typeface="Open Sans Light Bold"/>
              </a:rPr>
              <a:t>Extérieur</a:t>
            </a:r>
            <a:endParaRPr lang="en-US" sz="1001">
              <a:solidFill>
                <a:srgbClr val="000000"/>
              </a:solidFill>
              <a:latin typeface="Open Sans Light Bold"/>
            </a:endParaRPr>
          </a:p>
        </p:txBody>
      </p:sp>
      <p:sp>
        <p:nvSpPr>
          <p:cNvPr id="36" name="TextBox 56">
            <a:extLst>
              <a:ext uri="{FF2B5EF4-FFF2-40B4-BE49-F238E27FC236}">
                <a16:creationId xmlns:a16="http://schemas.microsoft.com/office/drawing/2014/main" id="{FDEA07B0-3D3C-48F2-FC7D-69702A9365E8}"/>
              </a:ext>
            </a:extLst>
          </p:cNvPr>
          <p:cNvSpPr txBox="1"/>
          <p:nvPr/>
        </p:nvSpPr>
        <p:spPr>
          <a:xfrm>
            <a:off x="2199727" y="6410496"/>
            <a:ext cx="1595276" cy="347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2.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Intégrer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le MEA dans le béton</a:t>
            </a:r>
          </a:p>
        </p:txBody>
      </p:sp>
      <p:sp>
        <p:nvSpPr>
          <p:cNvPr id="38" name="AutoShape 9">
            <a:extLst>
              <a:ext uri="{FF2B5EF4-FFF2-40B4-BE49-F238E27FC236}">
                <a16:creationId xmlns:a16="http://schemas.microsoft.com/office/drawing/2014/main" id="{0F16A9D7-3947-5BC3-2F76-61A3BCD41DA7}"/>
              </a:ext>
            </a:extLst>
          </p:cNvPr>
          <p:cNvSpPr/>
          <p:nvPr/>
        </p:nvSpPr>
        <p:spPr>
          <a:xfrm rot="7954462" flipV="1">
            <a:off x="2390327" y="7038447"/>
            <a:ext cx="741404" cy="65477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pic>
        <p:nvPicPr>
          <p:cNvPr id="39" name="Picture 33">
            <a:extLst>
              <a:ext uri="{FF2B5EF4-FFF2-40B4-BE49-F238E27FC236}">
                <a16:creationId xmlns:a16="http://schemas.microsoft.com/office/drawing/2014/main" id="{4B68EAAE-F19F-1569-40FF-C66923C57178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91000"/>
          </a:blip>
          <a:srcRect/>
          <a:stretch>
            <a:fillRect/>
          </a:stretch>
        </p:blipFill>
        <p:spPr>
          <a:xfrm>
            <a:off x="2825696" y="8620123"/>
            <a:ext cx="755705" cy="776076"/>
          </a:xfrm>
          <a:prstGeom prst="rect">
            <a:avLst/>
          </a:prstGeom>
        </p:spPr>
      </p:pic>
      <p:sp>
        <p:nvSpPr>
          <p:cNvPr id="40" name="TextBox 60">
            <a:extLst>
              <a:ext uri="{FF2B5EF4-FFF2-40B4-BE49-F238E27FC236}">
                <a16:creationId xmlns:a16="http://schemas.microsoft.com/office/drawing/2014/main" id="{E42D5D0B-3A8D-8C4E-D0AC-6D301F8EFF9C}"/>
              </a:ext>
            </a:extLst>
          </p:cNvPr>
          <p:cNvSpPr txBox="1"/>
          <p:nvPr/>
        </p:nvSpPr>
        <p:spPr>
          <a:xfrm rot="21322551">
            <a:off x="989636" y="8826314"/>
            <a:ext cx="460187" cy="153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8">
                <a:solidFill>
                  <a:srgbClr val="000000"/>
                </a:solidFill>
                <a:latin typeface="Questrial"/>
              </a:rPr>
              <a:t>Béton</a:t>
            </a:r>
          </a:p>
        </p:txBody>
      </p:sp>
      <p:sp>
        <p:nvSpPr>
          <p:cNvPr id="41" name="TextBox 70">
            <a:extLst>
              <a:ext uri="{FF2B5EF4-FFF2-40B4-BE49-F238E27FC236}">
                <a16:creationId xmlns:a16="http://schemas.microsoft.com/office/drawing/2014/main" id="{CD43E55F-C89F-F331-06DC-133CB2712127}"/>
              </a:ext>
            </a:extLst>
          </p:cNvPr>
          <p:cNvSpPr txBox="1"/>
          <p:nvPr/>
        </p:nvSpPr>
        <p:spPr>
          <a:xfrm>
            <a:off x="1063301" y="9086111"/>
            <a:ext cx="359570" cy="155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23"/>
              </a:lnSpc>
            </a:pPr>
            <a:r>
              <a:rPr lang="en-US" sz="946">
                <a:solidFill>
                  <a:srgbClr val="AF0606"/>
                </a:solidFill>
                <a:latin typeface="Glacial Indifference Bold"/>
              </a:rPr>
              <a:t> 16 cm</a:t>
            </a:r>
          </a:p>
        </p:txBody>
      </p:sp>
      <p:sp>
        <p:nvSpPr>
          <p:cNvPr id="42" name="AutoShape 34">
            <a:extLst>
              <a:ext uri="{FF2B5EF4-FFF2-40B4-BE49-F238E27FC236}">
                <a16:creationId xmlns:a16="http://schemas.microsoft.com/office/drawing/2014/main" id="{46EDC344-DC1E-D3C3-A5A9-5907F3D6F2CB}"/>
              </a:ext>
            </a:extLst>
          </p:cNvPr>
          <p:cNvSpPr/>
          <p:nvPr/>
        </p:nvSpPr>
        <p:spPr>
          <a:xfrm rot="197627">
            <a:off x="1033362" y="9438711"/>
            <a:ext cx="360153" cy="2658"/>
          </a:xfrm>
          <a:prstGeom prst="line">
            <a:avLst/>
          </a:prstGeom>
          <a:ln w="9525" cap="flat">
            <a:solidFill>
              <a:srgbClr val="AF0606"/>
            </a:solidFill>
            <a:prstDash val="solid"/>
            <a:headEnd type="arrow" w="med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43" name="TextBox 55">
            <a:extLst>
              <a:ext uri="{FF2B5EF4-FFF2-40B4-BE49-F238E27FC236}">
                <a16:creationId xmlns:a16="http://schemas.microsoft.com/office/drawing/2014/main" id="{418CEDDE-BE1A-9148-C353-7788F3D66E67}"/>
              </a:ext>
            </a:extLst>
          </p:cNvPr>
          <p:cNvSpPr txBox="1"/>
          <p:nvPr/>
        </p:nvSpPr>
        <p:spPr>
          <a:xfrm>
            <a:off x="2465100" y="9500902"/>
            <a:ext cx="1595276" cy="167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 err="1">
                <a:solidFill>
                  <a:srgbClr val="000000"/>
                </a:solidFill>
                <a:latin typeface="Open Sans Light Bold"/>
              </a:rPr>
              <a:t>Intérieur</a:t>
            </a:r>
            <a:endParaRPr lang="en-US" sz="1001">
              <a:solidFill>
                <a:srgbClr val="000000"/>
              </a:solidFill>
              <a:latin typeface="Open Sans Light Bold"/>
            </a:endParaRPr>
          </a:p>
        </p:txBody>
      </p:sp>
      <p:sp>
        <p:nvSpPr>
          <p:cNvPr id="5" name="TextBox 51">
            <a:extLst>
              <a:ext uri="{FF2B5EF4-FFF2-40B4-BE49-F238E27FC236}">
                <a16:creationId xmlns:a16="http://schemas.microsoft.com/office/drawing/2014/main" id="{7418154B-111A-D381-4E89-B3EC560ADB55}"/>
              </a:ext>
            </a:extLst>
          </p:cNvPr>
          <p:cNvSpPr txBox="1"/>
          <p:nvPr/>
        </p:nvSpPr>
        <p:spPr>
          <a:xfrm>
            <a:off x="92489" y="5906657"/>
            <a:ext cx="2958233" cy="347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64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1. Faire une réservation dans le béton pour insérer le MEA ou couler le MEA dans le béton*</a:t>
            </a:r>
          </a:p>
        </p:txBody>
      </p:sp>
      <p:sp>
        <p:nvSpPr>
          <p:cNvPr id="23" name="TextBox 51">
            <a:extLst>
              <a:ext uri="{FF2B5EF4-FFF2-40B4-BE49-F238E27FC236}">
                <a16:creationId xmlns:a16="http://schemas.microsoft.com/office/drawing/2014/main" id="{A71A16C2-861C-4D3F-593D-D43807848712}"/>
              </a:ext>
            </a:extLst>
          </p:cNvPr>
          <p:cNvSpPr txBox="1"/>
          <p:nvPr/>
        </p:nvSpPr>
        <p:spPr>
          <a:xfrm>
            <a:off x="-18606" y="10095814"/>
            <a:ext cx="3387717" cy="1678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64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*Attention à ralentir la coulée du béton au niveau du MEA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50713A4-E2ED-CBEE-F787-5D52DF0B1A37}"/>
              </a:ext>
            </a:extLst>
          </p:cNvPr>
          <p:cNvSpPr/>
          <p:nvPr/>
        </p:nvSpPr>
        <p:spPr>
          <a:xfrm>
            <a:off x="6898951" y="5455939"/>
            <a:ext cx="3876829" cy="772107"/>
          </a:xfrm>
          <a:prstGeom prst="rect">
            <a:avLst/>
          </a:prstGeom>
          <a:solidFill>
            <a:schemeClr val="bg1"/>
          </a:solidFill>
          <a:ln>
            <a:solidFill>
              <a:srgbClr val="C5DB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1"/>
          </a:p>
        </p:txBody>
      </p:sp>
      <p:sp>
        <p:nvSpPr>
          <p:cNvPr id="45" name="TextBox 64">
            <a:extLst>
              <a:ext uri="{FF2B5EF4-FFF2-40B4-BE49-F238E27FC236}">
                <a16:creationId xmlns:a16="http://schemas.microsoft.com/office/drawing/2014/main" id="{9ABE3A0D-06CD-9C38-1349-B308D1DFDFF5}"/>
              </a:ext>
            </a:extLst>
          </p:cNvPr>
          <p:cNvSpPr txBox="1"/>
          <p:nvPr/>
        </p:nvSpPr>
        <p:spPr>
          <a:xfrm>
            <a:off x="6014069" y="5522596"/>
            <a:ext cx="5594119" cy="6735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>
              <a:lnSpc>
                <a:spcPts val="2660"/>
              </a:lnSpc>
              <a:spcBef>
                <a:spcPct val="0"/>
              </a:spcBef>
              <a:defRPr sz="2800" u="sng">
                <a:solidFill>
                  <a:srgbClr val="1B3288"/>
                </a:solidFill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fr-FR" sz="2000" u="none">
                <a:latin typeface="Arial Black" panose="020B0A04020102020204" pitchFamily="34" charset="0"/>
              </a:rPr>
              <a:t>Isolant : 16 à 23 cm</a:t>
            </a:r>
          </a:p>
          <a:p>
            <a:r>
              <a:rPr lang="fr-FR" sz="2000" u="none">
                <a:latin typeface="Arial Black" panose="020B0A04020102020204" pitchFamily="34" charset="0"/>
              </a:rPr>
              <a:t>Béton : 16 cm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D92297B-7C1B-A9D9-81DC-A3E858BA6E7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30"/>
            <a:ext cx="2331720" cy="595601"/>
          </a:xfrm>
          <a:prstGeom prst="rect">
            <a:avLst/>
          </a:prstGeom>
        </p:spPr>
      </p:pic>
      <p:sp>
        <p:nvSpPr>
          <p:cNvPr id="47" name="TextBox 57">
            <a:extLst>
              <a:ext uri="{FF2B5EF4-FFF2-40B4-BE49-F238E27FC236}">
                <a16:creationId xmlns:a16="http://schemas.microsoft.com/office/drawing/2014/main" id="{7E786D7C-1F4A-7DC4-946A-1F2512CD982A}"/>
              </a:ext>
            </a:extLst>
          </p:cNvPr>
          <p:cNvSpPr txBox="1"/>
          <p:nvPr/>
        </p:nvSpPr>
        <p:spPr>
          <a:xfrm>
            <a:off x="8728681" y="4366191"/>
            <a:ext cx="2611538" cy="6444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8"/>
              </a:lnSpc>
              <a:spcBef>
                <a:spcPct val="0"/>
              </a:spcBef>
            </a:pPr>
            <a:endParaRPr lang="en-US" sz="1401">
              <a:solidFill>
                <a:srgbClr val="000000"/>
              </a:solidFill>
              <a:latin typeface="Glacial Indifference"/>
            </a:endParaRP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Produit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: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Auvent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maçonnerie</a:t>
            </a:r>
            <a:endParaRPr lang="en-US" sz="1401">
              <a:solidFill>
                <a:srgbClr val="000000"/>
              </a:solidFill>
              <a:latin typeface="Glacial Indifference"/>
            </a:endParaRP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 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Réf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: 11011218</a:t>
            </a:r>
          </a:p>
        </p:txBody>
      </p:sp>
      <p:sp>
        <p:nvSpPr>
          <p:cNvPr id="54" name="TextBox 59">
            <a:extLst>
              <a:ext uri="{FF2B5EF4-FFF2-40B4-BE49-F238E27FC236}">
                <a16:creationId xmlns:a16="http://schemas.microsoft.com/office/drawing/2014/main" id="{4F49F3E7-691C-4D22-801C-A34822746E64}"/>
              </a:ext>
            </a:extLst>
          </p:cNvPr>
          <p:cNvSpPr txBox="1"/>
          <p:nvPr/>
        </p:nvSpPr>
        <p:spPr>
          <a:xfrm>
            <a:off x="11190587" y="4579391"/>
            <a:ext cx="3688487" cy="862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fr-FR" sz="1401">
                <a:solidFill>
                  <a:srgbClr val="000000"/>
                </a:solidFill>
                <a:latin typeface="Glacial Indifference"/>
              </a:rPr>
              <a:t> TR coulissant 7 à 14 cm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fr-FR" sz="1401">
                <a:solidFill>
                  <a:srgbClr val="000000"/>
                </a:solidFill>
                <a:latin typeface="Glacial Indifference"/>
              </a:rPr>
              <a:t>Réf: 11011400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fr-FR" sz="1401">
                <a:solidFill>
                  <a:srgbClr val="000000"/>
                </a:solidFill>
                <a:latin typeface="Glacial Indifference"/>
              </a:rPr>
              <a:t>Le côté avec les ergots permet de fixer le auvent dans le TR.</a:t>
            </a:r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758201FB-E4EC-18FA-DD9B-57535AE692B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0779952">
            <a:off x="8898018" y="3294647"/>
            <a:ext cx="2159232" cy="880967"/>
          </a:xfrm>
          <a:prstGeom prst="rect">
            <a:avLst/>
          </a:prstGeom>
        </p:spPr>
      </p:pic>
      <p:pic>
        <p:nvPicPr>
          <p:cNvPr id="58" name="Image 57">
            <a:extLst>
              <a:ext uri="{FF2B5EF4-FFF2-40B4-BE49-F238E27FC236}">
                <a16:creationId xmlns:a16="http://schemas.microsoft.com/office/drawing/2014/main" id="{5DC7B970-3C09-A0AF-9262-7D3359C2B7B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2087863" y="3330712"/>
            <a:ext cx="1771438" cy="933548"/>
          </a:xfrm>
          <a:prstGeom prst="rect">
            <a:avLst/>
          </a:prstGeom>
        </p:spPr>
      </p:pic>
      <p:sp>
        <p:nvSpPr>
          <p:cNvPr id="59" name="Ellipse 58">
            <a:extLst>
              <a:ext uri="{FF2B5EF4-FFF2-40B4-BE49-F238E27FC236}">
                <a16:creationId xmlns:a16="http://schemas.microsoft.com/office/drawing/2014/main" id="{B1B84B59-A946-CC2C-A8AC-FEE6D286A8FE}"/>
              </a:ext>
            </a:extLst>
          </p:cNvPr>
          <p:cNvSpPr/>
          <p:nvPr/>
        </p:nvSpPr>
        <p:spPr>
          <a:xfrm>
            <a:off x="12260600" y="3894195"/>
            <a:ext cx="393748" cy="40609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1"/>
          </a:p>
        </p:txBody>
      </p:sp>
      <p:sp>
        <p:nvSpPr>
          <p:cNvPr id="60" name="TextBox 57">
            <a:extLst>
              <a:ext uri="{FF2B5EF4-FFF2-40B4-BE49-F238E27FC236}">
                <a16:creationId xmlns:a16="http://schemas.microsoft.com/office/drawing/2014/main" id="{94D6F1A5-09D2-E447-EDCE-41E34DF1944F}"/>
              </a:ext>
            </a:extLst>
          </p:cNvPr>
          <p:cNvSpPr txBox="1"/>
          <p:nvPr/>
        </p:nvSpPr>
        <p:spPr>
          <a:xfrm>
            <a:off x="15021745" y="4560342"/>
            <a:ext cx="3037277" cy="862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fr-FR" sz="1401">
                <a:solidFill>
                  <a:srgbClr val="000000"/>
                </a:solidFill>
                <a:latin typeface="Glacial Indifference"/>
              </a:rPr>
              <a:t>Mousse P20 (129x20x269 mm) 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fr-FR" sz="1401">
                <a:solidFill>
                  <a:srgbClr val="000000"/>
                </a:solidFill>
                <a:latin typeface="Glacial Indifference"/>
              </a:rPr>
              <a:t> Réf : 11011386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fr-FR" sz="1401">
                <a:solidFill>
                  <a:srgbClr val="000000"/>
                </a:solidFill>
                <a:latin typeface="Glacial Indifference"/>
              </a:rPr>
              <a:t>Se pose dans le TR coulissant pour les épaisseurs de béton &gt; 13 cm</a:t>
            </a:r>
          </a:p>
        </p:txBody>
      </p:sp>
      <p:pic>
        <p:nvPicPr>
          <p:cNvPr id="63" name="Image 62">
            <a:extLst>
              <a:ext uri="{FF2B5EF4-FFF2-40B4-BE49-F238E27FC236}">
                <a16:creationId xmlns:a16="http://schemas.microsoft.com/office/drawing/2014/main" id="{24984452-A4EF-5DB6-5DCE-0164181861B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6418" y="3124666"/>
            <a:ext cx="2400267" cy="1351502"/>
          </a:xfrm>
          <a:prstGeom prst="rect">
            <a:avLst/>
          </a:prstGeom>
        </p:spPr>
      </p:pic>
      <p:pic>
        <p:nvPicPr>
          <p:cNvPr id="74" name="Picture 14">
            <a:extLst>
              <a:ext uri="{FF2B5EF4-FFF2-40B4-BE49-F238E27FC236}">
                <a16:creationId xmlns:a16="http://schemas.microsoft.com/office/drawing/2014/main" id="{77026177-79E2-4BDA-4EC1-7A9A4E85EE9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5776253" y="9584803"/>
            <a:ext cx="459495" cy="459495"/>
          </a:xfrm>
          <a:prstGeom prst="rect">
            <a:avLst/>
          </a:prstGeom>
        </p:spPr>
      </p:pic>
      <p:pic>
        <p:nvPicPr>
          <p:cNvPr id="76" name="Picture 11">
            <a:extLst>
              <a:ext uri="{FF2B5EF4-FFF2-40B4-BE49-F238E27FC236}">
                <a16:creationId xmlns:a16="http://schemas.microsoft.com/office/drawing/2014/main" id="{2CEE7ECF-DD04-F00E-9839-0B27132F001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3985845" y="8078552"/>
            <a:ext cx="525918" cy="517372"/>
          </a:xfrm>
          <a:prstGeom prst="rect">
            <a:avLst/>
          </a:prstGeom>
        </p:spPr>
      </p:pic>
      <p:pic>
        <p:nvPicPr>
          <p:cNvPr id="77" name="Picture 21">
            <a:extLst>
              <a:ext uri="{FF2B5EF4-FFF2-40B4-BE49-F238E27FC236}">
                <a16:creationId xmlns:a16="http://schemas.microsoft.com/office/drawing/2014/main" id="{09EC93D9-5619-CE96-BAAB-1DF519AD2B8A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91000"/>
          </a:blip>
          <a:srcRect/>
          <a:stretch>
            <a:fillRect/>
          </a:stretch>
        </p:blipFill>
        <p:spPr>
          <a:xfrm>
            <a:off x="7761102" y="8961697"/>
            <a:ext cx="699557" cy="718416"/>
          </a:xfrm>
          <a:prstGeom prst="rect">
            <a:avLst/>
          </a:prstGeom>
        </p:spPr>
      </p:pic>
      <p:sp>
        <p:nvSpPr>
          <p:cNvPr id="78" name="TextBox 79">
            <a:extLst>
              <a:ext uri="{FF2B5EF4-FFF2-40B4-BE49-F238E27FC236}">
                <a16:creationId xmlns:a16="http://schemas.microsoft.com/office/drawing/2014/main" id="{A1B12BDF-D675-3AF3-FBEC-C69DC8D4DFC4}"/>
              </a:ext>
            </a:extLst>
          </p:cNvPr>
          <p:cNvSpPr txBox="1"/>
          <p:nvPr/>
        </p:nvSpPr>
        <p:spPr>
          <a:xfrm>
            <a:off x="4105695" y="5931028"/>
            <a:ext cx="1914672" cy="347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3. Déplier les pattes du MTR pour le guider dans le MEA</a:t>
            </a:r>
          </a:p>
        </p:txBody>
      </p:sp>
      <p:sp>
        <p:nvSpPr>
          <p:cNvPr id="79" name="TextBox 44">
            <a:extLst>
              <a:ext uri="{FF2B5EF4-FFF2-40B4-BE49-F238E27FC236}">
                <a16:creationId xmlns:a16="http://schemas.microsoft.com/office/drawing/2014/main" id="{22C5FBFD-6810-F614-8A98-AB6F77392896}"/>
              </a:ext>
            </a:extLst>
          </p:cNvPr>
          <p:cNvSpPr txBox="1"/>
          <p:nvPr/>
        </p:nvSpPr>
        <p:spPr>
          <a:xfrm>
            <a:off x="4025023" y="6547595"/>
            <a:ext cx="1595276" cy="347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4. Visser les pattes du MTR dans le béton</a:t>
            </a:r>
          </a:p>
        </p:txBody>
      </p:sp>
      <p:sp>
        <p:nvSpPr>
          <p:cNvPr id="81" name="AutoShape 33">
            <a:extLst>
              <a:ext uri="{FF2B5EF4-FFF2-40B4-BE49-F238E27FC236}">
                <a16:creationId xmlns:a16="http://schemas.microsoft.com/office/drawing/2014/main" id="{3C856E6D-7C7E-18DB-5245-ED74FBD4976E}"/>
              </a:ext>
            </a:extLst>
          </p:cNvPr>
          <p:cNvSpPr/>
          <p:nvPr/>
        </p:nvSpPr>
        <p:spPr>
          <a:xfrm rot="6063270" flipV="1">
            <a:off x="5389578" y="6519943"/>
            <a:ext cx="928036" cy="321679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82" name="TextBox 65">
            <a:extLst>
              <a:ext uri="{FF2B5EF4-FFF2-40B4-BE49-F238E27FC236}">
                <a16:creationId xmlns:a16="http://schemas.microsoft.com/office/drawing/2014/main" id="{1FC4BBDE-5738-0376-9E52-58BB70F305FD}"/>
              </a:ext>
            </a:extLst>
          </p:cNvPr>
          <p:cNvSpPr txBox="1"/>
          <p:nvPr/>
        </p:nvSpPr>
        <p:spPr>
          <a:xfrm rot="395047">
            <a:off x="5680645" y="8962541"/>
            <a:ext cx="460187" cy="153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0">
                <a:solidFill>
                  <a:srgbClr val="000000"/>
                </a:solidFill>
                <a:latin typeface="Questrial"/>
              </a:rPr>
              <a:t>Béton</a:t>
            </a:r>
            <a:endParaRPr lang="en-US" sz="1001">
              <a:solidFill>
                <a:srgbClr val="000000"/>
              </a:solidFill>
              <a:latin typeface="Questrial"/>
            </a:endParaRPr>
          </a:p>
        </p:txBody>
      </p:sp>
      <p:pic>
        <p:nvPicPr>
          <p:cNvPr id="84" name="Image 83">
            <a:extLst>
              <a:ext uri="{FF2B5EF4-FFF2-40B4-BE49-F238E27FC236}">
                <a16:creationId xmlns:a16="http://schemas.microsoft.com/office/drawing/2014/main" id="{4AD119B9-E4AC-CC17-DBB8-0A15216A0BA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4382" y="6247485"/>
            <a:ext cx="600937" cy="555867"/>
          </a:xfrm>
          <a:prstGeom prst="rect">
            <a:avLst/>
          </a:prstGeom>
        </p:spPr>
      </p:pic>
      <p:sp>
        <p:nvSpPr>
          <p:cNvPr id="85" name="AutoShape 9">
            <a:extLst>
              <a:ext uri="{FF2B5EF4-FFF2-40B4-BE49-F238E27FC236}">
                <a16:creationId xmlns:a16="http://schemas.microsoft.com/office/drawing/2014/main" id="{F10D9B11-0D41-2AF7-7B7B-675DB9727E7A}"/>
              </a:ext>
            </a:extLst>
          </p:cNvPr>
          <p:cNvSpPr/>
          <p:nvPr/>
        </p:nvSpPr>
        <p:spPr>
          <a:xfrm rot="7954462" flipV="1">
            <a:off x="5165356" y="6925869"/>
            <a:ext cx="70915" cy="79946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pic>
        <p:nvPicPr>
          <p:cNvPr id="116" name="Image 115">
            <a:extLst>
              <a:ext uri="{FF2B5EF4-FFF2-40B4-BE49-F238E27FC236}">
                <a16:creationId xmlns:a16="http://schemas.microsoft.com/office/drawing/2014/main" id="{AD109BE3-DCEF-B1D4-8688-1E611285EC6C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15583" t="11540" r="8042" b="7204"/>
          <a:stretch/>
        </p:blipFill>
        <p:spPr>
          <a:xfrm>
            <a:off x="16076452" y="84794"/>
            <a:ext cx="2114669" cy="1687386"/>
          </a:xfrm>
          <a:prstGeom prst="rect">
            <a:avLst/>
          </a:prstGeom>
        </p:spPr>
      </p:pic>
      <p:sp>
        <p:nvSpPr>
          <p:cNvPr id="117" name="TextBox 67">
            <a:extLst>
              <a:ext uri="{FF2B5EF4-FFF2-40B4-BE49-F238E27FC236}">
                <a16:creationId xmlns:a16="http://schemas.microsoft.com/office/drawing/2014/main" id="{CF3D89DB-5F59-598F-DB08-D2DA2C4CDD93}"/>
              </a:ext>
            </a:extLst>
          </p:cNvPr>
          <p:cNvSpPr txBox="1"/>
          <p:nvPr/>
        </p:nvSpPr>
        <p:spPr>
          <a:xfrm>
            <a:off x="16138414" y="1811140"/>
            <a:ext cx="1990743" cy="1538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89"/>
              </a:lnSpc>
            </a:pPr>
            <a:r>
              <a:rPr lang="fr-FR" sz="1001">
                <a:latin typeface="Open Sans Light"/>
              </a:rPr>
              <a:t>MTR ITE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43C2F1C-E24E-17C2-19C4-89A3608B5DF4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4722219" y="6089484"/>
            <a:ext cx="2561880" cy="348887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F216BC5-1B12-9D08-DEE0-697B0F2CE038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023404" y="6261758"/>
            <a:ext cx="3139504" cy="3717363"/>
          </a:xfrm>
          <a:prstGeom prst="rect">
            <a:avLst/>
          </a:prstGeom>
        </p:spPr>
      </p:pic>
      <p:sp>
        <p:nvSpPr>
          <p:cNvPr id="15" name="AutoShape 17">
            <a:extLst>
              <a:ext uri="{FF2B5EF4-FFF2-40B4-BE49-F238E27FC236}">
                <a16:creationId xmlns:a16="http://schemas.microsoft.com/office/drawing/2014/main" id="{4026D2AF-6C24-7EC9-1E3D-82CA891F9C77}"/>
              </a:ext>
            </a:extLst>
          </p:cNvPr>
          <p:cNvSpPr/>
          <p:nvPr/>
        </p:nvSpPr>
        <p:spPr>
          <a:xfrm rot="5400000">
            <a:off x="11342761" y="7992975"/>
            <a:ext cx="4547577" cy="27678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pic>
        <p:nvPicPr>
          <p:cNvPr id="18" name="Picture 20">
            <a:extLst>
              <a:ext uri="{FF2B5EF4-FFF2-40B4-BE49-F238E27FC236}">
                <a16:creationId xmlns:a16="http://schemas.microsoft.com/office/drawing/2014/main" id="{F663A7E4-AD15-C21A-31F7-A224506BF5BF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>
            <a:off x="15794353" y="9593213"/>
            <a:ext cx="467284" cy="467284"/>
          </a:xfrm>
          <a:prstGeom prst="rect">
            <a:avLst/>
          </a:prstGeom>
        </p:spPr>
      </p:pic>
      <p:pic>
        <p:nvPicPr>
          <p:cNvPr id="19" name="Picture 11">
            <a:extLst>
              <a:ext uri="{FF2B5EF4-FFF2-40B4-BE49-F238E27FC236}">
                <a16:creationId xmlns:a16="http://schemas.microsoft.com/office/drawing/2014/main" id="{2DD82927-24AC-507D-668A-3D8FB352F6C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3710374" y="8103689"/>
            <a:ext cx="525918" cy="517372"/>
          </a:xfrm>
          <a:prstGeom prst="rect">
            <a:avLst/>
          </a:prstGeom>
        </p:spPr>
      </p:pic>
      <p:pic>
        <p:nvPicPr>
          <p:cNvPr id="21" name="Picture 21">
            <a:extLst>
              <a:ext uri="{FF2B5EF4-FFF2-40B4-BE49-F238E27FC236}">
                <a16:creationId xmlns:a16="http://schemas.microsoft.com/office/drawing/2014/main" id="{42E1A624-D08D-F53A-1FE3-F868F1411A43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91000"/>
          </a:blip>
          <a:srcRect/>
          <a:stretch>
            <a:fillRect/>
          </a:stretch>
        </p:blipFill>
        <p:spPr>
          <a:xfrm>
            <a:off x="17491564" y="9007954"/>
            <a:ext cx="699557" cy="718416"/>
          </a:xfrm>
          <a:prstGeom prst="rect">
            <a:avLst/>
          </a:prstGeom>
        </p:spPr>
      </p:pic>
      <p:sp>
        <p:nvSpPr>
          <p:cNvPr id="24" name="TextBox 90">
            <a:extLst>
              <a:ext uri="{FF2B5EF4-FFF2-40B4-BE49-F238E27FC236}">
                <a16:creationId xmlns:a16="http://schemas.microsoft.com/office/drawing/2014/main" id="{ADADF4E4-A498-02C4-F8E3-1864232DC921}"/>
              </a:ext>
            </a:extLst>
          </p:cNvPr>
          <p:cNvSpPr txBox="1"/>
          <p:nvPr/>
        </p:nvSpPr>
        <p:spPr>
          <a:xfrm>
            <a:off x="16890998" y="5864401"/>
            <a:ext cx="1377038" cy="347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8. Visser l’entrée d’air sur le MEA</a:t>
            </a:r>
          </a:p>
        </p:txBody>
      </p:sp>
      <p:sp>
        <p:nvSpPr>
          <p:cNvPr id="27" name="AutoShape 92">
            <a:extLst>
              <a:ext uri="{FF2B5EF4-FFF2-40B4-BE49-F238E27FC236}">
                <a16:creationId xmlns:a16="http://schemas.microsoft.com/office/drawing/2014/main" id="{25A4E436-A273-FAC8-0662-83D855AADFE8}"/>
              </a:ext>
            </a:extLst>
          </p:cNvPr>
          <p:cNvSpPr/>
          <p:nvPr/>
        </p:nvSpPr>
        <p:spPr>
          <a:xfrm rot="5400000">
            <a:off x="16866818" y="6453832"/>
            <a:ext cx="635384" cy="282221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28" name="TextBox 72">
            <a:extLst>
              <a:ext uri="{FF2B5EF4-FFF2-40B4-BE49-F238E27FC236}">
                <a16:creationId xmlns:a16="http://schemas.microsoft.com/office/drawing/2014/main" id="{0D551A64-D96D-927A-0C2E-36C42529DE6D}"/>
              </a:ext>
            </a:extLst>
          </p:cNvPr>
          <p:cNvSpPr txBox="1"/>
          <p:nvPr/>
        </p:nvSpPr>
        <p:spPr>
          <a:xfrm rot="399618">
            <a:off x="15018651" y="8833002"/>
            <a:ext cx="479314" cy="115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5"/>
              </a:lnSpc>
            </a:pPr>
            <a:r>
              <a:rPr lang="en-US" sz="900" err="1">
                <a:solidFill>
                  <a:srgbClr val="000000"/>
                </a:solidFill>
                <a:latin typeface="Questrial"/>
              </a:rPr>
              <a:t>Isolant</a:t>
            </a:r>
            <a:endParaRPr lang="en-US" sz="900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29" name="TextBox 65">
            <a:extLst>
              <a:ext uri="{FF2B5EF4-FFF2-40B4-BE49-F238E27FC236}">
                <a16:creationId xmlns:a16="http://schemas.microsoft.com/office/drawing/2014/main" id="{F6766B57-6DE6-B469-1905-0A6B45A40D0A}"/>
              </a:ext>
            </a:extLst>
          </p:cNvPr>
          <p:cNvSpPr txBox="1"/>
          <p:nvPr/>
        </p:nvSpPr>
        <p:spPr>
          <a:xfrm rot="395047">
            <a:off x="15646107" y="8866478"/>
            <a:ext cx="381723" cy="1532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0">
                <a:solidFill>
                  <a:srgbClr val="000000"/>
                </a:solidFill>
                <a:latin typeface="Questrial"/>
              </a:rPr>
              <a:t>Béton</a:t>
            </a:r>
            <a:endParaRPr lang="en-US" sz="1001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30" name="AutoShape 33">
            <a:extLst>
              <a:ext uri="{FF2B5EF4-FFF2-40B4-BE49-F238E27FC236}">
                <a16:creationId xmlns:a16="http://schemas.microsoft.com/office/drawing/2014/main" id="{CB403F84-DD7A-BB5A-9968-AC2333BC5BFA}"/>
              </a:ext>
            </a:extLst>
          </p:cNvPr>
          <p:cNvSpPr/>
          <p:nvPr/>
        </p:nvSpPr>
        <p:spPr>
          <a:xfrm rot="6063270" flipV="1">
            <a:off x="14695944" y="6687302"/>
            <a:ext cx="315691" cy="207791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37" name="TextBox 66">
            <a:extLst>
              <a:ext uri="{FF2B5EF4-FFF2-40B4-BE49-F238E27FC236}">
                <a16:creationId xmlns:a16="http://schemas.microsoft.com/office/drawing/2014/main" id="{58A9DBFD-89ED-07B9-2AD7-809D88186B2A}"/>
              </a:ext>
            </a:extLst>
          </p:cNvPr>
          <p:cNvSpPr txBox="1"/>
          <p:nvPr/>
        </p:nvSpPr>
        <p:spPr>
          <a:xfrm>
            <a:off x="13817044" y="5990558"/>
            <a:ext cx="1786960" cy="526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9. Visser le auvent avec les vis auto perforantes, sur les ergots du TR </a:t>
            </a:r>
          </a:p>
        </p:txBody>
      </p:sp>
      <p:pic>
        <p:nvPicPr>
          <p:cNvPr id="44" name="Picture 11">
            <a:extLst>
              <a:ext uri="{FF2B5EF4-FFF2-40B4-BE49-F238E27FC236}">
                <a16:creationId xmlns:a16="http://schemas.microsoft.com/office/drawing/2014/main" id="{E7CFD6AF-67F8-1D54-537A-7C672651453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8802006" y="8006539"/>
            <a:ext cx="525918" cy="517372"/>
          </a:xfrm>
          <a:prstGeom prst="rect">
            <a:avLst/>
          </a:prstGeom>
        </p:spPr>
      </p:pic>
      <p:pic>
        <p:nvPicPr>
          <p:cNvPr id="48" name="Picture 21">
            <a:extLst>
              <a:ext uri="{FF2B5EF4-FFF2-40B4-BE49-F238E27FC236}">
                <a16:creationId xmlns:a16="http://schemas.microsoft.com/office/drawing/2014/main" id="{570E6560-47BB-8B90-A7D1-370FE3F1C874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91000"/>
          </a:blip>
          <a:srcRect/>
          <a:stretch>
            <a:fillRect/>
          </a:stretch>
        </p:blipFill>
        <p:spPr>
          <a:xfrm>
            <a:off x="12673133" y="8994673"/>
            <a:ext cx="699557" cy="718416"/>
          </a:xfrm>
          <a:prstGeom prst="rect">
            <a:avLst/>
          </a:prstGeom>
        </p:spPr>
      </p:pic>
      <p:sp>
        <p:nvSpPr>
          <p:cNvPr id="49" name="TextBox 60">
            <a:extLst>
              <a:ext uri="{FF2B5EF4-FFF2-40B4-BE49-F238E27FC236}">
                <a16:creationId xmlns:a16="http://schemas.microsoft.com/office/drawing/2014/main" id="{79CFE87C-00D4-E878-6362-018ABA6D05A8}"/>
              </a:ext>
            </a:extLst>
          </p:cNvPr>
          <p:cNvSpPr txBox="1"/>
          <p:nvPr/>
        </p:nvSpPr>
        <p:spPr>
          <a:xfrm rot="448550">
            <a:off x="11574081" y="9319447"/>
            <a:ext cx="460187" cy="153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8">
                <a:solidFill>
                  <a:srgbClr val="000000"/>
                </a:solidFill>
                <a:latin typeface="Questrial"/>
              </a:rPr>
              <a:t>Béton</a:t>
            </a:r>
          </a:p>
        </p:txBody>
      </p:sp>
      <p:sp>
        <p:nvSpPr>
          <p:cNvPr id="50" name="TextBox 60">
            <a:extLst>
              <a:ext uri="{FF2B5EF4-FFF2-40B4-BE49-F238E27FC236}">
                <a16:creationId xmlns:a16="http://schemas.microsoft.com/office/drawing/2014/main" id="{1A5125D0-F0EE-D903-6193-C9CA3B8DD1A9}"/>
              </a:ext>
            </a:extLst>
          </p:cNvPr>
          <p:cNvSpPr txBox="1"/>
          <p:nvPr/>
        </p:nvSpPr>
        <p:spPr>
          <a:xfrm rot="21322551">
            <a:off x="10240843" y="7805362"/>
            <a:ext cx="460187" cy="153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8" err="1">
                <a:solidFill>
                  <a:srgbClr val="000000"/>
                </a:solidFill>
                <a:latin typeface="Questrial"/>
              </a:rPr>
              <a:t>Isolant</a:t>
            </a:r>
            <a:endParaRPr lang="en-US" sz="908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51" name="AutoShape 9">
            <a:extLst>
              <a:ext uri="{FF2B5EF4-FFF2-40B4-BE49-F238E27FC236}">
                <a16:creationId xmlns:a16="http://schemas.microsoft.com/office/drawing/2014/main" id="{73975107-0D95-2D58-015C-25083ADB1959}"/>
              </a:ext>
            </a:extLst>
          </p:cNvPr>
          <p:cNvSpPr/>
          <p:nvPr/>
        </p:nvSpPr>
        <p:spPr>
          <a:xfrm rot="7954462" flipH="1" flipV="1">
            <a:off x="10534380" y="6574454"/>
            <a:ext cx="189618" cy="1161508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53" name="AutoShape 9">
            <a:extLst>
              <a:ext uri="{FF2B5EF4-FFF2-40B4-BE49-F238E27FC236}">
                <a16:creationId xmlns:a16="http://schemas.microsoft.com/office/drawing/2014/main" id="{1A19325F-9505-BB13-D2BF-290CAFAB6DD4}"/>
              </a:ext>
            </a:extLst>
          </p:cNvPr>
          <p:cNvSpPr/>
          <p:nvPr/>
        </p:nvSpPr>
        <p:spPr>
          <a:xfrm rot="7954462" flipV="1">
            <a:off x="11242652" y="6823107"/>
            <a:ext cx="1213101" cy="2311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56" name="TextBox 44">
            <a:extLst>
              <a:ext uri="{FF2B5EF4-FFF2-40B4-BE49-F238E27FC236}">
                <a16:creationId xmlns:a16="http://schemas.microsoft.com/office/drawing/2014/main" id="{1C27B9DD-298B-FE9C-0C0B-3B692EA4E5AE}"/>
              </a:ext>
            </a:extLst>
          </p:cNvPr>
          <p:cNvSpPr txBox="1"/>
          <p:nvPr/>
        </p:nvSpPr>
        <p:spPr>
          <a:xfrm>
            <a:off x="11952224" y="5893388"/>
            <a:ext cx="1565275" cy="526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7. Veiller à bien mettre les ergots côté extérieur afin de fixer le auvent</a:t>
            </a:r>
          </a:p>
        </p:txBody>
      </p:sp>
      <p:sp>
        <p:nvSpPr>
          <p:cNvPr id="61" name="TextBox 56">
            <a:extLst>
              <a:ext uri="{FF2B5EF4-FFF2-40B4-BE49-F238E27FC236}">
                <a16:creationId xmlns:a16="http://schemas.microsoft.com/office/drawing/2014/main" id="{79652C62-31E7-817F-2D6A-DE9EBA49D802}"/>
              </a:ext>
            </a:extLst>
          </p:cNvPr>
          <p:cNvSpPr txBox="1"/>
          <p:nvPr/>
        </p:nvSpPr>
        <p:spPr>
          <a:xfrm>
            <a:off x="8695521" y="6259623"/>
            <a:ext cx="2117933" cy="7064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5. Faire une réservation de 521 par 205 mm dans l'isolant pour intégrer le manchon, le TR et la mousse P20 si nécessaire</a:t>
            </a:r>
          </a:p>
        </p:txBody>
      </p:sp>
      <p:pic>
        <p:nvPicPr>
          <p:cNvPr id="64" name="Picture 18">
            <a:extLst>
              <a:ext uri="{FF2B5EF4-FFF2-40B4-BE49-F238E27FC236}">
                <a16:creationId xmlns:a16="http://schemas.microsoft.com/office/drawing/2014/main" id="{25698F91-87FF-51B1-4910-8B61ECCFB668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10725783" y="9612126"/>
            <a:ext cx="448370" cy="448370"/>
          </a:xfrm>
          <a:prstGeom prst="rect">
            <a:avLst/>
          </a:prstGeom>
        </p:spPr>
      </p:pic>
      <p:sp>
        <p:nvSpPr>
          <p:cNvPr id="65" name="AutoShape 36">
            <a:extLst>
              <a:ext uri="{FF2B5EF4-FFF2-40B4-BE49-F238E27FC236}">
                <a16:creationId xmlns:a16="http://schemas.microsoft.com/office/drawing/2014/main" id="{981A4872-B716-0AE8-0B7C-149BD2F93F3E}"/>
              </a:ext>
            </a:extLst>
          </p:cNvPr>
          <p:cNvSpPr/>
          <p:nvPr/>
        </p:nvSpPr>
        <p:spPr>
          <a:xfrm rot="573963" flipV="1">
            <a:off x="10231514" y="8570514"/>
            <a:ext cx="453369" cy="123397"/>
          </a:xfrm>
          <a:prstGeom prst="line">
            <a:avLst/>
          </a:prstGeom>
          <a:ln w="9525" cap="flat">
            <a:solidFill>
              <a:srgbClr val="AF0606"/>
            </a:solidFill>
            <a:prstDash val="solid"/>
            <a:headEnd type="arrow" w="med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68" name="TextBox 73">
            <a:extLst>
              <a:ext uri="{FF2B5EF4-FFF2-40B4-BE49-F238E27FC236}">
                <a16:creationId xmlns:a16="http://schemas.microsoft.com/office/drawing/2014/main" id="{D9A6D345-498E-74D5-A398-30E402E22C21}"/>
              </a:ext>
            </a:extLst>
          </p:cNvPr>
          <p:cNvSpPr txBox="1"/>
          <p:nvPr/>
        </p:nvSpPr>
        <p:spPr>
          <a:xfrm rot="21274180">
            <a:off x="10247146" y="8114630"/>
            <a:ext cx="448121" cy="370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70"/>
              </a:lnSpc>
            </a:pPr>
            <a:r>
              <a:rPr lang="en-US" sz="1051">
                <a:solidFill>
                  <a:srgbClr val="AF0606"/>
                </a:solidFill>
                <a:latin typeface="Glacial Indifference Bold"/>
              </a:rPr>
              <a:t>16 à 23 cm</a:t>
            </a:r>
          </a:p>
        </p:txBody>
      </p:sp>
      <p:pic>
        <p:nvPicPr>
          <p:cNvPr id="71" name="Image 70">
            <a:extLst>
              <a:ext uri="{FF2B5EF4-FFF2-40B4-BE49-F238E27FC236}">
                <a16:creationId xmlns:a16="http://schemas.microsoft.com/office/drawing/2014/main" id="{02047E69-879C-60AF-EFE3-9F05BB685335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8574" y="9245638"/>
            <a:ext cx="561461" cy="561461"/>
          </a:xfrm>
          <a:prstGeom prst="rect">
            <a:avLst/>
          </a:prstGeom>
        </p:spPr>
      </p:pic>
      <p:sp>
        <p:nvSpPr>
          <p:cNvPr id="73" name="AutoShape 9">
            <a:extLst>
              <a:ext uri="{FF2B5EF4-FFF2-40B4-BE49-F238E27FC236}">
                <a16:creationId xmlns:a16="http://schemas.microsoft.com/office/drawing/2014/main" id="{AE65DB7F-A95E-929C-1C2B-B14052E5E8FD}"/>
              </a:ext>
            </a:extLst>
          </p:cNvPr>
          <p:cNvSpPr/>
          <p:nvPr/>
        </p:nvSpPr>
        <p:spPr>
          <a:xfrm rot="7954462" flipH="1" flipV="1">
            <a:off x="9716320" y="8568554"/>
            <a:ext cx="2020182" cy="436115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pic>
        <p:nvPicPr>
          <p:cNvPr id="75" name="Image 74">
            <a:extLst>
              <a:ext uri="{FF2B5EF4-FFF2-40B4-BE49-F238E27FC236}">
                <a16:creationId xmlns:a16="http://schemas.microsoft.com/office/drawing/2014/main" id="{6473C442-016E-52E0-41DE-8E2F2BC00FD5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3943445" y="6647137"/>
            <a:ext cx="768925" cy="719183"/>
          </a:xfrm>
          <a:prstGeom prst="rect">
            <a:avLst/>
          </a:prstGeom>
        </p:spPr>
      </p:pic>
      <p:sp>
        <p:nvSpPr>
          <p:cNvPr id="80" name="ZoneTexte 79">
            <a:extLst>
              <a:ext uri="{FF2B5EF4-FFF2-40B4-BE49-F238E27FC236}">
                <a16:creationId xmlns:a16="http://schemas.microsoft.com/office/drawing/2014/main" id="{9F17D4A8-20FB-A0ED-E9BB-7137E9677483}"/>
              </a:ext>
            </a:extLst>
          </p:cNvPr>
          <p:cNvSpPr txBox="1"/>
          <p:nvPr/>
        </p:nvSpPr>
        <p:spPr>
          <a:xfrm>
            <a:off x="8689664" y="9807099"/>
            <a:ext cx="2031616" cy="400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00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6. Déplier les languettes pour centrer le TR sur le manchon</a:t>
            </a:r>
          </a:p>
        </p:txBody>
      </p:sp>
      <p:sp>
        <p:nvSpPr>
          <p:cNvPr id="83" name="Bouton d’action : début 82">
            <a:hlinkClick r:id="rId30" action="ppaction://hlinksldjump" highlightClick="1"/>
            <a:extLst>
              <a:ext uri="{FF2B5EF4-FFF2-40B4-BE49-F238E27FC236}">
                <a16:creationId xmlns:a16="http://schemas.microsoft.com/office/drawing/2014/main" id="{EF9D1373-A2BC-7C80-CE16-D194AC741229}"/>
              </a:ext>
            </a:extLst>
          </p:cNvPr>
          <p:cNvSpPr/>
          <p:nvPr/>
        </p:nvSpPr>
        <p:spPr>
          <a:xfrm>
            <a:off x="128376" y="800556"/>
            <a:ext cx="940870" cy="850231"/>
          </a:xfrm>
          <a:prstGeom prst="actionButtonBeginning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29231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2CCDA0D6-57FA-C1DF-75D0-78B1367859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368" y="6740522"/>
            <a:ext cx="1852021" cy="2972076"/>
          </a:xfrm>
          <a:prstGeom prst="rect">
            <a:avLst/>
          </a:prstGeom>
        </p:spPr>
      </p:pic>
      <p:pic>
        <p:nvPicPr>
          <p:cNvPr id="89" name="Image 88">
            <a:extLst>
              <a:ext uri="{FF2B5EF4-FFF2-40B4-BE49-F238E27FC236}">
                <a16:creationId xmlns:a16="http://schemas.microsoft.com/office/drawing/2014/main" id="{CCD786DF-D2C9-17C7-DA5E-F295B9BEDC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06" y="2463286"/>
            <a:ext cx="3751904" cy="2955949"/>
          </a:xfrm>
          <a:prstGeom prst="rect">
            <a:avLst/>
          </a:prstGeom>
        </p:spPr>
      </p:pic>
      <p:pic>
        <p:nvPicPr>
          <p:cNvPr id="88" name="Image 87">
            <a:extLst>
              <a:ext uri="{FF2B5EF4-FFF2-40B4-BE49-F238E27FC236}">
                <a16:creationId xmlns:a16="http://schemas.microsoft.com/office/drawing/2014/main" id="{46F4B139-8511-6237-78EA-332996D2FEA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0240" y="2891970"/>
            <a:ext cx="2907011" cy="2305196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 rot="5400000">
            <a:off x="6752098" y="3886944"/>
            <a:ext cx="3730260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7" name="AutoShape 7"/>
          <p:cNvSpPr/>
          <p:nvPr/>
        </p:nvSpPr>
        <p:spPr>
          <a:xfrm rot="5400000">
            <a:off x="1524331" y="8025439"/>
            <a:ext cx="4521081" cy="205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8" name="AutoShape 8"/>
          <p:cNvSpPr/>
          <p:nvPr/>
        </p:nvSpPr>
        <p:spPr>
          <a:xfrm>
            <a:off x="-194234" y="5733024"/>
            <a:ext cx="18870908" cy="0"/>
          </a:xfrm>
          <a:prstGeom prst="line">
            <a:avLst/>
          </a:prstGeom>
          <a:ln w="47625" cap="flat">
            <a:solidFill>
              <a:srgbClr val="C5DB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16" name="AutoShape 16"/>
          <p:cNvSpPr/>
          <p:nvPr/>
        </p:nvSpPr>
        <p:spPr>
          <a:xfrm rot="5400000" flipV="1">
            <a:off x="6370527" y="8023171"/>
            <a:ext cx="4521079" cy="27676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pic>
        <p:nvPicPr>
          <p:cNvPr id="25" name="Picture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4289151" y="3791732"/>
            <a:ext cx="634103" cy="634103"/>
          </a:xfrm>
          <a:prstGeom prst="rect">
            <a:avLst/>
          </a:prstGeom>
        </p:spPr>
      </p:pic>
      <p:sp>
        <p:nvSpPr>
          <p:cNvPr id="26" name="AutoShape 26"/>
          <p:cNvSpPr/>
          <p:nvPr/>
        </p:nvSpPr>
        <p:spPr>
          <a:xfrm>
            <a:off x="1" y="2026576"/>
            <a:ext cx="18482437" cy="0"/>
          </a:xfrm>
          <a:prstGeom prst="line">
            <a:avLst/>
          </a:prstGeom>
          <a:ln w="47625" cap="flat">
            <a:solidFill>
              <a:srgbClr val="C5DB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55" name="TextBox 55"/>
          <p:cNvSpPr txBox="1"/>
          <p:nvPr/>
        </p:nvSpPr>
        <p:spPr>
          <a:xfrm>
            <a:off x="3073469" y="5038525"/>
            <a:ext cx="3179954" cy="5450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 dirty="0" err="1">
                <a:solidFill>
                  <a:srgbClr val="000000"/>
                </a:solidFill>
                <a:latin typeface="Glacial Indifference"/>
              </a:rPr>
              <a:t>Produit</a:t>
            </a:r>
            <a:r>
              <a:rPr lang="en-US" sz="1600" dirty="0">
                <a:solidFill>
                  <a:srgbClr val="000000"/>
                </a:solidFill>
                <a:latin typeface="Glacial Indifference"/>
              </a:rPr>
              <a:t> : MTR </a:t>
            </a:r>
            <a:r>
              <a:rPr lang="en-US" sz="1600" dirty="0" err="1">
                <a:solidFill>
                  <a:srgbClr val="000000"/>
                </a:solidFill>
                <a:latin typeface="Glacial Indifference"/>
              </a:rPr>
              <a:t>Acoustique</a:t>
            </a:r>
            <a:r>
              <a:rPr lang="en-US" sz="1600" dirty="0">
                <a:solidFill>
                  <a:srgbClr val="000000"/>
                </a:solidFill>
                <a:latin typeface="Glacial Indifference"/>
              </a:rPr>
              <a:t> (11011404)  + MEA 200 (11011373)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3657057" y="2236147"/>
            <a:ext cx="1860500" cy="331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899" u="sng" err="1">
                <a:solidFill>
                  <a:srgbClr val="1B3288"/>
                </a:solidFill>
                <a:latin typeface="Glacial Indifference Bold"/>
              </a:rPr>
              <a:t>Produit</a:t>
            </a:r>
            <a:r>
              <a:rPr lang="en-US" sz="1899" u="sng">
                <a:solidFill>
                  <a:srgbClr val="1B3288"/>
                </a:solidFill>
                <a:latin typeface="Glacial Indifference Bold"/>
              </a:rPr>
              <a:t> </a:t>
            </a:r>
            <a:r>
              <a:rPr lang="en-US" sz="1899" u="sng">
                <a:solidFill>
                  <a:srgbClr val="1B328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principal</a:t>
            </a:r>
          </a:p>
        </p:txBody>
      </p:sp>
      <p:sp>
        <p:nvSpPr>
          <p:cNvPr id="109" name="TextBox 64">
            <a:extLst>
              <a:ext uri="{FF2B5EF4-FFF2-40B4-BE49-F238E27FC236}">
                <a16:creationId xmlns:a16="http://schemas.microsoft.com/office/drawing/2014/main" id="{7650FE56-6D32-63A5-86CE-203D160B4354}"/>
              </a:ext>
            </a:extLst>
          </p:cNvPr>
          <p:cNvSpPr txBox="1"/>
          <p:nvPr/>
        </p:nvSpPr>
        <p:spPr>
          <a:xfrm>
            <a:off x="12911349" y="2166560"/>
            <a:ext cx="1731980" cy="3327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899" u="sng" err="1">
                <a:solidFill>
                  <a:srgbClr val="1B328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Accessoires</a:t>
            </a:r>
            <a:endParaRPr lang="en-US" sz="1899" u="sng">
              <a:solidFill>
                <a:srgbClr val="1B3288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2" name="TextBox 49">
            <a:extLst>
              <a:ext uri="{FF2B5EF4-FFF2-40B4-BE49-F238E27FC236}">
                <a16:creationId xmlns:a16="http://schemas.microsoft.com/office/drawing/2014/main" id="{05B2CC3A-2172-77DD-BBED-E4F559844D66}"/>
              </a:ext>
            </a:extLst>
          </p:cNvPr>
          <p:cNvSpPr txBox="1"/>
          <p:nvPr/>
        </p:nvSpPr>
        <p:spPr>
          <a:xfrm>
            <a:off x="3561205" y="592571"/>
            <a:ext cx="10302956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8"/>
              </a:lnSpc>
            </a:pPr>
            <a:r>
              <a:rPr lang="en-US" sz="5401">
                <a:solidFill>
                  <a:srgbClr val="1B3288"/>
                </a:solidFill>
                <a:latin typeface="Glacial Indifference Bold"/>
              </a:rPr>
              <a:t>MTR + MEA 200 + TR 70 - 140</a:t>
            </a:r>
          </a:p>
          <a:p>
            <a:pPr algn="ctr">
              <a:lnSpc>
                <a:spcPts val="3220"/>
              </a:lnSpc>
            </a:pPr>
            <a:r>
              <a:rPr lang="en-US" sz="2400">
                <a:solidFill>
                  <a:srgbClr val="1B3288"/>
                </a:solidFill>
                <a:latin typeface="Glacial Indifference" panose="020B0604020202020204" charset="0"/>
              </a:rPr>
              <a:t>Mise </a:t>
            </a:r>
            <a:r>
              <a:rPr lang="en-US" sz="2400" err="1">
                <a:solidFill>
                  <a:srgbClr val="1B3288"/>
                </a:solidFill>
                <a:latin typeface="Glacial Indifference" panose="020B0604020202020204" charset="0"/>
              </a:rPr>
              <a:t>en</a:t>
            </a:r>
            <a:r>
              <a:rPr lang="en-US" sz="2400">
                <a:solidFill>
                  <a:srgbClr val="1B3288"/>
                </a:solidFill>
                <a:latin typeface="Glacial Indifference" panose="020B0604020202020204" charset="0"/>
              </a:rPr>
              <a:t> oeuvre </a:t>
            </a:r>
            <a:r>
              <a:rPr lang="en-US" sz="2400" err="1">
                <a:solidFill>
                  <a:srgbClr val="1B3288"/>
                </a:solidFill>
                <a:latin typeface="Glacial Indifference" panose="020B0604020202020204" charset="0"/>
              </a:rPr>
              <a:t>en</a:t>
            </a:r>
            <a:r>
              <a:rPr lang="en-US" sz="2400">
                <a:solidFill>
                  <a:srgbClr val="1B3288"/>
                </a:solidFill>
                <a:latin typeface="Glacial Indifference" panose="020B0604020202020204" charset="0"/>
              </a:rPr>
              <a:t> </a:t>
            </a:r>
            <a:r>
              <a:rPr lang="en-US" sz="2400">
                <a:solidFill>
                  <a:srgbClr val="1B3288"/>
                </a:solidFill>
                <a:latin typeface="Glacial Indifference"/>
              </a:rPr>
              <a:t>Isolation </a:t>
            </a:r>
            <a:r>
              <a:rPr lang="en-US" sz="2400" err="1">
                <a:solidFill>
                  <a:srgbClr val="1B3288"/>
                </a:solidFill>
                <a:latin typeface="Glacial Indifference"/>
              </a:rPr>
              <a:t>Extérieure</a:t>
            </a:r>
            <a:endParaRPr lang="en-US" sz="2400">
              <a:solidFill>
                <a:srgbClr val="1B3288"/>
              </a:solidFill>
              <a:latin typeface="Glacial Indifference"/>
            </a:endParaRPr>
          </a:p>
        </p:txBody>
      </p:sp>
      <p:pic>
        <p:nvPicPr>
          <p:cNvPr id="31" name="Picture 5">
            <a:extLst>
              <a:ext uri="{FF2B5EF4-FFF2-40B4-BE49-F238E27FC236}">
                <a16:creationId xmlns:a16="http://schemas.microsoft.com/office/drawing/2014/main" id="{B2C6DDA1-4101-A31F-63B4-3F712894AD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526560" y="9604351"/>
            <a:ext cx="481778" cy="481778"/>
          </a:xfrm>
          <a:prstGeom prst="rect">
            <a:avLst/>
          </a:prstGeom>
        </p:spPr>
      </p:pic>
      <p:sp>
        <p:nvSpPr>
          <p:cNvPr id="32" name="AutoShape 9">
            <a:extLst>
              <a:ext uri="{FF2B5EF4-FFF2-40B4-BE49-F238E27FC236}">
                <a16:creationId xmlns:a16="http://schemas.microsoft.com/office/drawing/2014/main" id="{9960980A-5A5B-25CF-F8C8-B3608046D3C4}"/>
              </a:ext>
            </a:extLst>
          </p:cNvPr>
          <p:cNvSpPr/>
          <p:nvPr/>
        </p:nvSpPr>
        <p:spPr>
          <a:xfrm rot="7954462" flipV="1">
            <a:off x="1362267" y="6390056"/>
            <a:ext cx="672756" cy="985099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pic>
        <p:nvPicPr>
          <p:cNvPr id="33" name="Picture 11">
            <a:extLst>
              <a:ext uri="{FF2B5EF4-FFF2-40B4-BE49-F238E27FC236}">
                <a16:creationId xmlns:a16="http://schemas.microsoft.com/office/drawing/2014/main" id="{1FF8FF5E-9248-1310-A056-0A07ABA9E6E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30156" y="7925927"/>
            <a:ext cx="525918" cy="517372"/>
          </a:xfrm>
          <a:prstGeom prst="rect">
            <a:avLst/>
          </a:prstGeom>
        </p:spPr>
      </p:pic>
      <p:sp>
        <p:nvSpPr>
          <p:cNvPr id="34" name="TextBox 55">
            <a:extLst>
              <a:ext uri="{FF2B5EF4-FFF2-40B4-BE49-F238E27FC236}">
                <a16:creationId xmlns:a16="http://schemas.microsoft.com/office/drawing/2014/main" id="{3D205C1A-06A9-1ED7-49F7-B05FCB894F65}"/>
              </a:ext>
            </a:extLst>
          </p:cNvPr>
          <p:cNvSpPr txBox="1"/>
          <p:nvPr/>
        </p:nvSpPr>
        <p:spPr>
          <a:xfrm>
            <a:off x="-404525" y="8571196"/>
            <a:ext cx="1595276" cy="167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 err="1">
                <a:solidFill>
                  <a:srgbClr val="000000"/>
                </a:solidFill>
                <a:latin typeface="Open Sans Light Bold"/>
              </a:rPr>
              <a:t>Extérieur</a:t>
            </a:r>
            <a:endParaRPr lang="en-US" sz="1001">
              <a:solidFill>
                <a:srgbClr val="000000"/>
              </a:solidFill>
              <a:latin typeface="Open Sans Light Bold"/>
            </a:endParaRPr>
          </a:p>
        </p:txBody>
      </p:sp>
      <p:sp>
        <p:nvSpPr>
          <p:cNvPr id="36" name="TextBox 56">
            <a:extLst>
              <a:ext uri="{FF2B5EF4-FFF2-40B4-BE49-F238E27FC236}">
                <a16:creationId xmlns:a16="http://schemas.microsoft.com/office/drawing/2014/main" id="{FDEA07B0-3D3C-48F2-FC7D-69702A9365E8}"/>
              </a:ext>
            </a:extLst>
          </p:cNvPr>
          <p:cNvSpPr txBox="1"/>
          <p:nvPr/>
        </p:nvSpPr>
        <p:spPr>
          <a:xfrm>
            <a:off x="2199727" y="6410496"/>
            <a:ext cx="1595276" cy="347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2.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Intégrer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le MEA dans le béton</a:t>
            </a:r>
          </a:p>
        </p:txBody>
      </p:sp>
      <p:sp>
        <p:nvSpPr>
          <p:cNvPr id="38" name="AutoShape 9">
            <a:extLst>
              <a:ext uri="{FF2B5EF4-FFF2-40B4-BE49-F238E27FC236}">
                <a16:creationId xmlns:a16="http://schemas.microsoft.com/office/drawing/2014/main" id="{0F16A9D7-3947-5BC3-2F76-61A3BCD41DA7}"/>
              </a:ext>
            </a:extLst>
          </p:cNvPr>
          <p:cNvSpPr/>
          <p:nvPr/>
        </p:nvSpPr>
        <p:spPr>
          <a:xfrm rot="7954462" flipV="1">
            <a:off x="2390327" y="7038447"/>
            <a:ext cx="741404" cy="65477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pic>
        <p:nvPicPr>
          <p:cNvPr id="39" name="Picture 33">
            <a:extLst>
              <a:ext uri="{FF2B5EF4-FFF2-40B4-BE49-F238E27FC236}">
                <a16:creationId xmlns:a16="http://schemas.microsoft.com/office/drawing/2014/main" id="{4B68EAAE-F19F-1569-40FF-C66923C57178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91000"/>
          </a:blip>
          <a:srcRect/>
          <a:stretch>
            <a:fillRect/>
          </a:stretch>
        </p:blipFill>
        <p:spPr>
          <a:xfrm>
            <a:off x="2825696" y="8620123"/>
            <a:ext cx="755705" cy="776076"/>
          </a:xfrm>
          <a:prstGeom prst="rect">
            <a:avLst/>
          </a:prstGeom>
        </p:spPr>
      </p:pic>
      <p:sp>
        <p:nvSpPr>
          <p:cNvPr id="40" name="TextBox 60">
            <a:extLst>
              <a:ext uri="{FF2B5EF4-FFF2-40B4-BE49-F238E27FC236}">
                <a16:creationId xmlns:a16="http://schemas.microsoft.com/office/drawing/2014/main" id="{E42D5D0B-3A8D-8C4E-D0AC-6D301F8EFF9C}"/>
              </a:ext>
            </a:extLst>
          </p:cNvPr>
          <p:cNvSpPr txBox="1"/>
          <p:nvPr/>
        </p:nvSpPr>
        <p:spPr>
          <a:xfrm rot="21322551">
            <a:off x="989636" y="8826314"/>
            <a:ext cx="460187" cy="153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8">
                <a:solidFill>
                  <a:srgbClr val="000000"/>
                </a:solidFill>
                <a:latin typeface="Questrial"/>
              </a:rPr>
              <a:t>Béton</a:t>
            </a:r>
          </a:p>
        </p:txBody>
      </p:sp>
      <p:sp>
        <p:nvSpPr>
          <p:cNvPr id="41" name="TextBox 70">
            <a:extLst>
              <a:ext uri="{FF2B5EF4-FFF2-40B4-BE49-F238E27FC236}">
                <a16:creationId xmlns:a16="http://schemas.microsoft.com/office/drawing/2014/main" id="{CD43E55F-C89F-F331-06DC-133CB2712127}"/>
              </a:ext>
            </a:extLst>
          </p:cNvPr>
          <p:cNvSpPr txBox="1"/>
          <p:nvPr/>
        </p:nvSpPr>
        <p:spPr>
          <a:xfrm>
            <a:off x="1063301" y="9086111"/>
            <a:ext cx="359570" cy="322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23"/>
              </a:lnSpc>
            </a:pPr>
            <a:r>
              <a:rPr lang="en-US" sz="946">
                <a:solidFill>
                  <a:srgbClr val="AF0606"/>
                </a:solidFill>
                <a:latin typeface="Glacial Indifference Bold"/>
              </a:rPr>
              <a:t> 20 cm</a:t>
            </a:r>
          </a:p>
        </p:txBody>
      </p:sp>
      <p:sp>
        <p:nvSpPr>
          <p:cNvPr id="42" name="AutoShape 34">
            <a:extLst>
              <a:ext uri="{FF2B5EF4-FFF2-40B4-BE49-F238E27FC236}">
                <a16:creationId xmlns:a16="http://schemas.microsoft.com/office/drawing/2014/main" id="{46EDC344-DC1E-D3C3-A5A9-5907F3D6F2CB}"/>
              </a:ext>
            </a:extLst>
          </p:cNvPr>
          <p:cNvSpPr/>
          <p:nvPr/>
        </p:nvSpPr>
        <p:spPr>
          <a:xfrm rot="197627">
            <a:off x="1033362" y="9438711"/>
            <a:ext cx="360153" cy="2658"/>
          </a:xfrm>
          <a:prstGeom prst="line">
            <a:avLst/>
          </a:prstGeom>
          <a:ln w="9525" cap="flat">
            <a:solidFill>
              <a:srgbClr val="AF0606"/>
            </a:solidFill>
            <a:prstDash val="solid"/>
            <a:headEnd type="arrow" w="med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43" name="TextBox 55">
            <a:extLst>
              <a:ext uri="{FF2B5EF4-FFF2-40B4-BE49-F238E27FC236}">
                <a16:creationId xmlns:a16="http://schemas.microsoft.com/office/drawing/2014/main" id="{418CEDDE-BE1A-9148-C353-7788F3D66E67}"/>
              </a:ext>
            </a:extLst>
          </p:cNvPr>
          <p:cNvSpPr txBox="1"/>
          <p:nvPr/>
        </p:nvSpPr>
        <p:spPr>
          <a:xfrm>
            <a:off x="2465100" y="9500902"/>
            <a:ext cx="1595276" cy="167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 err="1">
                <a:solidFill>
                  <a:srgbClr val="000000"/>
                </a:solidFill>
                <a:latin typeface="Open Sans Light Bold"/>
              </a:rPr>
              <a:t>Intérieur</a:t>
            </a:r>
            <a:endParaRPr lang="en-US" sz="1001">
              <a:solidFill>
                <a:srgbClr val="000000"/>
              </a:solidFill>
              <a:latin typeface="Open Sans Light Bold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7BDC829-BB6D-803E-C7F2-FFA6D9609D81}"/>
              </a:ext>
            </a:extLst>
          </p:cNvPr>
          <p:cNvSpPr/>
          <p:nvPr/>
        </p:nvSpPr>
        <p:spPr>
          <a:xfrm>
            <a:off x="6898951" y="5455939"/>
            <a:ext cx="3876829" cy="772107"/>
          </a:xfrm>
          <a:prstGeom prst="rect">
            <a:avLst/>
          </a:prstGeom>
          <a:solidFill>
            <a:schemeClr val="bg1"/>
          </a:solidFill>
          <a:ln>
            <a:solidFill>
              <a:srgbClr val="C5DB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1"/>
          </a:p>
        </p:txBody>
      </p:sp>
      <p:sp>
        <p:nvSpPr>
          <p:cNvPr id="45" name="TextBox 64">
            <a:extLst>
              <a:ext uri="{FF2B5EF4-FFF2-40B4-BE49-F238E27FC236}">
                <a16:creationId xmlns:a16="http://schemas.microsoft.com/office/drawing/2014/main" id="{C08515CB-B243-6D08-728B-91B6054CAAA9}"/>
              </a:ext>
            </a:extLst>
          </p:cNvPr>
          <p:cNvSpPr txBox="1"/>
          <p:nvPr/>
        </p:nvSpPr>
        <p:spPr>
          <a:xfrm>
            <a:off x="6014069" y="5522596"/>
            <a:ext cx="5594119" cy="6735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>
              <a:lnSpc>
                <a:spcPts val="2660"/>
              </a:lnSpc>
              <a:spcBef>
                <a:spcPct val="0"/>
              </a:spcBef>
              <a:defRPr sz="2800" u="sng">
                <a:solidFill>
                  <a:srgbClr val="1B3288"/>
                </a:solidFill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fr-FR" sz="2000" u="none">
                <a:latin typeface="Arial Black" panose="020B0A04020102020204" pitchFamily="34" charset="0"/>
              </a:rPr>
              <a:t>Isolant : 16 à 23 cm</a:t>
            </a:r>
          </a:p>
          <a:p>
            <a:r>
              <a:rPr lang="fr-FR" sz="2000" u="none">
                <a:latin typeface="Arial Black" panose="020B0A04020102020204" pitchFamily="34" charset="0"/>
              </a:rPr>
              <a:t>Béton : 20 cm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2F0C180-756A-A982-2543-19B6E744D41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30"/>
            <a:ext cx="2331720" cy="595601"/>
          </a:xfrm>
          <a:prstGeom prst="rect">
            <a:avLst/>
          </a:prstGeom>
        </p:spPr>
      </p:pic>
      <p:sp>
        <p:nvSpPr>
          <p:cNvPr id="66" name="TextBox 57">
            <a:extLst>
              <a:ext uri="{FF2B5EF4-FFF2-40B4-BE49-F238E27FC236}">
                <a16:creationId xmlns:a16="http://schemas.microsoft.com/office/drawing/2014/main" id="{2BDC0967-B0C0-CEB1-97CA-0FAB1ED7559E}"/>
              </a:ext>
            </a:extLst>
          </p:cNvPr>
          <p:cNvSpPr txBox="1"/>
          <p:nvPr/>
        </p:nvSpPr>
        <p:spPr>
          <a:xfrm>
            <a:off x="8728681" y="4366191"/>
            <a:ext cx="2611538" cy="6444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8"/>
              </a:lnSpc>
              <a:spcBef>
                <a:spcPct val="0"/>
              </a:spcBef>
            </a:pPr>
            <a:endParaRPr lang="en-US" sz="1401">
              <a:solidFill>
                <a:srgbClr val="000000"/>
              </a:solidFill>
              <a:latin typeface="Glacial Indifference"/>
            </a:endParaRP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Produit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: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Auvent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maçonnerie</a:t>
            </a:r>
            <a:endParaRPr lang="en-US" sz="1401">
              <a:solidFill>
                <a:srgbClr val="000000"/>
              </a:solidFill>
              <a:latin typeface="Glacial Indifference"/>
            </a:endParaRP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 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Réf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: 11011218</a:t>
            </a:r>
          </a:p>
        </p:txBody>
      </p:sp>
      <p:sp>
        <p:nvSpPr>
          <p:cNvPr id="70" name="TextBox 59">
            <a:extLst>
              <a:ext uri="{FF2B5EF4-FFF2-40B4-BE49-F238E27FC236}">
                <a16:creationId xmlns:a16="http://schemas.microsoft.com/office/drawing/2014/main" id="{BD5E4D1A-2A2A-4A12-22CE-CB556812DA24}"/>
              </a:ext>
            </a:extLst>
          </p:cNvPr>
          <p:cNvSpPr txBox="1"/>
          <p:nvPr/>
        </p:nvSpPr>
        <p:spPr>
          <a:xfrm>
            <a:off x="11190587" y="4579391"/>
            <a:ext cx="3688487" cy="862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fr-FR" sz="1401">
                <a:solidFill>
                  <a:srgbClr val="000000"/>
                </a:solidFill>
                <a:latin typeface="Glacial Indifference"/>
              </a:rPr>
              <a:t> TR coulissant 7 à 14 cm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fr-FR" sz="1401">
                <a:solidFill>
                  <a:srgbClr val="000000"/>
                </a:solidFill>
                <a:latin typeface="Glacial Indifference"/>
              </a:rPr>
              <a:t>Réf: 11011400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fr-FR" sz="1401">
                <a:solidFill>
                  <a:srgbClr val="000000"/>
                </a:solidFill>
                <a:latin typeface="Glacial Indifference"/>
              </a:rPr>
              <a:t>Le côté avec les ergots permet de fixer le auvent dans le TR.</a:t>
            </a:r>
          </a:p>
        </p:txBody>
      </p:sp>
      <p:pic>
        <p:nvPicPr>
          <p:cNvPr id="71" name="Image 70">
            <a:extLst>
              <a:ext uri="{FF2B5EF4-FFF2-40B4-BE49-F238E27FC236}">
                <a16:creationId xmlns:a16="http://schemas.microsoft.com/office/drawing/2014/main" id="{63A19DD8-866C-CB45-D8BD-F3DE2E44B1B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0779952">
            <a:off x="8898018" y="3294647"/>
            <a:ext cx="2159232" cy="880967"/>
          </a:xfrm>
          <a:prstGeom prst="rect">
            <a:avLst/>
          </a:prstGeom>
        </p:spPr>
      </p:pic>
      <p:pic>
        <p:nvPicPr>
          <p:cNvPr id="73" name="Image 72">
            <a:extLst>
              <a:ext uri="{FF2B5EF4-FFF2-40B4-BE49-F238E27FC236}">
                <a16:creationId xmlns:a16="http://schemas.microsoft.com/office/drawing/2014/main" id="{997A435E-858B-D98F-CA3A-907F7938B32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087863" y="3330712"/>
            <a:ext cx="1771438" cy="933548"/>
          </a:xfrm>
          <a:prstGeom prst="rect">
            <a:avLst/>
          </a:prstGeom>
        </p:spPr>
      </p:pic>
      <p:sp>
        <p:nvSpPr>
          <p:cNvPr id="74" name="Ellipse 73">
            <a:extLst>
              <a:ext uri="{FF2B5EF4-FFF2-40B4-BE49-F238E27FC236}">
                <a16:creationId xmlns:a16="http://schemas.microsoft.com/office/drawing/2014/main" id="{566F78AA-9D15-0A63-0C91-6709CDC14676}"/>
              </a:ext>
            </a:extLst>
          </p:cNvPr>
          <p:cNvSpPr/>
          <p:nvPr/>
        </p:nvSpPr>
        <p:spPr>
          <a:xfrm>
            <a:off x="12260600" y="3894195"/>
            <a:ext cx="393748" cy="40609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1"/>
          </a:p>
        </p:txBody>
      </p:sp>
      <p:sp>
        <p:nvSpPr>
          <p:cNvPr id="75" name="TextBox 57">
            <a:extLst>
              <a:ext uri="{FF2B5EF4-FFF2-40B4-BE49-F238E27FC236}">
                <a16:creationId xmlns:a16="http://schemas.microsoft.com/office/drawing/2014/main" id="{141FA333-0BB3-B84E-9532-C1ABB1AF74E9}"/>
              </a:ext>
            </a:extLst>
          </p:cNvPr>
          <p:cNvSpPr txBox="1"/>
          <p:nvPr/>
        </p:nvSpPr>
        <p:spPr>
          <a:xfrm>
            <a:off x="15021745" y="4560342"/>
            <a:ext cx="3037277" cy="862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fr-FR" sz="1401">
                <a:solidFill>
                  <a:srgbClr val="000000"/>
                </a:solidFill>
                <a:latin typeface="Glacial Indifference"/>
              </a:rPr>
              <a:t>Mousse P20 (129x20x269 mm) 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fr-FR" sz="1401">
                <a:solidFill>
                  <a:srgbClr val="000000"/>
                </a:solidFill>
                <a:latin typeface="Glacial Indifference"/>
              </a:rPr>
              <a:t> Réf : 11011386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fr-FR" sz="1401">
                <a:solidFill>
                  <a:srgbClr val="000000"/>
                </a:solidFill>
                <a:latin typeface="Glacial Indifference"/>
              </a:rPr>
              <a:t>Se pose dans le TR coulissant pour les épaisseurs de béton &gt; 13 cm</a:t>
            </a:r>
          </a:p>
        </p:txBody>
      </p:sp>
      <p:pic>
        <p:nvPicPr>
          <p:cNvPr id="77" name="Image 76">
            <a:extLst>
              <a:ext uri="{FF2B5EF4-FFF2-40B4-BE49-F238E27FC236}">
                <a16:creationId xmlns:a16="http://schemas.microsoft.com/office/drawing/2014/main" id="{C0FB86F8-4C12-C1EA-ED68-F2B3397268D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6418" y="3124666"/>
            <a:ext cx="2400267" cy="1351502"/>
          </a:xfrm>
          <a:prstGeom prst="rect">
            <a:avLst/>
          </a:prstGeom>
        </p:spPr>
      </p:pic>
      <p:sp>
        <p:nvSpPr>
          <p:cNvPr id="78" name="TextBox 51">
            <a:extLst>
              <a:ext uri="{FF2B5EF4-FFF2-40B4-BE49-F238E27FC236}">
                <a16:creationId xmlns:a16="http://schemas.microsoft.com/office/drawing/2014/main" id="{F4FE5771-78B8-68D8-203D-DD6EF103CBA0}"/>
              </a:ext>
            </a:extLst>
          </p:cNvPr>
          <p:cNvSpPr txBox="1"/>
          <p:nvPr/>
        </p:nvSpPr>
        <p:spPr>
          <a:xfrm>
            <a:off x="92489" y="5906657"/>
            <a:ext cx="2958233" cy="347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64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1. Faire une réservation dans le béton pour insérer le MEA ou couler le MEA dans le béton*</a:t>
            </a:r>
          </a:p>
        </p:txBody>
      </p:sp>
      <p:sp>
        <p:nvSpPr>
          <p:cNvPr id="80" name="TextBox 51">
            <a:extLst>
              <a:ext uri="{FF2B5EF4-FFF2-40B4-BE49-F238E27FC236}">
                <a16:creationId xmlns:a16="http://schemas.microsoft.com/office/drawing/2014/main" id="{C246C7FE-89EF-549B-5ED3-FD7BBE355349}"/>
              </a:ext>
            </a:extLst>
          </p:cNvPr>
          <p:cNvSpPr txBox="1"/>
          <p:nvPr/>
        </p:nvSpPr>
        <p:spPr>
          <a:xfrm>
            <a:off x="-18606" y="10095814"/>
            <a:ext cx="3387717" cy="1678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64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*Attention à ralentir la coulée du béton au niveau du MEA</a:t>
            </a:r>
          </a:p>
        </p:txBody>
      </p:sp>
      <p:pic>
        <p:nvPicPr>
          <p:cNvPr id="91" name="Picture 14">
            <a:extLst>
              <a:ext uri="{FF2B5EF4-FFF2-40B4-BE49-F238E27FC236}">
                <a16:creationId xmlns:a16="http://schemas.microsoft.com/office/drawing/2014/main" id="{AE2DEAC0-7D68-AC87-11F2-44616D34DA2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5776253" y="9584803"/>
            <a:ext cx="459495" cy="459495"/>
          </a:xfrm>
          <a:prstGeom prst="rect">
            <a:avLst/>
          </a:prstGeom>
        </p:spPr>
      </p:pic>
      <p:pic>
        <p:nvPicPr>
          <p:cNvPr id="129" name="Image 128">
            <a:extLst>
              <a:ext uri="{FF2B5EF4-FFF2-40B4-BE49-F238E27FC236}">
                <a16:creationId xmlns:a16="http://schemas.microsoft.com/office/drawing/2014/main" id="{C3A57AB1-C9E8-FCAC-F2F1-E2BF5DBD54FB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15583" t="11540" r="8042" b="7204"/>
          <a:stretch/>
        </p:blipFill>
        <p:spPr>
          <a:xfrm>
            <a:off x="16076452" y="84794"/>
            <a:ext cx="2114669" cy="1687386"/>
          </a:xfrm>
          <a:prstGeom prst="rect">
            <a:avLst/>
          </a:prstGeom>
        </p:spPr>
      </p:pic>
      <p:sp>
        <p:nvSpPr>
          <p:cNvPr id="130" name="TextBox 67">
            <a:extLst>
              <a:ext uri="{FF2B5EF4-FFF2-40B4-BE49-F238E27FC236}">
                <a16:creationId xmlns:a16="http://schemas.microsoft.com/office/drawing/2014/main" id="{2BB1BDE6-0134-7FA1-8AD1-4C54DB077052}"/>
              </a:ext>
            </a:extLst>
          </p:cNvPr>
          <p:cNvSpPr txBox="1"/>
          <p:nvPr/>
        </p:nvSpPr>
        <p:spPr>
          <a:xfrm>
            <a:off x="16138414" y="1811140"/>
            <a:ext cx="1990743" cy="1538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89"/>
              </a:lnSpc>
            </a:pPr>
            <a:r>
              <a:rPr lang="fr-FR" sz="1001">
                <a:latin typeface="Open Sans Light"/>
              </a:rPr>
              <a:t>MTR ITE</a:t>
            </a:r>
          </a:p>
        </p:txBody>
      </p:sp>
      <p:pic>
        <p:nvPicPr>
          <p:cNvPr id="10" name="Picture 14">
            <a:extLst>
              <a:ext uri="{FF2B5EF4-FFF2-40B4-BE49-F238E27FC236}">
                <a16:creationId xmlns:a16="http://schemas.microsoft.com/office/drawing/2014/main" id="{31EC6AED-4114-A2C9-92A9-542AC3AC741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5776253" y="9584803"/>
            <a:ext cx="459495" cy="45949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C0B04CC-DFEA-8830-F0D2-51971877F43C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291642" y="6651178"/>
            <a:ext cx="1756659" cy="2894441"/>
          </a:xfrm>
          <a:prstGeom prst="rect">
            <a:avLst/>
          </a:prstGeom>
        </p:spPr>
      </p:pic>
      <p:pic>
        <p:nvPicPr>
          <p:cNvPr id="12" name="Picture 14">
            <a:extLst>
              <a:ext uri="{FF2B5EF4-FFF2-40B4-BE49-F238E27FC236}">
                <a16:creationId xmlns:a16="http://schemas.microsoft.com/office/drawing/2014/main" id="{F8141603-D66C-BB29-C3D3-D58C7C5B4A5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5776253" y="9584803"/>
            <a:ext cx="459495" cy="459495"/>
          </a:xfrm>
          <a:prstGeom prst="rect">
            <a:avLst/>
          </a:prstGeom>
        </p:spPr>
      </p:pic>
      <p:pic>
        <p:nvPicPr>
          <p:cNvPr id="13" name="Picture 11">
            <a:extLst>
              <a:ext uri="{FF2B5EF4-FFF2-40B4-BE49-F238E27FC236}">
                <a16:creationId xmlns:a16="http://schemas.microsoft.com/office/drawing/2014/main" id="{7103B5BF-4CB4-ECDB-2F80-3432D1AF636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3985845" y="8078552"/>
            <a:ext cx="525918" cy="517372"/>
          </a:xfrm>
          <a:prstGeom prst="rect">
            <a:avLst/>
          </a:prstGeom>
        </p:spPr>
      </p:pic>
      <p:pic>
        <p:nvPicPr>
          <p:cNvPr id="14" name="Picture 21">
            <a:extLst>
              <a:ext uri="{FF2B5EF4-FFF2-40B4-BE49-F238E27FC236}">
                <a16:creationId xmlns:a16="http://schemas.microsoft.com/office/drawing/2014/main" id="{71EB7BDC-7C2B-0B40-5274-AE69DCE849AF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91000"/>
          </a:blip>
          <a:srcRect/>
          <a:stretch>
            <a:fillRect/>
          </a:stretch>
        </p:blipFill>
        <p:spPr>
          <a:xfrm>
            <a:off x="7761102" y="8961697"/>
            <a:ext cx="699557" cy="718416"/>
          </a:xfrm>
          <a:prstGeom prst="rect">
            <a:avLst/>
          </a:prstGeom>
        </p:spPr>
      </p:pic>
      <p:sp>
        <p:nvSpPr>
          <p:cNvPr id="15" name="TextBox 79">
            <a:extLst>
              <a:ext uri="{FF2B5EF4-FFF2-40B4-BE49-F238E27FC236}">
                <a16:creationId xmlns:a16="http://schemas.microsoft.com/office/drawing/2014/main" id="{A895807E-3612-E7BA-9B47-ACB87CEF256D}"/>
              </a:ext>
            </a:extLst>
          </p:cNvPr>
          <p:cNvSpPr txBox="1"/>
          <p:nvPr/>
        </p:nvSpPr>
        <p:spPr>
          <a:xfrm>
            <a:off x="4105695" y="5931028"/>
            <a:ext cx="1914672" cy="347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3. Déplier les pattes du MTR pour le guider dans le MEA</a:t>
            </a:r>
          </a:p>
        </p:txBody>
      </p:sp>
      <p:sp>
        <p:nvSpPr>
          <p:cNvPr id="18" name="TextBox 44">
            <a:extLst>
              <a:ext uri="{FF2B5EF4-FFF2-40B4-BE49-F238E27FC236}">
                <a16:creationId xmlns:a16="http://schemas.microsoft.com/office/drawing/2014/main" id="{BB2433B9-D079-EA78-46D9-6AA95D4A5299}"/>
              </a:ext>
            </a:extLst>
          </p:cNvPr>
          <p:cNvSpPr txBox="1"/>
          <p:nvPr/>
        </p:nvSpPr>
        <p:spPr>
          <a:xfrm>
            <a:off x="4025023" y="6547595"/>
            <a:ext cx="1595276" cy="347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4. Visser les pattes du MTR dans le béton</a:t>
            </a:r>
          </a:p>
        </p:txBody>
      </p:sp>
      <p:sp>
        <p:nvSpPr>
          <p:cNvPr id="19" name="AutoShape 33">
            <a:extLst>
              <a:ext uri="{FF2B5EF4-FFF2-40B4-BE49-F238E27FC236}">
                <a16:creationId xmlns:a16="http://schemas.microsoft.com/office/drawing/2014/main" id="{598E67EC-EF56-3670-5915-B8B84216110A}"/>
              </a:ext>
            </a:extLst>
          </p:cNvPr>
          <p:cNvSpPr/>
          <p:nvPr/>
        </p:nvSpPr>
        <p:spPr>
          <a:xfrm rot="6063270" flipV="1">
            <a:off x="5389578" y="6519943"/>
            <a:ext cx="928036" cy="321679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21" name="TextBox 65">
            <a:extLst>
              <a:ext uri="{FF2B5EF4-FFF2-40B4-BE49-F238E27FC236}">
                <a16:creationId xmlns:a16="http://schemas.microsoft.com/office/drawing/2014/main" id="{4C7BF0EB-9048-9A72-7A05-DF428D103D37}"/>
              </a:ext>
            </a:extLst>
          </p:cNvPr>
          <p:cNvSpPr txBox="1"/>
          <p:nvPr/>
        </p:nvSpPr>
        <p:spPr>
          <a:xfrm rot="395047">
            <a:off x="5680645" y="8962541"/>
            <a:ext cx="460187" cy="153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0">
                <a:solidFill>
                  <a:srgbClr val="000000"/>
                </a:solidFill>
                <a:latin typeface="Questrial"/>
              </a:rPr>
              <a:t>Béton</a:t>
            </a:r>
            <a:endParaRPr lang="en-US" sz="1001">
              <a:solidFill>
                <a:srgbClr val="000000"/>
              </a:solidFill>
              <a:latin typeface="Questrial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0B4FEA3C-E025-52D5-C290-ADD3CD54396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4382" y="6247485"/>
            <a:ext cx="600937" cy="555867"/>
          </a:xfrm>
          <a:prstGeom prst="rect">
            <a:avLst/>
          </a:prstGeom>
        </p:spPr>
      </p:pic>
      <p:sp>
        <p:nvSpPr>
          <p:cNvPr id="24" name="AutoShape 9">
            <a:extLst>
              <a:ext uri="{FF2B5EF4-FFF2-40B4-BE49-F238E27FC236}">
                <a16:creationId xmlns:a16="http://schemas.microsoft.com/office/drawing/2014/main" id="{38C72A33-F45B-790A-C5A3-45FEBA4038E3}"/>
              </a:ext>
            </a:extLst>
          </p:cNvPr>
          <p:cNvSpPr/>
          <p:nvPr/>
        </p:nvSpPr>
        <p:spPr>
          <a:xfrm rot="7954462" flipV="1">
            <a:off x="5165356" y="6925869"/>
            <a:ext cx="70915" cy="79946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62E3AE3-C787-0252-435F-06D44E3E36C7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4722219" y="6089484"/>
            <a:ext cx="2561880" cy="3488876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3A12CFB-AC51-8E97-FABF-F12B11B4ED64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023404" y="6261758"/>
            <a:ext cx="3139504" cy="3717363"/>
          </a:xfrm>
          <a:prstGeom prst="rect">
            <a:avLst/>
          </a:prstGeom>
        </p:spPr>
      </p:pic>
      <p:sp>
        <p:nvSpPr>
          <p:cNvPr id="28" name="AutoShape 17">
            <a:extLst>
              <a:ext uri="{FF2B5EF4-FFF2-40B4-BE49-F238E27FC236}">
                <a16:creationId xmlns:a16="http://schemas.microsoft.com/office/drawing/2014/main" id="{62DD65BF-7DB9-9213-E8E1-61F8FEEAA892}"/>
              </a:ext>
            </a:extLst>
          </p:cNvPr>
          <p:cNvSpPr/>
          <p:nvPr/>
        </p:nvSpPr>
        <p:spPr>
          <a:xfrm rot="5400000">
            <a:off x="11342761" y="7992975"/>
            <a:ext cx="4547577" cy="27678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pic>
        <p:nvPicPr>
          <p:cNvPr id="29" name="Picture 20">
            <a:extLst>
              <a:ext uri="{FF2B5EF4-FFF2-40B4-BE49-F238E27FC236}">
                <a16:creationId xmlns:a16="http://schemas.microsoft.com/office/drawing/2014/main" id="{3770B266-4079-18E4-9F75-EABBADFE1E99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>
            <a:off x="15794353" y="9593213"/>
            <a:ext cx="467284" cy="467284"/>
          </a:xfrm>
          <a:prstGeom prst="rect">
            <a:avLst/>
          </a:prstGeom>
        </p:spPr>
      </p:pic>
      <p:pic>
        <p:nvPicPr>
          <p:cNvPr id="30" name="Picture 11">
            <a:extLst>
              <a:ext uri="{FF2B5EF4-FFF2-40B4-BE49-F238E27FC236}">
                <a16:creationId xmlns:a16="http://schemas.microsoft.com/office/drawing/2014/main" id="{F53BC491-42FB-518A-19EC-CD1ABA3B65E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3710374" y="8103689"/>
            <a:ext cx="525918" cy="517372"/>
          </a:xfrm>
          <a:prstGeom prst="rect">
            <a:avLst/>
          </a:prstGeom>
        </p:spPr>
      </p:pic>
      <p:pic>
        <p:nvPicPr>
          <p:cNvPr id="37" name="Picture 21">
            <a:extLst>
              <a:ext uri="{FF2B5EF4-FFF2-40B4-BE49-F238E27FC236}">
                <a16:creationId xmlns:a16="http://schemas.microsoft.com/office/drawing/2014/main" id="{14750B5D-3752-4B09-078B-E47AC5B31E8D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91000"/>
          </a:blip>
          <a:srcRect/>
          <a:stretch>
            <a:fillRect/>
          </a:stretch>
        </p:blipFill>
        <p:spPr>
          <a:xfrm>
            <a:off x="17491564" y="9007954"/>
            <a:ext cx="699557" cy="718416"/>
          </a:xfrm>
          <a:prstGeom prst="rect">
            <a:avLst/>
          </a:prstGeom>
        </p:spPr>
      </p:pic>
      <p:sp>
        <p:nvSpPr>
          <p:cNvPr id="44" name="TextBox 90">
            <a:extLst>
              <a:ext uri="{FF2B5EF4-FFF2-40B4-BE49-F238E27FC236}">
                <a16:creationId xmlns:a16="http://schemas.microsoft.com/office/drawing/2014/main" id="{1A6DFA62-EACC-EBD5-E53C-5A695609C8CE}"/>
              </a:ext>
            </a:extLst>
          </p:cNvPr>
          <p:cNvSpPr txBox="1"/>
          <p:nvPr/>
        </p:nvSpPr>
        <p:spPr>
          <a:xfrm>
            <a:off x="16890998" y="5864401"/>
            <a:ext cx="1377038" cy="347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8. Visser l’entrée d’air sur le MEA</a:t>
            </a:r>
          </a:p>
        </p:txBody>
      </p:sp>
      <p:sp>
        <p:nvSpPr>
          <p:cNvPr id="46" name="AutoShape 92">
            <a:extLst>
              <a:ext uri="{FF2B5EF4-FFF2-40B4-BE49-F238E27FC236}">
                <a16:creationId xmlns:a16="http://schemas.microsoft.com/office/drawing/2014/main" id="{6BADEBBB-58A4-ED2A-7D64-0FA47F77C09F}"/>
              </a:ext>
            </a:extLst>
          </p:cNvPr>
          <p:cNvSpPr/>
          <p:nvPr/>
        </p:nvSpPr>
        <p:spPr>
          <a:xfrm rot="5400000">
            <a:off x="16866818" y="6453832"/>
            <a:ext cx="635384" cy="282221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49" name="AutoShape 33">
            <a:extLst>
              <a:ext uri="{FF2B5EF4-FFF2-40B4-BE49-F238E27FC236}">
                <a16:creationId xmlns:a16="http://schemas.microsoft.com/office/drawing/2014/main" id="{45DDE1F3-29AD-DFFD-11BD-7FE2D104A7A5}"/>
              </a:ext>
            </a:extLst>
          </p:cNvPr>
          <p:cNvSpPr/>
          <p:nvPr/>
        </p:nvSpPr>
        <p:spPr>
          <a:xfrm rot="6063270" flipV="1">
            <a:off x="14695944" y="6687302"/>
            <a:ext cx="315691" cy="207791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50" name="TextBox 66">
            <a:extLst>
              <a:ext uri="{FF2B5EF4-FFF2-40B4-BE49-F238E27FC236}">
                <a16:creationId xmlns:a16="http://schemas.microsoft.com/office/drawing/2014/main" id="{25485460-6410-8D24-1EEA-F4CF08C16BA9}"/>
              </a:ext>
            </a:extLst>
          </p:cNvPr>
          <p:cNvSpPr txBox="1"/>
          <p:nvPr/>
        </p:nvSpPr>
        <p:spPr>
          <a:xfrm>
            <a:off x="13817044" y="5990558"/>
            <a:ext cx="1786960" cy="526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9. Visser le auvent avec les vis auto perforantes, sur les ergots du TR </a:t>
            </a:r>
          </a:p>
        </p:txBody>
      </p:sp>
      <p:pic>
        <p:nvPicPr>
          <p:cNvPr id="51" name="Picture 11">
            <a:extLst>
              <a:ext uri="{FF2B5EF4-FFF2-40B4-BE49-F238E27FC236}">
                <a16:creationId xmlns:a16="http://schemas.microsoft.com/office/drawing/2014/main" id="{714792DD-D9B8-726F-64E4-8D192761079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8802006" y="8006539"/>
            <a:ext cx="525918" cy="517372"/>
          </a:xfrm>
          <a:prstGeom prst="rect">
            <a:avLst/>
          </a:prstGeom>
        </p:spPr>
      </p:pic>
      <p:pic>
        <p:nvPicPr>
          <p:cNvPr id="53" name="Picture 21">
            <a:extLst>
              <a:ext uri="{FF2B5EF4-FFF2-40B4-BE49-F238E27FC236}">
                <a16:creationId xmlns:a16="http://schemas.microsoft.com/office/drawing/2014/main" id="{DB5FF7B4-80E7-4047-4076-90D626B467F8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91000"/>
          </a:blip>
          <a:srcRect/>
          <a:stretch>
            <a:fillRect/>
          </a:stretch>
        </p:blipFill>
        <p:spPr>
          <a:xfrm>
            <a:off x="12673133" y="8994673"/>
            <a:ext cx="699557" cy="718416"/>
          </a:xfrm>
          <a:prstGeom prst="rect">
            <a:avLst/>
          </a:prstGeom>
        </p:spPr>
      </p:pic>
      <p:sp>
        <p:nvSpPr>
          <p:cNvPr id="54" name="TextBox 60">
            <a:extLst>
              <a:ext uri="{FF2B5EF4-FFF2-40B4-BE49-F238E27FC236}">
                <a16:creationId xmlns:a16="http://schemas.microsoft.com/office/drawing/2014/main" id="{7A1D56E5-D387-816D-B6E9-38009B73D869}"/>
              </a:ext>
            </a:extLst>
          </p:cNvPr>
          <p:cNvSpPr txBox="1"/>
          <p:nvPr/>
        </p:nvSpPr>
        <p:spPr>
          <a:xfrm rot="448550">
            <a:off x="11574081" y="9319447"/>
            <a:ext cx="460187" cy="153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8">
                <a:solidFill>
                  <a:srgbClr val="000000"/>
                </a:solidFill>
                <a:latin typeface="Questrial"/>
              </a:rPr>
              <a:t>Béton</a:t>
            </a:r>
          </a:p>
        </p:txBody>
      </p:sp>
      <p:sp>
        <p:nvSpPr>
          <p:cNvPr id="56" name="TextBox 60">
            <a:extLst>
              <a:ext uri="{FF2B5EF4-FFF2-40B4-BE49-F238E27FC236}">
                <a16:creationId xmlns:a16="http://schemas.microsoft.com/office/drawing/2014/main" id="{9FF5D230-BBA0-7A1F-3AD0-CC4FF9E13B82}"/>
              </a:ext>
            </a:extLst>
          </p:cNvPr>
          <p:cNvSpPr txBox="1"/>
          <p:nvPr/>
        </p:nvSpPr>
        <p:spPr>
          <a:xfrm rot="21322551">
            <a:off x="10240843" y="7805362"/>
            <a:ext cx="460187" cy="153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8" err="1">
                <a:solidFill>
                  <a:srgbClr val="000000"/>
                </a:solidFill>
                <a:latin typeface="Questrial"/>
              </a:rPr>
              <a:t>Isolant</a:t>
            </a:r>
            <a:endParaRPr lang="en-US" sz="908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57" name="AutoShape 9">
            <a:extLst>
              <a:ext uri="{FF2B5EF4-FFF2-40B4-BE49-F238E27FC236}">
                <a16:creationId xmlns:a16="http://schemas.microsoft.com/office/drawing/2014/main" id="{2FE7A8D1-1821-2272-32B0-A1D4065E062D}"/>
              </a:ext>
            </a:extLst>
          </p:cNvPr>
          <p:cNvSpPr/>
          <p:nvPr/>
        </p:nvSpPr>
        <p:spPr>
          <a:xfrm rot="7954462" flipH="1" flipV="1">
            <a:off x="10534380" y="6574454"/>
            <a:ext cx="189618" cy="1161508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58" name="AutoShape 9">
            <a:extLst>
              <a:ext uri="{FF2B5EF4-FFF2-40B4-BE49-F238E27FC236}">
                <a16:creationId xmlns:a16="http://schemas.microsoft.com/office/drawing/2014/main" id="{953EE18A-CEBA-3049-B82A-7577517E08E0}"/>
              </a:ext>
            </a:extLst>
          </p:cNvPr>
          <p:cNvSpPr/>
          <p:nvPr/>
        </p:nvSpPr>
        <p:spPr>
          <a:xfrm rot="7954462" flipV="1">
            <a:off x="11242652" y="6823107"/>
            <a:ext cx="1213101" cy="2311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59" name="TextBox 44">
            <a:extLst>
              <a:ext uri="{FF2B5EF4-FFF2-40B4-BE49-F238E27FC236}">
                <a16:creationId xmlns:a16="http://schemas.microsoft.com/office/drawing/2014/main" id="{DD2F58A6-5334-DFAC-FF6A-F900E640344F}"/>
              </a:ext>
            </a:extLst>
          </p:cNvPr>
          <p:cNvSpPr txBox="1"/>
          <p:nvPr/>
        </p:nvSpPr>
        <p:spPr>
          <a:xfrm>
            <a:off x="11952224" y="5893388"/>
            <a:ext cx="1565275" cy="526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7. Veiller à bien mettre les ergots côté extérieur afin de fixer le auvent</a:t>
            </a:r>
          </a:p>
        </p:txBody>
      </p:sp>
      <p:sp>
        <p:nvSpPr>
          <p:cNvPr id="60" name="TextBox 56">
            <a:extLst>
              <a:ext uri="{FF2B5EF4-FFF2-40B4-BE49-F238E27FC236}">
                <a16:creationId xmlns:a16="http://schemas.microsoft.com/office/drawing/2014/main" id="{53FCE6C0-BD42-0A1C-A0BD-6C35F4C35927}"/>
              </a:ext>
            </a:extLst>
          </p:cNvPr>
          <p:cNvSpPr txBox="1"/>
          <p:nvPr/>
        </p:nvSpPr>
        <p:spPr>
          <a:xfrm>
            <a:off x="8695521" y="6259623"/>
            <a:ext cx="2117933" cy="7064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5. Faire une réservation de 521 par 205 mm dans l'isolant pour intégrer le manchon, le TR et la mousse P20 si nécessaire</a:t>
            </a:r>
          </a:p>
        </p:txBody>
      </p:sp>
      <p:pic>
        <p:nvPicPr>
          <p:cNvPr id="61" name="Picture 18">
            <a:extLst>
              <a:ext uri="{FF2B5EF4-FFF2-40B4-BE49-F238E27FC236}">
                <a16:creationId xmlns:a16="http://schemas.microsoft.com/office/drawing/2014/main" id="{45FFCD27-C40B-ECDE-663F-86A861B493B2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10725783" y="9612126"/>
            <a:ext cx="448370" cy="448370"/>
          </a:xfrm>
          <a:prstGeom prst="rect">
            <a:avLst/>
          </a:prstGeom>
        </p:spPr>
      </p:pic>
      <p:sp>
        <p:nvSpPr>
          <p:cNvPr id="63" name="AutoShape 36">
            <a:extLst>
              <a:ext uri="{FF2B5EF4-FFF2-40B4-BE49-F238E27FC236}">
                <a16:creationId xmlns:a16="http://schemas.microsoft.com/office/drawing/2014/main" id="{B5AE493E-8C55-7073-7D61-F1E87FF2F363}"/>
              </a:ext>
            </a:extLst>
          </p:cNvPr>
          <p:cNvSpPr/>
          <p:nvPr/>
        </p:nvSpPr>
        <p:spPr>
          <a:xfrm rot="573963" flipV="1">
            <a:off x="10231514" y="8570514"/>
            <a:ext cx="453369" cy="123397"/>
          </a:xfrm>
          <a:prstGeom prst="line">
            <a:avLst/>
          </a:prstGeom>
          <a:ln w="9525" cap="flat">
            <a:solidFill>
              <a:srgbClr val="AF0606"/>
            </a:solidFill>
            <a:prstDash val="solid"/>
            <a:headEnd type="arrow" w="med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64" name="TextBox 73">
            <a:extLst>
              <a:ext uri="{FF2B5EF4-FFF2-40B4-BE49-F238E27FC236}">
                <a16:creationId xmlns:a16="http://schemas.microsoft.com/office/drawing/2014/main" id="{74F73327-6323-7C73-1376-5F7A63011AF9}"/>
              </a:ext>
            </a:extLst>
          </p:cNvPr>
          <p:cNvSpPr txBox="1"/>
          <p:nvPr/>
        </p:nvSpPr>
        <p:spPr>
          <a:xfrm rot="21274180">
            <a:off x="10247146" y="8114630"/>
            <a:ext cx="448121" cy="370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70"/>
              </a:lnSpc>
            </a:pPr>
            <a:r>
              <a:rPr lang="en-US" sz="1051">
                <a:solidFill>
                  <a:srgbClr val="AF0606"/>
                </a:solidFill>
                <a:latin typeface="Glacial Indifference Bold"/>
              </a:rPr>
              <a:t>16 à 23 cm</a:t>
            </a:r>
          </a:p>
        </p:txBody>
      </p:sp>
      <p:pic>
        <p:nvPicPr>
          <p:cNvPr id="65" name="Image 64">
            <a:extLst>
              <a:ext uri="{FF2B5EF4-FFF2-40B4-BE49-F238E27FC236}">
                <a16:creationId xmlns:a16="http://schemas.microsoft.com/office/drawing/2014/main" id="{23776B39-2E2E-2262-1B9E-F8646AE82984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8574" y="9245638"/>
            <a:ext cx="561461" cy="561461"/>
          </a:xfrm>
          <a:prstGeom prst="rect">
            <a:avLst/>
          </a:prstGeom>
        </p:spPr>
      </p:pic>
      <p:sp>
        <p:nvSpPr>
          <p:cNvPr id="72" name="AutoShape 9">
            <a:extLst>
              <a:ext uri="{FF2B5EF4-FFF2-40B4-BE49-F238E27FC236}">
                <a16:creationId xmlns:a16="http://schemas.microsoft.com/office/drawing/2014/main" id="{5EE66A7C-6879-F545-2A87-F60C5071A835}"/>
              </a:ext>
            </a:extLst>
          </p:cNvPr>
          <p:cNvSpPr/>
          <p:nvPr/>
        </p:nvSpPr>
        <p:spPr>
          <a:xfrm rot="7954462" flipH="1" flipV="1">
            <a:off x="9716320" y="8568554"/>
            <a:ext cx="2020182" cy="436115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pic>
        <p:nvPicPr>
          <p:cNvPr id="79" name="Image 78">
            <a:extLst>
              <a:ext uri="{FF2B5EF4-FFF2-40B4-BE49-F238E27FC236}">
                <a16:creationId xmlns:a16="http://schemas.microsoft.com/office/drawing/2014/main" id="{B6B62D3E-415F-4EAC-648D-CFBC75022B2C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3943445" y="6647137"/>
            <a:ext cx="768925" cy="719183"/>
          </a:xfrm>
          <a:prstGeom prst="rect">
            <a:avLst/>
          </a:prstGeom>
        </p:spPr>
      </p:pic>
      <p:sp>
        <p:nvSpPr>
          <p:cNvPr id="81" name="ZoneTexte 80">
            <a:extLst>
              <a:ext uri="{FF2B5EF4-FFF2-40B4-BE49-F238E27FC236}">
                <a16:creationId xmlns:a16="http://schemas.microsoft.com/office/drawing/2014/main" id="{A70E51E0-EAAF-CA5C-D3B5-CEEC53D67224}"/>
              </a:ext>
            </a:extLst>
          </p:cNvPr>
          <p:cNvSpPr txBox="1"/>
          <p:nvPr/>
        </p:nvSpPr>
        <p:spPr>
          <a:xfrm>
            <a:off x="8689664" y="9807099"/>
            <a:ext cx="2031616" cy="400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00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6. Déplier les languettes pour centrer le TR sur le manchon</a:t>
            </a:r>
          </a:p>
        </p:txBody>
      </p:sp>
      <p:sp>
        <p:nvSpPr>
          <p:cNvPr id="82" name="TextBox 72">
            <a:extLst>
              <a:ext uri="{FF2B5EF4-FFF2-40B4-BE49-F238E27FC236}">
                <a16:creationId xmlns:a16="http://schemas.microsoft.com/office/drawing/2014/main" id="{43563022-6D31-E75A-AEE4-B00B5ECDE569}"/>
              </a:ext>
            </a:extLst>
          </p:cNvPr>
          <p:cNvSpPr txBox="1"/>
          <p:nvPr/>
        </p:nvSpPr>
        <p:spPr>
          <a:xfrm rot="399618">
            <a:off x="15018651" y="8833002"/>
            <a:ext cx="479314" cy="115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5"/>
              </a:lnSpc>
            </a:pPr>
            <a:r>
              <a:rPr lang="en-US" sz="900" err="1">
                <a:solidFill>
                  <a:srgbClr val="000000"/>
                </a:solidFill>
                <a:latin typeface="Questrial"/>
              </a:rPr>
              <a:t>Isolant</a:t>
            </a:r>
            <a:endParaRPr lang="en-US" sz="900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83" name="TextBox 65">
            <a:extLst>
              <a:ext uri="{FF2B5EF4-FFF2-40B4-BE49-F238E27FC236}">
                <a16:creationId xmlns:a16="http://schemas.microsoft.com/office/drawing/2014/main" id="{447D1A4B-4184-8F66-95A4-7C9D49185DC6}"/>
              </a:ext>
            </a:extLst>
          </p:cNvPr>
          <p:cNvSpPr txBox="1"/>
          <p:nvPr/>
        </p:nvSpPr>
        <p:spPr>
          <a:xfrm rot="395047">
            <a:off x="15646107" y="8866478"/>
            <a:ext cx="381723" cy="1532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0">
                <a:solidFill>
                  <a:srgbClr val="000000"/>
                </a:solidFill>
                <a:latin typeface="Questrial"/>
              </a:rPr>
              <a:t>Béton</a:t>
            </a:r>
            <a:endParaRPr lang="en-US" sz="1001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84" name="Bouton d’action : début 83">
            <a:hlinkClick r:id="rId30" action="ppaction://hlinksldjump" highlightClick="1"/>
            <a:extLst>
              <a:ext uri="{FF2B5EF4-FFF2-40B4-BE49-F238E27FC236}">
                <a16:creationId xmlns:a16="http://schemas.microsoft.com/office/drawing/2014/main" id="{C0855974-CBB8-D15B-2EE3-6E49B834A915}"/>
              </a:ext>
            </a:extLst>
          </p:cNvPr>
          <p:cNvSpPr/>
          <p:nvPr/>
        </p:nvSpPr>
        <p:spPr>
          <a:xfrm>
            <a:off x="128376" y="800556"/>
            <a:ext cx="940870" cy="850231"/>
          </a:xfrm>
          <a:prstGeom prst="actionButtonBeginning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97546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C15136C-65DB-8F38-A320-0A61390A58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761" y="6682411"/>
            <a:ext cx="1852021" cy="2972076"/>
          </a:xfrm>
          <a:prstGeom prst="rect">
            <a:avLst/>
          </a:prstGeom>
        </p:spPr>
      </p:pic>
      <p:sp>
        <p:nvSpPr>
          <p:cNvPr id="117" name="AutoShape 16">
            <a:extLst>
              <a:ext uri="{FF2B5EF4-FFF2-40B4-BE49-F238E27FC236}">
                <a16:creationId xmlns:a16="http://schemas.microsoft.com/office/drawing/2014/main" id="{B9D9EA0C-E184-B281-B0FA-5CC4461D7A86}"/>
              </a:ext>
            </a:extLst>
          </p:cNvPr>
          <p:cNvSpPr/>
          <p:nvPr/>
        </p:nvSpPr>
        <p:spPr>
          <a:xfrm rot="5400000">
            <a:off x="6324325" y="8031131"/>
            <a:ext cx="4547564" cy="38245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pic>
        <p:nvPicPr>
          <p:cNvPr id="81" name="Image 80">
            <a:extLst>
              <a:ext uri="{FF2B5EF4-FFF2-40B4-BE49-F238E27FC236}">
                <a16:creationId xmlns:a16="http://schemas.microsoft.com/office/drawing/2014/main" id="{AFDCF51B-AF1D-0636-DD8D-999B93B766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06" y="2463286"/>
            <a:ext cx="3751904" cy="2955949"/>
          </a:xfrm>
          <a:prstGeom prst="rect">
            <a:avLst/>
          </a:prstGeom>
        </p:spPr>
      </p:pic>
      <p:pic>
        <p:nvPicPr>
          <p:cNvPr id="78" name="Image 77">
            <a:extLst>
              <a:ext uri="{FF2B5EF4-FFF2-40B4-BE49-F238E27FC236}">
                <a16:creationId xmlns:a16="http://schemas.microsoft.com/office/drawing/2014/main" id="{43FC04E3-3520-7DBF-73AE-C2FEC9BDB31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841" y="2810947"/>
            <a:ext cx="3164994" cy="2498276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 rot="5400000">
            <a:off x="6752098" y="3886944"/>
            <a:ext cx="3730260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7" name="AutoShape 7"/>
          <p:cNvSpPr/>
          <p:nvPr/>
        </p:nvSpPr>
        <p:spPr>
          <a:xfrm rot="5400000">
            <a:off x="1524331" y="8025439"/>
            <a:ext cx="4521081" cy="205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8" name="AutoShape 8"/>
          <p:cNvSpPr/>
          <p:nvPr/>
        </p:nvSpPr>
        <p:spPr>
          <a:xfrm>
            <a:off x="-194234" y="5733024"/>
            <a:ext cx="18870908" cy="0"/>
          </a:xfrm>
          <a:prstGeom prst="line">
            <a:avLst/>
          </a:prstGeom>
          <a:ln w="47625" cap="flat">
            <a:solidFill>
              <a:srgbClr val="C5DB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pic>
        <p:nvPicPr>
          <p:cNvPr id="25" name="Picture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4173072" y="3555831"/>
            <a:ext cx="749539" cy="749539"/>
          </a:xfrm>
          <a:prstGeom prst="rect">
            <a:avLst/>
          </a:prstGeom>
        </p:spPr>
      </p:pic>
      <p:sp>
        <p:nvSpPr>
          <p:cNvPr id="26" name="AutoShape 26"/>
          <p:cNvSpPr/>
          <p:nvPr/>
        </p:nvSpPr>
        <p:spPr>
          <a:xfrm>
            <a:off x="1" y="2026576"/>
            <a:ext cx="18482437" cy="0"/>
          </a:xfrm>
          <a:prstGeom prst="line">
            <a:avLst/>
          </a:prstGeom>
          <a:ln w="47625" cap="flat">
            <a:solidFill>
              <a:srgbClr val="C5DB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62" name="TextBox 62"/>
          <p:cNvSpPr txBox="1"/>
          <p:nvPr/>
        </p:nvSpPr>
        <p:spPr>
          <a:xfrm>
            <a:off x="3575511" y="2236147"/>
            <a:ext cx="1860500" cy="331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899" u="sng" err="1">
                <a:solidFill>
                  <a:srgbClr val="1B3288"/>
                </a:solidFill>
                <a:latin typeface="Glacial Indifference Bold"/>
              </a:rPr>
              <a:t>Produit</a:t>
            </a:r>
            <a:r>
              <a:rPr lang="en-US" sz="1899" u="sng">
                <a:solidFill>
                  <a:srgbClr val="1B3288"/>
                </a:solidFill>
                <a:latin typeface="Glacial Indifference Bold"/>
              </a:rPr>
              <a:t> </a:t>
            </a:r>
            <a:r>
              <a:rPr lang="en-US" sz="1899" u="sng">
                <a:solidFill>
                  <a:srgbClr val="1B328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principal</a:t>
            </a:r>
          </a:p>
        </p:txBody>
      </p:sp>
      <p:sp>
        <p:nvSpPr>
          <p:cNvPr id="109" name="TextBox 64">
            <a:extLst>
              <a:ext uri="{FF2B5EF4-FFF2-40B4-BE49-F238E27FC236}">
                <a16:creationId xmlns:a16="http://schemas.microsoft.com/office/drawing/2014/main" id="{7650FE56-6D32-63A5-86CE-203D160B4354}"/>
              </a:ext>
            </a:extLst>
          </p:cNvPr>
          <p:cNvSpPr txBox="1"/>
          <p:nvPr/>
        </p:nvSpPr>
        <p:spPr>
          <a:xfrm>
            <a:off x="12911349" y="2166560"/>
            <a:ext cx="1731980" cy="3327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899" u="sng" err="1">
                <a:solidFill>
                  <a:srgbClr val="1B328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Accessoires</a:t>
            </a:r>
            <a:endParaRPr lang="en-US" sz="1899" u="sng">
              <a:solidFill>
                <a:srgbClr val="1B3288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2" name="TextBox 49">
            <a:extLst>
              <a:ext uri="{FF2B5EF4-FFF2-40B4-BE49-F238E27FC236}">
                <a16:creationId xmlns:a16="http://schemas.microsoft.com/office/drawing/2014/main" id="{05B2CC3A-2172-77DD-BBED-E4F559844D66}"/>
              </a:ext>
            </a:extLst>
          </p:cNvPr>
          <p:cNvSpPr txBox="1"/>
          <p:nvPr/>
        </p:nvSpPr>
        <p:spPr>
          <a:xfrm>
            <a:off x="3561205" y="592571"/>
            <a:ext cx="10302956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8"/>
              </a:lnSpc>
            </a:pPr>
            <a:r>
              <a:rPr lang="en-US" sz="5401">
                <a:solidFill>
                  <a:srgbClr val="1B3288"/>
                </a:solidFill>
                <a:latin typeface="Glacial Indifference Bold"/>
              </a:rPr>
              <a:t>MTR + MEA 160 + TR 140 - 270</a:t>
            </a:r>
          </a:p>
          <a:p>
            <a:pPr algn="ctr">
              <a:lnSpc>
                <a:spcPts val="3220"/>
              </a:lnSpc>
            </a:pPr>
            <a:r>
              <a:rPr lang="en-US" sz="2400">
                <a:solidFill>
                  <a:srgbClr val="1B3288"/>
                </a:solidFill>
                <a:latin typeface="Glacial Indifference" panose="020B0604020202020204" charset="0"/>
              </a:rPr>
              <a:t>Mise </a:t>
            </a:r>
            <a:r>
              <a:rPr lang="en-US" sz="2400" err="1">
                <a:solidFill>
                  <a:srgbClr val="1B3288"/>
                </a:solidFill>
                <a:latin typeface="Glacial Indifference" panose="020B0604020202020204" charset="0"/>
              </a:rPr>
              <a:t>en</a:t>
            </a:r>
            <a:r>
              <a:rPr lang="en-US" sz="2400">
                <a:solidFill>
                  <a:srgbClr val="1B3288"/>
                </a:solidFill>
                <a:latin typeface="Glacial Indifference" panose="020B0604020202020204" charset="0"/>
              </a:rPr>
              <a:t> oeuvre </a:t>
            </a:r>
            <a:r>
              <a:rPr lang="en-US" sz="2400" err="1">
                <a:solidFill>
                  <a:srgbClr val="1B3288"/>
                </a:solidFill>
                <a:latin typeface="Glacial Indifference" panose="020B0604020202020204" charset="0"/>
              </a:rPr>
              <a:t>en</a:t>
            </a:r>
            <a:r>
              <a:rPr lang="en-US" sz="2400">
                <a:solidFill>
                  <a:srgbClr val="1B3288"/>
                </a:solidFill>
                <a:latin typeface="Glacial Indifference" panose="020B0604020202020204" charset="0"/>
              </a:rPr>
              <a:t> </a:t>
            </a:r>
            <a:r>
              <a:rPr lang="en-US" sz="2400">
                <a:solidFill>
                  <a:srgbClr val="1B3288"/>
                </a:solidFill>
                <a:latin typeface="Glacial Indifference"/>
              </a:rPr>
              <a:t>Isolation </a:t>
            </a:r>
            <a:r>
              <a:rPr lang="en-US" sz="2400" err="1">
                <a:solidFill>
                  <a:srgbClr val="1B3288"/>
                </a:solidFill>
                <a:latin typeface="Glacial Indifference"/>
              </a:rPr>
              <a:t>Extérieure</a:t>
            </a:r>
            <a:endParaRPr lang="en-US" sz="2400">
              <a:solidFill>
                <a:srgbClr val="1B3288"/>
              </a:solidFill>
              <a:latin typeface="Glacial Indifference"/>
            </a:endParaRPr>
          </a:p>
        </p:txBody>
      </p:sp>
      <p:pic>
        <p:nvPicPr>
          <p:cNvPr id="31" name="Picture 5">
            <a:extLst>
              <a:ext uri="{FF2B5EF4-FFF2-40B4-BE49-F238E27FC236}">
                <a16:creationId xmlns:a16="http://schemas.microsoft.com/office/drawing/2014/main" id="{B2C6DDA1-4101-A31F-63B4-3F712894AD3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526560" y="9604351"/>
            <a:ext cx="481778" cy="481778"/>
          </a:xfrm>
          <a:prstGeom prst="rect">
            <a:avLst/>
          </a:prstGeom>
        </p:spPr>
      </p:pic>
      <p:sp>
        <p:nvSpPr>
          <p:cNvPr id="32" name="AutoShape 9">
            <a:extLst>
              <a:ext uri="{FF2B5EF4-FFF2-40B4-BE49-F238E27FC236}">
                <a16:creationId xmlns:a16="http://schemas.microsoft.com/office/drawing/2014/main" id="{9960980A-5A5B-25CF-F8C8-B3608046D3C4}"/>
              </a:ext>
            </a:extLst>
          </p:cNvPr>
          <p:cNvSpPr/>
          <p:nvPr/>
        </p:nvSpPr>
        <p:spPr>
          <a:xfrm rot="7954462" flipV="1">
            <a:off x="1362267" y="6390056"/>
            <a:ext cx="672756" cy="985099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pic>
        <p:nvPicPr>
          <p:cNvPr id="33" name="Picture 11">
            <a:extLst>
              <a:ext uri="{FF2B5EF4-FFF2-40B4-BE49-F238E27FC236}">
                <a16:creationId xmlns:a16="http://schemas.microsoft.com/office/drawing/2014/main" id="{1FF8FF5E-9248-1310-A056-0A07ABA9E6E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30156" y="7925927"/>
            <a:ext cx="525918" cy="517372"/>
          </a:xfrm>
          <a:prstGeom prst="rect">
            <a:avLst/>
          </a:prstGeom>
        </p:spPr>
      </p:pic>
      <p:sp>
        <p:nvSpPr>
          <p:cNvPr id="34" name="TextBox 55">
            <a:extLst>
              <a:ext uri="{FF2B5EF4-FFF2-40B4-BE49-F238E27FC236}">
                <a16:creationId xmlns:a16="http://schemas.microsoft.com/office/drawing/2014/main" id="{3D205C1A-06A9-1ED7-49F7-B05FCB894F65}"/>
              </a:ext>
            </a:extLst>
          </p:cNvPr>
          <p:cNvSpPr txBox="1"/>
          <p:nvPr/>
        </p:nvSpPr>
        <p:spPr>
          <a:xfrm>
            <a:off x="-404525" y="8571196"/>
            <a:ext cx="1595276" cy="167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 err="1">
                <a:solidFill>
                  <a:srgbClr val="000000"/>
                </a:solidFill>
                <a:latin typeface="Open Sans Light Bold"/>
              </a:rPr>
              <a:t>Extérieur</a:t>
            </a:r>
            <a:endParaRPr lang="en-US" sz="1001">
              <a:solidFill>
                <a:srgbClr val="000000"/>
              </a:solidFill>
              <a:latin typeface="Open Sans Light Bold"/>
            </a:endParaRPr>
          </a:p>
        </p:txBody>
      </p:sp>
      <p:sp>
        <p:nvSpPr>
          <p:cNvPr id="36" name="TextBox 56">
            <a:extLst>
              <a:ext uri="{FF2B5EF4-FFF2-40B4-BE49-F238E27FC236}">
                <a16:creationId xmlns:a16="http://schemas.microsoft.com/office/drawing/2014/main" id="{FDEA07B0-3D3C-48F2-FC7D-69702A9365E8}"/>
              </a:ext>
            </a:extLst>
          </p:cNvPr>
          <p:cNvSpPr txBox="1"/>
          <p:nvPr/>
        </p:nvSpPr>
        <p:spPr>
          <a:xfrm>
            <a:off x="2199727" y="6410496"/>
            <a:ext cx="1595276" cy="347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2.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Intégrer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le MEA dans le béton</a:t>
            </a:r>
          </a:p>
        </p:txBody>
      </p:sp>
      <p:sp>
        <p:nvSpPr>
          <p:cNvPr id="38" name="AutoShape 9">
            <a:extLst>
              <a:ext uri="{FF2B5EF4-FFF2-40B4-BE49-F238E27FC236}">
                <a16:creationId xmlns:a16="http://schemas.microsoft.com/office/drawing/2014/main" id="{0F16A9D7-3947-5BC3-2F76-61A3BCD41DA7}"/>
              </a:ext>
            </a:extLst>
          </p:cNvPr>
          <p:cNvSpPr/>
          <p:nvPr/>
        </p:nvSpPr>
        <p:spPr>
          <a:xfrm rot="7954462" flipV="1">
            <a:off x="2390327" y="7038447"/>
            <a:ext cx="741404" cy="65477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pic>
        <p:nvPicPr>
          <p:cNvPr id="39" name="Picture 33">
            <a:extLst>
              <a:ext uri="{FF2B5EF4-FFF2-40B4-BE49-F238E27FC236}">
                <a16:creationId xmlns:a16="http://schemas.microsoft.com/office/drawing/2014/main" id="{4B68EAAE-F19F-1569-40FF-C66923C57178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91000"/>
          </a:blip>
          <a:srcRect/>
          <a:stretch>
            <a:fillRect/>
          </a:stretch>
        </p:blipFill>
        <p:spPr>
          <a:xfrm>
            <a:off x="2825696" y="8620123"/>
            <a:ext cx="755705" cy="776076"/>
          </a:xfrm>
          <a:prstGeom prst="rect">
            <a:avLst/>
          </a:prstGeom>
        </p:spPr>
      </p:pic>
      <p:sp>
        <p:nvSpPr>
          <p:cNvPr id="40" name="TextBox 60">
            <a:extLst>
              <a:ext uri="{FF2B5EF4-FFF2-40B4-BE49-F238E27FC236}">
                <a16:creationId xmlns:a16="http://schemas.microsoft.com/office/drawing/2014/main" id="{E42D5D0B-3A8D-8C4E-D0AC-6D301F8EFF9C}"/>
              </a:ext>
            </a:extLst>
          </p:cNvPr>
          <p:cNvSpPr txBox="1"/>
          <p:nvPr/>
        </p:nvSpPr>
        <p:spPr>
          <a:xfrm rot="21322551">
            <a:off x="1046727" y="8847196"/>
            <a:ext cx="460187" cy="153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8">
                <a:solidFill>
                  <a:srgbClr val="000000"/>
                </a:solidFill>
                <a:latin typeface="Questrial"/>
              </a:rPr>
              <a:t>Béton</a:t>
            </a:r>
          </a:p>
        </p:txBody>
      </p:sp>
      <p:sp>
        <p:nvSpPr>
          <p:cNvPr id="41" name="TextBox 70">
            <a:extLst>
              <a:ext uri="{FF2B5EF4-FFF2-40B4-BE49-F238E27FC236}">
                <a16:creationId xmlns:a16="http://schemas.microsoft.com/office/drawing/2014/main" id="{CD43E55F-C89F-F331-06DC-133CB2712127}"/>
              </a:ext>
            </a:extLst>
          </p:cNvPr>
          <p:cNvSpPr txBox="1"/>
          <p:nvPr/>
        </p:nvSpPr>
        <p:spPr>
          <a:xfrm>
            <a:off x="1120392" y="9106993"/>
            <a:ext cx="359570" cy="155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23"/>
              </a:lnSpc>
            </a:pPr>
            <a:r>
              <a:rPr lang="en-US" sz="946">
                <a:solidFill>
                  <a:srgbClr val="AF0606"/>
                </a:solidFill>
                <a:latin typeface="Glacial Indifference Bold"/>
              </a:rPr>
              <a:t> 16 cm</a:t>
            </a:r>
          </a:p>
        </p:txBody>
      </p:sp>
      <p:sp>
        <p:nvSpPr>
          <p:cNvPr id="42" name="AutoShape 34">
            <a:extLst>
              <a:ext uri="{FF2B5EF4-FFF2-40B4-BE49-F238E27FC236}">
                <a16:creationId xmlns:a16="http://schemas.microsoft.com/office/drawing/2014/main" id="{46EDC344-DC1E-D3C3-A5A9-5907F3D6F2CB}"/>
              </a:ext>
            </a:extLst>
          </p:cNvPr>
          <p:cNvSpPr/>
          <p:nvPr/>
        </p:nvSpPr>
        <p:spPr>
          <a:xfrm rot="197627">
            <a:off x="1090453" y="9459593"/>
            <a:ext cx="360153" cy="2658"/>
          </a:xfrm>
          <a:prstGeom prst="line">
            <a:avLst/>
          </a:prstGeom>
          <a:ln w="9525" cap="flat">
            <a:solidFill>
              <a:srgbClr val="AF0606"/>
            </a:solidFill>
            <a:prstDash val="solid"/>
            <a:headEnd type="arrow" w="med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43" name="TextBox 55">
            <a:extLst>
              <a:ext uri="{FF2B5EF4-FFF2-40B4-BE49-F238E27FC236}">
                <a16:creationId xmlns:a16="http://schemas.microsoft.com/office/drawing/2014/main" id="{418CEDDE-BE1A-9148-C353-7788F3D66E67}"/>
              </a:ext>
            </a:extLst>
          </p:cNvPr>
          <p:cNvSpPr txBox="1"/>
          <p:nvPr/>
        </p:nvSpPr>
        <p:spPr>
          <a:xfrm>
            <a:off x="2465100" y="9500902"/>
            <a:ext cx="1595276" cy="167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 err="1">
                <a:solidFill>
                  <a:srgbClr val="000000"/>
                </a:solidFill>
                <a:latin typeface="Open Sans Light Bold"/>
              </a:rPr>
              <a:t>Intérieur</a:t>
            </a:r>
            <a:endParaRPr lang="en-US" sz="1001">
              <a:solidFill>
                <a:srgbClr val="000000"/>
              </a:solidFill>
              <a:latin typeface="Open Sans Light Bold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02376C2-757F-FAD1-822A-6382B0C02305}"/>
              </a:ext>
            </a:extLst>
          </p:cNvPr>
          <p:cNvSpPr/>
          <p:nvPr/>
        </p:nvSpPr>
        <p:spPr>
          <a:xfrm>
            <a:off x="6898951" y="5455939"/>
            <a:ext cx="3876829" cy="772107"/>
          </a:xfrm>
          <a:prstGeom prst="rect">
            <a:avLst/>
          </a:prstGeom>
          <a:solidFill>
            <a:schemeClr val="bg1"/>
          </a:solidFill>
          <a:ln>
            <a:solidFill>
              <a:srgbClr val="C5DB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1"/>
          </a:p>
        </p:txBody>
      </p:sp>
      <p:sp>
        <p:nvSpPr>
          <p:cNvPr id="24" name="TextBox 64">
            <a:extLst>
              <a:ext uri="{FF2B5EF4-FFF2-40B4-BE49-F238E27FC236}">
                <a16:creationId xmlns:a16="http://schemas.microsoft.com/office/drawing/2014/main" id="{9C1B4448-D5B6-BB29-4839-B552501A9DFA}"/>
              </a:ext>
            </a:extLst>
          </p:cNvPr>
          <p:cNvSpPr txBox="1"/>
          <p:nvPr/>
        </p:nvSpPr>
        <p:spPr>
          <a:xfrm>
            <a:off x="6014069" y="5522596"/>
            <a:ext cx="5594119" cy="6735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>
              <a:lnSpc>
                <a:spcPts val="2660"/>
              </a:lnSpc>
              <a:spcBef>
                <a:spcPct val="0"/>
              </a:spcBef>
              <a:defRPr sz="2800" u="sng">
                <a:solidFill>
                  <a:srgbClr val="1B3288"/>
                </a:solidFill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fr-FR" sz="2000" u="none">
                <a:latin typeface="Arial Black" panose="020B0A04020102020204" pitchFamily="34" charset="0"/>
              </a:rPr>
              <a:t>Isolant : 23 à 36 cm</a:t>
            </a:r>
          </a:p>
          <a:p>
            <a:r>
              <a:rPr lang="fr-FR" sz="2000" u="none">
                <a:latin typeface="Arial Black" panose="020B0A04020102020204" pitchFamily="34" charset="0"/>
              </a:rPr>
              <a:t>Béton : 16 cm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75291D6-E1DB-E17B-CA3A-A3217830553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30"/>
            <a:ext cx="2331720" cy="595601"/>
          </a:xfrm>
          <a:prstGeom prst="rect">
            <a:avLst/>
          </a:prstGeom>
        </p:spPr>
      </p:pic>
      <p:sp>
        <p:nvSpPr>
          <p:cNvPr id="35" name="TextBox 57">
            <a:extLst>
              <a:ext uri="{FF2B5EF4-FFF2-40B4-BE49-F238E27FC236}">
                <a16:creationId xmlns:a16="http://schemas.microsoft.com/office/drawing/2014/main" id="{43AF2F13-BCF1-3E15-46AE-6E0EC93EB2B6}"/>
              </a:ext>
            </a:extLst>
          </p:cNvPr>
          <p:cNvSpPr txBox="1"/>
          <p:nvPr/>
        </p:nvSpPr>
        <p:spPr>
          <a:xfrm>
            <a:off x="8728681" y="4366191"/>
            <a:ext cx="2611538" cy="6444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8"/>
              </a:lnSpc>
              <a:spcBef>
                <a:spcPct val="0"/>
              </a:spcBef>
            </a:pPr>
            <a:endParaRPr lang="en-US" sz="1401">
              <a:solidFill>
                <a:srgbClr val="000000"/>
              </a:solidFill>
              <a:latin typeface="Glacial Indifference"/>
            </a:endParaRP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Produit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: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Auvent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maçonnerie</a:t>
            </a:r>
            <a:endParaRPr lang="en-US" sz="1401">
              <a:solidFill>
                <a:srgbClr val="000000"/>
              </a:solidFill>
              <a:latin typeface="Glacial Indifference"/>
            </a:endParaRP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 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Réf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: 11011218</a:t>
            </a:r>
          </a:p>
        </p:txBody>
      </p:sp>
      <p:pic>
        <p:nvPicPr>
          <p:cNvPr id="45" name="Image 44">
            <a:extLst>
              <a:ext uri="{FF2B5EF4-FFF2-40B4-BE49-F238E27FC236}">
                <a16:creationId xmlns:a16="http://schemas.microsoft.com/office/drawing/2014/main" id="{A6F6A81D-9491-D61D-7948-389E187264D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0779952">
            <a:off x="8898018" y="3294647"/>
            <a:ext cx="2159232" cy="880967"/>
          </a:xfrm>
          <a:prstGeom prst="rect">
            <a:avLst/>
          </a:prstGeom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20D5EE30-7734-629D-F0DF-42437FEDA82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2087863" y="3330712"/>
            <a:ext cx="1771438" cy="933548"/>
          </a:xfrm>
          <a:prstGeom prst="rect">
            <a:avLst/>
          </a:prstGeom>
        </p:spPr>
      </p:pic>
      <p:sp>
        <p:nvSpPr>
          <p:cNvPr id="53" name="Ellipse 52">
            <a:extLst>
              <a:ext uri="{FF2B5EF4-FFF2-40B4-BE49-F238E27FC236}">
                <a16:creationId xmlns:a16="http://schemas.microsoft.com/office/drawing/2014/main" id="{49CF08AF-BCDC-D456-3511-14F07655714E}"/>
              </a:ext>
            </a:extLst>
          </p:cNvPr>
          <p:cNvSpPr/>
          <p:nvPr/>
        </p:nvSpPr>
        <p:spPr>
          <a:xfrm>
            <a:off x="12260600" y="3894195"/>
            <a:ext cx="393748" cy="40609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1"/>
          </a:p>
        </p:txBody>
      </p:sp>
      <p:sp>
        <p:nvSpPr>
          <p:cNvPr id="54" name="TextBox 57">
            <a:extLst>
              <a:ext uri="{FF2B5EF4-FFF2-40B4-BE49-F238E27FC236}">
                <a16:creationId xmlns:a16="http://schemas.microsoft.com/office/drawing/2014/main" id="{AAEB44E0-1AB2-FAD9-FEE3-9BF1A3C75233}"/>
              </a:ext>
            </a:extLst>
          </p:cNvPr>
          <p:cNvSpPr txBox="1"/>
          <p:nvPr/>
        </p:nvSpPr>
        <p:spPr>
          <a:xfrm>
            <a:off x="15021745" y="4560342"/>
            <a:ext cx="3037277" cy="862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fr-FR" sz="1401">
                <a:solidFill>
                  <a:srgbClr val="000000"/>
                </a:solidFill>
                <a:latin typeface="Glacial Indifference"/>
              </a:rPr>
              <a:t>Mousse P20 (129x20x269 mm) 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fr-FR" sz="1401">
                <a:solidFill>
                  <a:srgbClr val="000000"/>
                </a:solidFill>
                <a:latin typeface="Glacial Indifference"/>
              </a:rPr>
              <a:t> Réf : 11011386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fr-FR" sz="1401">
                <a:solidFill>
                  <a:srgbClr val="000000"/>
                </a:solidFill>
                <a:latin typeface="Glacial Indifference"/>
              </a:rPr>
              <a:t>Se pose dans le TR coulissant pour les épaisseurs de béton &gt; 13 cm</a:t>
            </a:r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A88E30C1-3167-D404-699E-92747AC0B87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6418" y="3124666"/>
            <a:ext cx="2400267" cy="1351502"/>
          </a:xfrm>
          <a:prstGeom prst="rect">
            <a:avLst/>
          </a:prstGeom>
        </p:spPr>
      </p:pic>
      <p:sp>
        <p:nvSpPr>
          <p:cNvPr id="58" name="TextBox 51">
            <a:extLst>
              <a:ext uri="{FF2B5EF4-FFF2-40B4-BE49-F238E27FC236}">
                <a16:creationId xmlns:a16="http://schemas.microsoft.com/office/drawing/2014/main" id="{82D40BA2-76BE-9EE6-8EA9-3A1DA3766A85}"/>
              </a:ext>
            </a:extLst>
          </p:cNvPr>
          <p:cNvSpPr txBox="1"/>
          <p:nvPr/>
        </p:nvSpPr>
        <p:spPr>
          <a:xfrm>
            <a:off x="92489" y="5906657"/>
            <a:ext cx="2958233" cy="347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64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1. Faire une réservation dans le béton pour insérer le MEA ou couler le MEA dans le béton*</a:t>
            </a:r>
          </a:p>
        </p:txBody>
      </p:sp>
      <p:sp>
        <p:nvSpPr>
          <p:cNvPr id="63" name="TextBox 51">
            <a:extLst>
              <a:ext uri="{FF2B5EF4-FFF2-40B4-BE49-F238E27FC236}">
                <a16:creationId xmlns:a16="http://schemas.microsoft.com/office/drawing/2014/main" id="{98D0FE8B-1834-4689-3600-44C9A4185813}"/>
              </a:ext>
            </a:extLst>
          </p:cNvPr>
          <p:cNvSpPr txBox="1"/>
          <p:nvPr/>
        </p:nvSpPr>
        <p:spPr>
          <a:xfrm>
            <a:off x="-18606" y="10095814"/>
            <a:ext cx="3387717" cy="1678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64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*Attention à ralentir la coulée du béton au niveau du MEA</a:t>
            </a:r>
          </a:p>
        </p:txBody>
      </p:sp>
      <p:pic>
        <p:nvPicPr>
          <p:cNvPr id="83" name="Picture 14">
            <a:extLst>
              <a:ext uri="{FF2B5EF4-FFF2-40B4-BE49-F238E27FC236}">
                <a16:creationId xmlns:a16="http://schemas.microsoft.com/office/drawing/2014/main" id="{1E5323CE-4849-2AE1-6336-55E8921FEB0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5776253" y="9584803"/>
            <a:ext cx="459495" cy="459495"/>
          </a:xfrm>
          <a:prstGeom prst="rect">
            <a:avLst/>
          </a:prstGeom>
        </p:spPr>
      </p:pic>
      <p:pic>
        <p:nvPicPr>
          <p:cNvPr id="120" name="Image 119">
            <a:extLst>
              <a:ext uri="{FF2B5EF4-FFF2-40B4-BE49-F238E27FC236}">
                <a16:creationId xmlns:a16="http://schemas.microsoft.com/office/drawing/2014/main" id="{7D7CBB3B-3ACF-7C42-8273-164678006B16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15583" t="11540" r="8042" b="7204"/>
          <a:stretch/>
        </p:blipFill>
        <p:spPr>
          <a:xfrm>
            <a:off x="16076452" y="84794"/>
            <a:ext cx="2114669" cy="1687386"/>
          </a:xfrm>
          <a:prstGeom prst="rect">
            <a:avLst/>
          </a:prstGeom>
        </p:spPr>
      </p:pic>
      <p:sp>
        <p:nvSpPr>
          <p:cNvPr id="121" name="TextBox 67">
            <a:extLst>
              <a:ext uri="{FF2B5EF4-FFF2-40B4-BE49-F238E27FC236}">
                <a16:creationId xmlns:a16="http://schemas.microsoft.com/office/drawing/2014/main" id="{3DB492F2-5FBD-BD2A-52D8-9EBB4176EF56}"/>
              </a:ext>
            </a:extLst>
          </p:cNvPr>
          <p:cNvSpPr txBox="1"/>
          <p:nvPr/>
        </p:nvSpPr>
        <p:spPr>
          <a:xfrm>
            <a:off x="16138414" y="1811140"/>
            <a:ext cx="1990743" cy="1538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89"/>
              </a:lnSpc>
            </a:pPr>
            <a:r>
              <a:rPr lang="fr-FR" sz="1001">
                <a:latin typeface="Open Sans Light"/>
              </a:rPr>
              <a:t>MTR ITE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EF2E048-FA78-D555-5B9C-55C7E555D696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291642" y="6651178"/>
            <a:ext cx="1756659" cy="2894441"/>
          </a:xfrm>
          <a:prstGeom prst="rect">
            <a:avLst/>
          </a:prstGeom>
        </p:spPr>
      </p:pic>
      <p:pic>
        <p:nvPicPr>
          <p:cNvPr id="9" name="Picture 14">
            <a:extLst>
              <a:ext uri="{FF2B5EF4-FFF2-40B4-BE49-F238E27FC236}">
                <a16:creationId xmlns:a16="http://schemas.microsoft.com/office/drawing/2014/main" id="{AA3CA269-44E0-3406-72D8-7C1EE6B0EA3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5776253" y="9584803"/>
            <a:ext cx="459495" cy="459495"/>
          </a:xfrm>
          <a:prstGeom prst="rect">
            <a:avLst/>
          </a:prstGeom>
        </p:spPr>
      </p:pic>
      <p:pic>
        <p:nvPicPr>
          <p:cNvPr id="10" name="Picture 11">
            <a:extLst>
              <a:ext uri="{FF2B5EF4-FFF2-40B4-BE49-F238E27FC236}">
                <a16:creationId xmlns:a16="http://schemas.microsoft.com/office/drawing/2014/main" id="{2F077B0D-E9C5-0FF7-1205-5F817E15FD9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3985845" y="8078552"/>
            <a:ext cx="525918" cy="517372"/>
          </a:xfrm>
          <a:prstGeom prst="rect">
            <a:avLst/>
          </a:prstGeom>
        </p:spPr>
      </p:pic>
      <p:pic>
        <p:nvPicPr>
          <p:cNvPr id="11" name="Picture 21">
            <a:extLst>
              <a:ext uri="{FF2B5EF4-FFF2-40B4-BE49-F238E27FC236}">
                <a16:creationId xmlns:a16="http://schemas.microsoft.com/office/drawing/2014/main" id="{05A6F336-48FB-D5DB-7095-FCA81F3525E3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91000"/>
          </a:blip>
          <a:srcRect/>
          <a:stretch>
            <a:fillRect/>
          </a:stretch>
        </p:blipFill>
        <p:spPr>
          <a:xfrm>
            <a:off x="7761102" y="8961697"/>
            <a:ext cx="699557" cy="718416"/>
          </a:xfrm>
          <a:prstGeom prst="rect">
            <a:avLst/>
          </a:prstGeom>
        </p:spPr>
      </p:pic>
      <p:sp>
        <p:nvSpPr>
          <p:cNvPr id="12" name="TextBox 79">
            <a:extLst>
              <a:ext uri="{FF2B5EF4-FFF2-40B4-BE49-F238E27FC236}">
                <a16:creationId xmlns:a16="http://schemas.microsoft.com/office/drawing/2014/main" id="{41170C6D-B1AB-722B-4974-E34D6F2235CA}"/>
              </a:ext>
            </a:extLst>
          </p:cNvPr>
          <p:cNvSpPr txBox="1"/>
          <p:nvPr/>
        </p:nvSpPr>
        <p:spPr>
          <a:xfrm>
            <a:off x="4105695" y="5931028"/>
            <a:ext cx="1914672" cy="347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3. Déplier les pattes du MTR pour le guider dans le MEA</a:t>
            </a:r>
          </a:p>
        </p:txBody>
      </p:sp>
      <p:sp>
        <p:nvSpPr>
          <p:cNvPr id="13" name="TextBox 44">
            <a:extLst>
              <a:ext uri="{FF2B5EF4-FFF2-40B4-BE49-F238E27FC236}">
                <a16:creationId xmlns:a16="http://schemas.microsoft.com/office/drawing/2014/main" id="{6C5FA219-282B-9438-A7ED-70C54771E368}"/>
              </a:ext>
            </a:extLst>
          </p:cNvPr>
          <p:cNvSpPr txBox="1"/>
          <p:nvPr/>
        </p:nvSpPr>
        <p:spPr>
          <a:xfrm>
            <a:off x="4025023" y="6547595"/>
            <a:ext cx="1595276" cy="347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4. Visser les pattes du MTR dans le béton</a:t>
            </a:r>
          </a:p>
        </p:txBody>
      </p:sp>
      <p:sp>
        <p:nvSpPr>
          <p:cNvPr id="14" name="AutoShape 33">
            <a:extLst>
              <a:ext uri="{FF2B5EF4-FFF2-40B4-BE49-F238E27FC236}">
                <a16:creationId xmlns:a16="http://schemas.microsoft.com/office/drawing/2014/main" id="{6E11793D-FCCC-B9B4-DCB5-5C331FDD04F9}"/>
              </a:ext>
            </a:extLst>
          </p:cNvPr>
          <p:cNvSpPr/>
          <p:nvPr/>
        </p:nvSpPr>
        <p:spPr>
          <a:xfrm rot="6063270" flipV="1">
            <a:off x="5389578" y="6519943"/>
            <a:ext cx="928036" cy="321679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15" name="TextBox 65">
            <a:extLst>
              <a:ext uri="{FF2B5EF4-FFF2-40B4-BE49-F238E27FC236}">
                <a16:creationId xmlns:a16="http://schemas.microsoft.com/office/drawing/2014/main" id="{4CD1C751-1A35-A04A-8278-EC9A120C149E}"/>
              </a:ext>
            </a:extLst>
          </p:cNvPr>
          <p:cNvSpPr txBox="1"/>
          <p:nvPr/>
        </p:nvSpPr>
        <p:spPr>
          <a:xfrm rot="395047">
            <a:off x="5680645" y="8962541"/>
            <a:ext cx="460187" cy="153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0">
                <a:solidFill>
                  <a:srgbClr val="000000"/>
                </a:solidFill>
                <a:latin typeface="Questrial"/>
              </a:rPr>
              <a:t>Béton</a:t>
            </a:r>
            <a:endParaRPr lang="en-US" sz="1001">
              <a:solidFill>
                <a:srgbClr val="000000"/>
              </a:solidFill>
              <a:latin typeface="Questrial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7B9EF286-926E-AF65-7116-14DBCFC1DE7F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4382" y="6247485"/>
            <a:ext cx="600937" cy="555867"/>
          </a:xfrm>
          <a:prstGeom prst="rect">
            <a:avLst/>
          </a:prstGeom>
        </p:spPr>
      </p:pic>
      <p:sp>
        <p:nvSpPr>
          <p:cNvPr id="18" name="AutoShape 9">
            <a:extLst>
              <a:ext uri="{FF2B5EF4-FFF2-40B4-BE49-F238E27FC236}">
                <a16:creationId xmlns:a16="http://schemas.microsoft.com/office/drawing/2014/main" id="{8C44D093-3671-B707-5640-978EDE662A58}"/>
              </a:ext>
            </a:extLst>
          </p:cNvPr>
          <p:cNvSpPr/>
          <p:nvPr/>
        </p:nvSpPr>
        <p:spPr>
          <a:xfrm rot="7954462" flipV="1">
            <a:off x="5165356" y="6925869"/>
            <a:ext cx="70915" cy="79946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E40AE842-FCBE-DF63-DC0A-3E59C65B1F5F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4722219" y="6089484"/>
            <a:ext cx="2561880" cy="3488876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48AB9824-F53D-CF9C-0F66-6FFD1044762A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0023404" y="6261758"/>
            <a:ext cx="3139504" cy="3717363"/>
          </a:xfrm>
          <a:prstGeom prst="rect">
            <a:avLst/>
          </a:prstGeom>
        </p:spPr>
      </p:pic>
      <p:sp>
        <p:nvSpPr>
          <p:cNvPr id="44" name="AutoShape 17">
            <a:extLst>
              <a:ext uri="{FF2B5EF4-FFF2-40B4-BE49-F238E27FC236}">
                <a16:creationId xmlns:a16="http://schemas.microsoft.com/office/drawing/2014/main" id="{D128BF58-88FA-A187-462A-D651438F97D1}"/>
              </a:ext>
            </a:extLst>
          </p:cNvPr>
          <p:cNvSpPr/>
          <p:nvPr/>
        </p:nvSpPr>
        <p:spPr>
          <a:xfrm rot="5400000">
            <a:off x="11342761" y="7992975"/>
            <a:ext cx="4547577" cy="27678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pic>
        <p:nvPicPr>
          <p:cNvPr id="47" name="Picture 20">
            <a:extLst>
              <a:ext uri="{FF2B5EF4-FFF2-40B4-BE49-F238E27FC236}">
                <a16:creationId xmlns:a16="http://schemas.microsoft.com/office/drawing/2014/main" id="{7F97F6A5-21B8-4ECE-FBA7-AC9D65F0E45B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5794353" y="9593213"/>
            <a:ext cx="467284" cy="467284"/>
          </a:xfrm>
          <a:prstGeom prst="rect">
            <a:avLst/>
          </a:prstGeom>
        </p:spPr>
      </p:pic>
      <p:pic>
        <p:nvPicPr>
          <p:cNvPr id="48" name="Picture 11">
            <a:extLst>
              <a:ext uri="{FF2B5EF4-FFF2-40B4-BE49-F238E27FC236}">
                <a16:creationId xmlns:a16="http://schemas.microsoft.com/office/drawing/2014/main" id="{8F858852-AE32-C76D-1B50-DAC08C48EC6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3710374" y="8103689"/>
            <a:ext cx="525918" cy="517372"/>
          </a:xfrm>
          <a:prstGeom prst="rect">
            <a:avLst/>
          </a:prstGeom>
        </p:spPr>
      </p:pic>
      <p:pic>
        <p:nvPicPr>
          <p:cNvPr id="49" name="Picture 21">
            <a:extLst>
              <a:ext uri="{FF2B5EF4-FFF2-40B4-BE49-F238E27FC236}">
                <a16:creationId xmlns:a16="http://schemas.microsoft.com/office/drawing/2014/main" id="{77CD35A4-62A5-0C1B-BB8B-30C9821DDFCC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91000"/>
          </a:blip>
          <a:srcRect/>
          <a:stretch>
            <a:fillRect/>
          </a:stretch>
        </p:blipFill>
        <p:spPr>
          <a:xfrm>
            <a:off x="17491564" y="9007954"/>
            <a:ext cx="699557" cy="718416"/>
          </a:xfrm>
          <a:prstGeom prst="rect">
            <a:avLst/>
          </a:prstGeom>
        </p:spPr>
      </p:pic>
      <p:sp>
        <p:nvSpPr>
          <p:cNvPr id="50" name="TextBox 90">
            <a:extLst>
              <a:ext uri="{FF2B5EF4-FFF2-40B4-BE49-F238E27FC236}">
                <a16:creationId xmlns:a16="http://schemas.microsoft.com/office/drawing/2014/main" id="{555FBF6A-7C9C-4F55-37CA-AF51B1ECF230}"/>
              </a:ext>
            </a:extLst>
          </p:cNvPr>
          <p:cNvSpPr txBox="1"/>
          <p:nvPr/>
        </p:nvSpPr>
        <p:spPr>
          <a:xfrm>
            <a:off x="16890998" y="5864401"/>
            <a:ext cx="1377038" cy="347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8. Visser l’entrée d’air sur le MEA</a:t>
            </a:r>
          </a:p>
        </p:txBody>
      </p:sp>
      <p:sp>
        <p:nvSpPr>
          <p:cNvPr id="51" name="AutoShape 92">
            <a:extLst>
              <a:ext uri="{FF2B5EF4-FFF2-40B4-BE49-F238E27FC236}">
                <a16:creationId xmlns:a16="http://schemas.microsoft.com/office/drawing/2014/main" id="{00ABD87E-4BDB-5A2D-3427-FC4ECAAD5C37}"/>
              </a:ext>
            </a:extLst>
          </p:cNvPr>
          <p:cNvSpPr/>
          <p:nvPr/>
        </p:nvSpPr>
        <p:spPr>
          <a:xfrm rot="5400000">
            <a:off x="16866818" y="6453832"/>
            <a:ext cx="635384" cy="282221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60" name="AutoShape 33">
            <a:extLst>
              <a:ext uri="{FF2B5EF4-FFF2-40B4-BE49-F238E27FC236}">
                <a16:creationId xmlns:a16="http://schemas.microsoft.com/office/drawing/2014/main" id="{8AEFDFFC-4BD0-0FCD-D13B-3A28B51FA7D4}"/>
              </a:ext>
            </a:extLst>
          </p:cNvPr>
          <p:cNvSpPr/>
          <p:nvPr/>
        </p:nvSpPr>
        <p:spPr>
          <a:xfrm rot="6063270" flipV="1">
            <a:off x="14695944" y="6687302"/>
            <a:ext cx="315691" cy="207791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61" name="TextBox 66">
            <a:extLst>
              <a:ext uri="{FF2B5EF4-FFF2-40B4-BE49-F238E27FC236}">
                <a16:creationId xmlns:a16="http://schemas.microsoft.com/office/drawing/2014/main" id="{77DF0C1E-6221-C822-1105-7E4C13E037DC}"/>
              </a:ext>
            </a:extLst>
          </p:cNvPr>
          <p:cNvSpPr txBox="1"/>
          <p:nvPr/>
        </p:nvSpPr>
        <p:spPr>
          <a:xfrm>
            <a:off x="13817044" y="5990558"/>
            <a:ext cx="1786960" cy="526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9. Visser le auvent avec les vis auto perforantes, sur les ergots du TR </a:t>
            </a:r>
          </a:p>
        </p:txBody>
      </p:sp>
      <p:pic>
        <p:nvPicPr>
          <p:cNvPr id="64" name="Picture 11">
            <a:extLst>
              <a:ext uri="{FF2B5EF4-FFF2-40B4-BE49-F238E27FC236}">
                <a16:creationId xmlns:a16="http://schemas.microsoft.com/office/drawing/2014/main" id="{12CF486D-D6DF-8C85-F115-9463702EA74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8802006" y="8006539"/>
            <a:ext cx="525918" cy="517372"/>
          </a:xfrm>
          <a:prstGeom prst="rect">
            <a:avLst/>
          </a:prstGeom>
        </p:spPr>
      </p:pic>
      <p:pic>
        <p:nvPicPr>
          <p:cNvPr id="65" name="Picture 21">
            <a:extLst>
              <a:ext uri="{FF2B5EF4-FFF2-40B4-BE49-F238E27FC236}">
                <a16:creationId xmlns:a16="http://schemas.microsoft.com/office/drawing/2014/main" id="{F5275BC0-188C-5DAF-FE4F-400710176A27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91000"/>
          </a:blip>
          <a:srcRect/>
          <a:stretch>
            <a:fillRect/>
          </a:stretch>
        </p:blipFill>
        <p:spPr>
          <a:xfrm>
            <a:off x="12673133" y="8994673"/>
            <a:ext cx="699557" cy="718416"/>
          </a:xfrm>
          <a:prstGeom prst="rect">
            <a:avLst/>
          </a:prstGeom>
        </p:spPr>
      </p:pic>
      <p:sp>
        <p:nvSpPr>
          <p:cNvPr id="66" name="TextBox 60">
            <a:extLst>
              <a:ext uri="{FF2B5EF4-FFF2-40B4-BE49-F238E27FC236}">
                <a16:creationId xmlns:a16="http://schemas.microsoft.com/office/drawing/2014/main" id="{536AE8D1-1F4C-BB5A-A8ED-7D8C58BDB02A}"/>
              </a:ext>
            </a:extLst>
          </p:cNvPr>
          <p:cNvSpPr txBox="1"/>
          <p:nvPr/>
        </p:nvSpPr>
        <p:spPr>
          <a:xfrm rot="448550">
            <a:off x="11574081" y="9319447"/>
            <a:ext cx="460187" cy="153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8">
                <a:solidFill>
                  <a:srgbClr val="000000"/>
                </a:solidFill>
                <a:latin typeface="Questrial"/>
              </a:rPr>
              <a:t>Béton</a:t>
            </a:r>
          </a:p>
        </p:txBody>
      </p:sp>
      <p:sp>
        <p:nvSpPr>
          <p:cNvPr id="68" name="TextBox 60">
            <a:extLst>
              <a:ext uri="{FF2B5EF4-FFF2-40B4-BE49-F238E27FC236}">
                <a16:creationId xmlns:a16="http://schemas.microsoft.com/office/drawing/2014/main" id="{3C5686CB-D6F3-8337-1265-632CEE39B70F}"/>
              </a:ext>
            </a:extLst>
          </p:cNvPr>
          <p:cNvSpPr txBox="1"/>
          <p:nvPr/>
        </p:nvSpPr>
        <p:spPr>
          <a:xfrm rot="21322551">
            <a:off x="10240843" y="7805362"/>
            <a:ext cx="460187" cy="153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8" err="1">
                <a:solidFill>
                  <a:srgbClr val="000000"/>
                </a:solidFill>
                <a:latin typeface="Questrial"/>
              </a:rPr>
              <a:t>Isolant</a:t>
            </a:r>
            <a:endParaRPr lang="en-US" sz="908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70" name="AutoShape 9">
            <a:extLst>
              <a:ext uri="{FF2B5EF4-FFF2-40B4-BE49-F238E27FC236}">
                <a16:creationId xmlns:a16="http://schemas.microsoft.com/office/drawing/2014/main" id="{97E45D0B-DE7D-47FF-BE66-244D5C174C40}"/>
              </a:ext>
            </a:extLst>
          </p:cNvPr>
          <p:cNvSpPr/>
          <p:nvPr/>
        </p:nvSpPr>
        <p:spPr>
          <a:xfrm rot="7954462" flipH="1" flipV="1">
            <a:off x="10534380" y="6574454"/>
            <a:ext cx="189618" cy="1161508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71" name="AutoShape 9">
            <a:extLst>
              <a:ext uri="{FF2B5EF4-FFF2-40B4-BE49-F238E27FC236}">
                <a16:creationId xmlns:a16="http://schemas.microsoft.com/office/drawing/2014/main" id="{E6550B1C-5619-CACF-D25C-B76CD91FBF00}"/>
              </a:ext>
            </a:extLst>
          </p:cNvPr>
          <p:cNvSpPr/>
          <p:nvPr/>
        </p:nvSpPr>
        <p:spPr>
          <a:xfrm rot="7954462" flipV="1">
            <a:off x="11242652" y="6823107"/>
            <a:ext cx="1213101" cy="2311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73" name="TextBox 44">
            <a:extLst>
              <a:ext uri="{FF2B5EF4-FFF2-40B4-BE49-F238E27FC236}">
                <a16:creationId xmlns:a16="http://schemas.microsoft.com/office/drawing/2014/main" id="{4A7689E2-5495-ABA2-D7C3-632E36CB3110}"/>
              </a:ext>
            </a:extLst>
          </p:cNvPr>
          <p:cNvSpPr txBox="1"/>
          <p:nvPr/>
        </p:nvSpPr>
        <p:spPr>
          <a:xfrm>
            <a:off x="11952224" y="5893388"/>
            <a:ext cx="1565275" cy="526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7. Veiller à bien mettre les ergots côté extérieur afin de fixer le auvent</a:t>
            </a:r>
          </a:p>
        </p:txBody>
      </p:sp>
      <p:sp>
        <p:nvSpPr>
          <p:cNvPr id="74" name="TextBox 56">
            <a:extLst>
              <a:ext uri="{FF2B5EF4-FFF2-40B4-BE49-F238E27FC236}">
                <a16:creationId xmlns:a16="http://schemas.microsoft.com/office/drawing/2014/main" id="{DD0D6AEA-D002-D930-BF99-5AB9A2B391AA}"/>
              </a:ext>
            </a:extLst>
          </p:cNvPr>
          <p:cNvSpPr txBox="1"/>
          <p:nvPr/>
        </p:nvSpPr>
        <p:spPr>
          <a:xfrm>
            <a:off x="8695521" y="6259623"/>
            <a:ext cx="2117933" cy="7064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5. Faire une réservation de 521 par 205 mm dans l'isolant pour intégrer le manchon, le TR et la mousse P20 si nécessaire</a:t>
            </a:r>
          </a:p>
        </p:txBody>
      </p:sp>
      <p:pic>
        <p:nvPicPr>
          <p:cNvPr id="75" name="Picture 18">
            <a:extLst>
              <a:ext uri="{FF2B5EF4-FFF2-40B4-BE49-F238E27FC236}">
                <a16:creationId xmlns:a16="http://schemas.microsoft.com/office/drawing/2014/main" id="{BBEC3A98-5D66-A53F-801C-8699B46B57C7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>
            <a:fillRect/>
          </a:stretch>
        </p:blipFill>
        <p:spPr>
          <a:xfrm>
            <a:off x="10725783" y="9612126"/>
            <a:ext cx="448370" cy="448370"/>
          </a:xfrm>
          <a:prstGeom prst="rect">
            <a:avLst/>
          </a:prstGeom>
        </p:spPr>
      </p:pic>
      <p:sp>
        <p:nvSpPr>
          <p:cNvPr id="76" name="AutoShape 36">
            <a:extLst>
              <a:ext uri="{FF2B5EF4-FFF2-40B4-BE49-F238E27FC236}">
                <a16:creationId xmlns:a16="http://schemas.microsoft.com/office/drawing/2014/main" id="{F7FCC16E-2A4A-EF74-2F06-17A4BA9E6559}"/>
              </a:ext>
            </a:extLst>
          </p:cNvPr>
          <p:cNvSpPr/>
          <p:nvPr/>
        </p:nvSpPr>
        <p:spPr>
          <a:xfrm rot="573963" flipV="1">
            <a:off x="10231514" y="8570514"/>
            <a:ext cx="453369" cy="123397"/>
          </a:xfrm>
          <a:prstGeom prst="line">
            <a:avLst/>
          </a:prstGeom>
          <a:ln w="9525" cap="flat">
            <a:solidFill>
              <a:srgbClr val="AF0606"/>
            </a:solidFill>
            <a:prstDash val="solid"/>
            <a:headEnd type="arrow" w="med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77" name="TextBox 73">
            <a:extLst>
              <a:ext uri="{FF2B5EF4-FFF2-40B4-BE49-F238E27FC236}">
                <a16:creationId xmlns:a16="http://schemas.microsoft.com/office/drawing/2014/main" id="{6DE8543B-9B12-A806-9E5D-994C51120187}"/>
              </a:ext>
            </a:extLst>
          </p:cNvPr>
          <p:cNvSpPr txBox="1"/>
          <p:nvPr/>
        </p:nvSpPr>
        <p:spPr>
          <a:xfrm rot="21274180">
            <a:off x="10247146" y="8114630"/>
            <a:ext cx="448121" cy="370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70"/>
              </a:lnSpc>
            </a:pPr>
            <a:r>
              <a:rPr lang="en-US" sz="1051">
                <a:solidFill>
                  <a:srgbClr val="AF0606"/>
                </a:solidFill>
                <a:latin typeface="Glacial Indifference Bold"/>
              </a:rPr>
              <a:t>16 à 23 cm</a:t>
            </a:r>
          </a:p>
        </p:txBody>
      </p:sp>
      <p:pic>
        <p:nvPicPr>
          <p:cNvPr id="79" name="Image 78">
            <a:extLst>
              <a:ext uri="{FF2B5EF4-FFF2-40B4-BE49-F238E27FC236}">
                <a16:creationId xmlns:a16="http://schemas.microsoft.com/office/drawing/2014/main" id="{5DFE7310-9DEE-1ADE-9D5A-B89B9D0ABDC0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8574" y="9245638"/>
            <a:ext cx="561461" cy="561461"/>
          </a:xfrm>
          <a:prstGeom prst="rect">
            <a:avLst/>
          </a:prstGeom>
        </p:spPr>
      </p:pic>
      <p:sp>
        <p:nvSpPr>
          <p:cNvPr id="82" name="AutoShape 9">
            <a:extLst>
              <a:ext uri="{FF2B5EF4-FFF2-40B4-BE49-F238E27FC236}">
                <a16:creationId xmlns:a16="http://schemas.microsoft.com/office/drawing/2014/main" id="{D0B78704-FE07-F3EC-E539-F714B29707C7}"/>
              </a:ext>
            </a:extLst>
          </p:cNvPr>
          <p:cNvSpPr/>
          <p:nvPr/>
        </p:nvSpPr>
        <p:spPr>
          <a:xfrm rot="7954462" flipH="1" flipV="1">
            <a:off x="9716320" y="8568554"/>
            <a:ext cx="2020182" cy="436115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pic>
        <p:nvPicPr>
          <p:cNvPr id="84" name="Image 83">
            <a:extLst>
              <a:ext uri="{FF2B5EF4-FFF2-40B4-BE49-F238E27FC236}">
                <a16:creationId xmlns:a16="http://schemas.microsoft.com/office/drawing/2014/main" id="{9D9A2951-A4B9-D6B6-1C3E-CF8CE376A1D2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3943445" y="6647137"/>
            <a:ext cx="768925" cy="719183"/>
          </a:xfrm>
          <a:prstGeom prst="rect">
            <a:avLst/>
          </a:prstGeom>
        </p:spPr>
      </p:pic>
      <p:sp>
        <p:nvSpPr>
          <p:cNvPr id="85" name="ZoneTexte 84">
            <a:extLst>
              <a:ext uri="{FF2B5EF4-FFF2-40B4-BE49-F238E27FC236}">
                <a16:creationId xmlns:a16="http://schemas.microsoft.com/office/drawing/2014/main" id="{262E8B22-90C6-5927-7BCF-B085A0A0AFCE}"/>
              </a:ext>
            </a:extLst>
          </p:cNvPr>
          <p:cNvSpPr txBox="1"/>
          <p:nvPr/>
        </p:nvSpPr>
        <p:spPr>
          <a:xfrm>
            <a:off x="8689664" y="9807099"/>
            <a:ext cx="2031616" cy="400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00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6. Déplier les languettes pour centrer le TR sur le manchon</a:t>
            </a:r>
          </a:p>
        </p:txBody>
      </p:sp>
      <p:sp>
        <p:nvSpPr>
          <p:cNvPr id="86" name="TextBox 72">
            <a:extLst>
              <a:ext uri="{FF2B5EF4-FFF2-40B4-BE49-F238E27FC236}">
                <a16:creationId xmlns:a16="http://schemas.microsoft.com/office/drawing/2014/main" id="{A63D110F-9CF0-BCB1-1760-75691E6A833C}"/>
              </a:ext>
            </a:extLst>
          </p:cNvPr>
          <p:cNvSpPr txBox="1"/>
          <p:nvPr/>
        </p:nvSpPr>
        <p:spPr>
          <a:xfrm rot="399618">
            <a:off x="15018651" y="8833002"/>
            <a:ext cx="479314" cy="115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5"/>
              </a:lnSpc>
            </a:pPr>
            <a:r>
              <a:rPr lang="en-US" sz="900" err="1">
                <a:solidFill>
                  <a:srgbClr val="000000"/>
                </a:solidFill>
                <a:latin typeface="Questrial"/>
              </a:rPr>
              <a:t>Isolant</a:t>
            </a:r>
            <a:endParaRPr lang="en-US" sz="900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87" name="TextBox 65">
            <a:extLst>
              <a:ext uri="{FF2B5EF4-FFF2-40B4-BE49-F238E27FC236}">
                <a16:creationId xmlns:a16="http://schemas.microsoft.com/office/drawing/2014/main" id="{92C86276-9F83-D53D-1265-FD818C08C1A6}"/>
              </a:ext>
            </a:extLst>
          </p:cNvPr>
          <p:cNvSpPr txBox="1"/>
          <p:nvPr/>
        </p:nvSpPr>
        <p:spPr>
          <a:xfrm rot="395047">
            <a:off x="15646107" y="8866478"/>
            <a:ext cx="381723" cy="1532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0">
                <a:solidFill>
                  <a:srgbClr val="000000"/>
                </a:solidFill>
                <a:latin typeface="Questrial"/>
              </a:rPr>
              <a:t>Béton</a:t>
            </a:r>
            <a:endParaRPr lang="en-US" sz="1001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88" name="TextBox 59">
            <a:extLst>
              <a:ext uri="{FF2B5EF4-FFF2-40B4-BE49-F238E27FC236}">
                <a16:creationId xmlns:a16="http://schemas.microsoft.com/office/drawing/2014/main" id="{AA1D80B5-01B9-619F-3AF8-DF798D2800AA}"/>
              </a:ext>
            </a:extLst>
          </p:cNvPr>
          <p:cNvSpPr txBox="1"/>
          <p:nvPr/>
        </p:nvSpPr>
        <p:spPr>
          <a:xfrm>
            <a:off x="11190587" y="4579391"/>
            <a:ext cx="3688487" cy="862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fr-FR" sz="1401">
                <a:solidFill>
                  <a:srgbClr val="000000"/>
                </a:solidFill>
                <a:latin typeface="Glacial Indifference"/>
              </a:rPr>
              <a:t> TR coulissant 14 à 27 cm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fr-FR" sz="1401">
                <a:solidFill>
                  <a:srgbClr val="000000"/>
                </a:solidFill>
                <a:latin typeface="Glacial Indifference"/>
              </a:rPr>
              <a:t>Réf: 11011389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fr-FR" sz="1401">
                <a:solidFill>
                  <a:srgbClr val="000000"/>
                </a:solidFill>
                <a:latin typeface="Glacial Indifference"/>
              </a:rPr>
              <a:t>Le côté avec les ergots permet de fixer le auvent dans le TR.</a:t>
            </a:r>
          </a:p>
        </p:txBody>
      </p:sp>
      <p:sp>
        <p:nvSpPr>
          <p:cNvPr id="89" name="Bouton d’action : début 88">
            <a:hlinkClick r:id="rId31" action="ppaction://hlinksldjump" highlightClick="1"/>
            <a:extLst>
              <a:ext uri="{FF2B5EF4-FFF2-40B4-BE49-F238E27FC236}">
                <a16:creationId xmlns:a16="http://schemas.microsoft.com/office/drawing/2014/main" id="{5897363A-D278-4791-CE60-8E9B9113C412}"/>
              </a:ext>
            </a:extLst>
          </p:cNvPr>
          <p:cNvSpPr/>
          <p:nvPr/>
        </p:nvSpPr>
        <p:spPr>
          <a:xfrm>
            <a:off x="128376" y="800556"/>
            <a:ext cx="940870" cy="850231"/>
          </a:xfrm>
          <a:prstGeom prst="actionButtonBeginning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4" name="TextBox 55">
            <a:extLst>
              <a:ext uri="{FF2B5EF4-FFF2-40B4-BE49-F238E27FC236}">
                <a16:creationId xmlns:a16="http://schemas.microsoft.com/office/drawing/2014/main" id="{7891B50E-72BF-128C-E033-4ACA3EB40F46}"/>
              </a:ext>
            </a:extLst>
          </p:cNvPr>
          <p:cNvSpPr txBox="1"/>
          <p:nvPr/>
        </p:nvSpPr>
        <p:spPr>
          <a:xfrm>
            <a:off x="3049470" y="5038520"/>
            <a:ext cx="3164994" cy="5450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 dirty="0" err="1">
                <a:solidFill>
                  <a:srgbClr val="000000"/>
                </a:solidFill>
                <a:latin typeface="Glacial Indifference"/>
              </a:rPr>
              <a:t>Produit</a:t>
            </a:r>
            <a:r>
              <a:rPr lang="en-US" sz="1600" dirty="0">
                <a:solidFill>
                  <a:srgbClr val="000000"/>
                </a:solidFill>
                <a:latin typeface="Glacial Indifference"/>
              </a:rPr>
              <a:t> : MTR </a:t>
            </a:r>
            <a:r>
              <a:rPr lang="en-US" sz="1600" dirty="0" err="1">
                <a:solidFill>
                  <a:srgbClr val="000000"/>
                </a:solidFill>
                <a:latin typeface="Glacial Indifference"/>
              </a:rPr>
              <a:t>Acoustique</a:t>
            </a:r>
            <a:r>
              <a:rPr lang="en-US" sz="1600" dirty="0">
                <a:solidFill>
                  <a:srgbClr val="000000"/>
                </a:solidFill>
                <a:latin typeface="Glacial Indifference"/>
              </a:rPr>
              <a:t> (11011404) + MEA 160 (11011371)</a:t>
            </a:r>
          </a:p>
        </p:txBody>
      </p:sp>
    </p:spTree>
    <p:extLst>
      <p:ext uri="{BB962C8B-B14F-4D97-AF65-F5344CB8AC3E}">
        <p14:creationId xmlns:p14="http://schemas.microsoft.com/office/powerpoint/2010/main" val="40607296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C4E7247-F7CB-03C6-35DA-50A7CF62FF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199" y="6771189"/>
            <a:ext cx="1852021" cy="2972076"/>
          </a:xfrm>
          <a:prstGeom prst="rect">
            <a:avLst/>
          </a:prstGeom>
        </p:spPr>
      </p:pic>
      <p:pic>
        <p:nvPicPr>
          <p:cNvPr id="81" name="Image 80">
            <a:extLst>
              <a:ext uri="{FF2B5EF4-FFF2-40B4-BE49-F238E27FC236}">
                <a16:creationId xmlns:a16="http://schemas.microsoft.com/office/drawing/2014/main" id="{0BAD19DE-8E92-AAC9-612B-174D59BD54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06" y="2463286"/>
            <a:ext cx="3751904" cy="2955949"/>
          </a:xfrm>
          <a:prstGeom prst="rect">
            <a:avLst/>
          </a:prstGeom>
        </p:spPr>
      </p:pic>
      <p:pic>
        <p:nvPicPr>
          <p:cNvPr id="80" name="Image 79">
            <a:extLst>
              <a:ext uri="{FF2B5EF4-FFF2-40B4-BE49-F238E27FC236}">
                <a16:creationId xmlns:a16="http://schemas.microsoft.com/office/drawing/2014/main" id="{65F03727-9B03-FBEF-713F-7B3F35B5740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0240" y="2891970"/>
            <a:ext cx="2907011" cy="2305196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 rot="5400000">
            <a:off x="6752098" y="3886944"/>
            <a:ext cx="3730260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7" name="AutoShape 7"/>
          <p:cNvSpPr/>
          <p:nvPr/>
        </p:nvSpPr>
        <p:spPr>
          <a:xfrm rot="5400000">
            <a:off x="1524331" y="8025439"/>
            <a:ext cx="4521081" cy="205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8" name="AutoShape 8"/>
          <p:cNvSpPr/>
          <p:nvPr/>
        </p:nvSpPr>
        <p:spPr>
          <a:xfrm>
            <a:off x="-194234" y="5733024"/>
            <a:ext cx="18870908" cy="0"/>
          </a:xfrm>
          <a:prstGeom prst="line">
            <a:avLst/>
          </a:prstGeom>
          <a:ln w="47625" cap="flat">
            <a:solidFill>
              <a:srgbClr val="C5DB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16" name="AutoShape 16"/>
          <p:cNvSpPr/>
          <p:nvPr/>
        </p:nvSpPr>
        <p:spPr>
          <a:xfrm rot="5400000" flipV="1">
            <a:off x="6370527" y="8023171"/>
            <a:ext cx="4521079" cy="27676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pic>
        <p:nvPicPr>
          <p:cNvPr id="25" name="Picture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4255632" y="3658503"/>
            <a:ext cx="693287" cy="693287"/>
          </a:xfrm>
          <a:prstGeom prst="rect">
            <a:avLst/>
          </a:prstGeom>
        </p:spPr>
      </p:pic>
      <p:sp>
        <p:nvSpPr>
          <p:cNvPr id="26" name="AutoShape 26"/>
          <p:cNvSpPr/>
          <p:nvPr/>
        </p:nvSpPr>
        <p:spPr>
          <a:xfrm>
            <a:off x="1" y="2026576"/>
            <a:ext cx="18482437" cy="0"/>
          </a:xfrm>
          <a:prstGeom prst="line">
            <a:avLst/>
          </a:prstGeom>
          <a:ln w="47625" cap="flat">
            <a:solidFill>
              <a:srgbClr val="C5DB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62" name="TextBox 62"/>
          <p:cNvSpPr txBox="1"/>
          <p:nvPr/>
        </p:nvSpPr>
        <p:spPr>
          <a:xfrm>
            <a:off x="3657057" y="2236147"/>
            <a:ext cx="1860500" cy="331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899" u="sng" err="1">
                <a:solidFill>
                  <a:srgbClr val="1B3288"/>
                </a:solidFill>
                <a:latin typeface="Glacial Indifference Bold"/>
              </a:rPr>
              <a:t>Produit</a:t>
            </a:r>
            <a:r>
              <a:rPr lang="en-US" sz="1899" u="sng">
                <a:solidFill>
                  <a:srgbClr val="1B3288"/>
                </a:solidFill>
                <a:latin typeface="Glacial Indifference Bold"/>
              </a:rPr>
              <a:t> </a:t>
            </a:r>
            <a:r>
              <a:rPr lang="en-US" sz="1899" u="sng">
                <a:solidFill>
                  <a:srgbClr val="1B328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principal</a:t>
            </a:r>
          </a:p>
        </p:txBody>
      </p:sp>
      <p:sp>
        <p:nvSpPr>
          <p:cNvPr id="109" name="TextBox 64">
            <a:extLst>
              <a:ext uri="{FF2B5EF4-FFF2-40B4-BE49-F238E27FC236}">
                <a16:creationId xmlns:a16="http://schemas.microsoft.com/office/drawing/2014/main" id="{7650FE56-6D32-63A5-86CE-203D160B4354}"/>
              </a:ext>
            </a:extLst>
          </p:cNvPr>
          <p:cNvSpPr txBox="1"/>
          <p:nvPr/>
        </p:nvSpPr>
        <p:spPr>
          <a:xfrm>
            <a:off x="12911349" y="2166560"/>
            <a:ext cx="1731980" cy="3327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899" u="sng" err="1">
                <a:solidFill>
                  <a:srgbClr val="1B328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Accessoires</a:t>
            </a:r>
            <a:endParaRPr lang="en-US" sz="1899" u="sng">
              <a:solidFill>
                <a:srgbClr val="1B3288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2" name="TextBox 49">
            <a:extLst>
              <a:ext uri="{FF2B5EF4-FFF2-40B4-BE49-F238E27FC236}">
                <a16:creationId xmlns:a16="http://schemas.microsoft.com/office/drawing/2014/main" id="{05B2CC3A-2172-77DD-BBED-E4F559844D66}"/>
              </a:ext>
            </a:extLst>
          </p:cNvPr>
          <p:cNvSpPr txBox="1"/>
          <p:nvPr/>
        </p:nvSpPr>
        <p:spPr>
          <a:xfrm>
            <a:off x="3561205" y="592571"/>
            <a:ext cx="10302956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8"/>
              </a:lnSpc>
            </a:pPr>
            <a:r>
              <a:rPr lang="en-US" sz="5401">
                <a:solidFill>
                  <a:srgbClr val="1B3288"/>
                </a:solidFill>
                <a:latin typeface="Glacial Indifference Bold"/>
              </a:rPr>
              <a:t>MTR + MEA 200 + TR 140 - 270</a:t>
            </a:r>
          </a:p>
          <a:p>
            <a:pPr algn="ctr">
              <a:lnSpc>
                <a:spcPts val="3220"/>
              </a:lnSpc>
            </a:pPr>
            <a:r>
              <a:rPr lang="en-US" sz="2400">
                <a:solidFill>
                  <a:srgbClr val="1B3288"/>
                </a:solidFill>
                <a:latin typeface="Glacial Indifference" panose="020B0604020202020204" charset="0"/>
              </a:rPr>
              <a:t>Mise </a:t>
            </a:r>
            <a:r>
              <a:rPr lang="en-US" sz="2400" err="1">
                <a:solidFill>
                  <a:srgbClr val="1B3288"/>
                </a:solidFill>
                <a:latin typeface="Glacial Indifference" panose="020B0604020202020204" charset="0"/>
              </a:rPr>
              <a:t>en</a:t>
            </a:r>
            <a:r>
              <a:rPr lang="en-US" sz="2400">
                <a:solidFill>
                  <a:srgbClr val="1B3288"/>
                </a:solidFill>
                <a:latin typeface="Glacial Indifference" panose="020B0604020202020204" charset="0"/>
              </a:rPr>
              <a:t> oeuvre </a:t>
            </a:r>
            <a:r>
              <a:rPr lang="en-US" sz="2400" err="1">
                <a:solidFill>
                  <a:srgbClr val="1B3288"/>
                </a:solidFill>
                <a:latin typeface="Glacial Indifference" panose="020B0604020202020204" charset="0"/>
              </a:rPr>
              <a:t>en</a:t>
            </a:r>
            <a:r>
              <a:rPr lang="en-US" sz="2400">
                <a:solidFill>
                  <a:srgbClr val="1B3288"/>
                </a:solidFill>
                <a:latin typeface="Glacial Indifference" panose="020B0604020202020204" charset="0"/>
              </a:rPr>
              <a:t> </a:t>
            </a:r>
            <a:r>
              <a:rPr lang="en-US" sz="2400">
                <a:solidFill>
                  <a:srgbClr val="1B3288"/>
                </a:solidFill>
                <a:latin typeface="Glacial Indifference"/>
              </a:rPr>
              <a:t>Isolation </a:t>
            </a:r>
            <a:r>
              <a:rPr lang="en-US" sz="2400" err="1">
                <a:solidFill>
                  <a:srgbClr val="1B3288"/>
                </a:solidFill>
                <a:latin typeface="Glacial Indifference"/>
              </a:rPr>
              <a:t>Extérieure</a:t>
            </a:r>
            <a:endParaRPr lang="en-US" sz="2400">
              <a:solidFill>
                <a:srgbClr val="1B3288"/>
              </a:solidFill>
              <a:latin typeface="Glacial Indifference"/>
            </a:endParaRPr>
          </a:p>
        </p:txBody>
      </p:sp>
      <p:pic>
        <p:nvPicPr>
          <p:cNvPr id="31" name="Picture 5">
            <a:extLst>
              <a:ext uri="{FF2B5EF4-FFF2-40B4-BE49-F238E27FC236}">
                <a16:creationId xmlns:a16="http://schemas.microsoft.com/office/drawing/2014/main" id="{B2C6DDA1-4101-A31F-63B4-3F712894AD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526560" y="9604351"/>
            <a:ext cx="481778" cy="481778"/>
          </a:xfrm>
          <a:prstGeom prst="rect">
            <a:avLst/>
          </a:prstGeom>
        </p:spPr>
      </p:pic>
      <p:sp>
        <p:nvSpPr>
          <p:cNvPr id="32" name="AutoShape 9">
            <a:extLst>
              <a:ext uri="{FF2B5EF4-FFF2-40B4-BE49-F238E27FC236}">
                <a16:creationId xmlns:a16="http://schemas.microsoft.com/office/drawing/2014/main" id="{9960980A-5A5B-25CF-F8C8-B3608046D3C4}"/>
              </a:ext>
            </a:extLst>
          </p:cNvPr>
          <p:cNvSpPr/>
          <p:nvPr/>
        </p:nvSpPr>
        <p:spPr>
          <a:xfrm rot="7954462" flipV="1">
            <a:off x="1362267" y="6390056"/>
            <a:ext cx="672756" cy="985099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pic>
        <p:nvPicPr>
          <p:cNvPr id="33" name="Picture 11">
            <a:extLst>
              <a:ext uri="{FF2B5EF4-FFF2-40B4-BE49-F238E27FC236}">
                <a16:creationId xmlns:a16="http://schemas.microsoft.com/office/drawing/2014/main" id="{1FF8FF5E-9248-1310-A056-0A07ABA9E6E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30156" y="7925927"/>
            <a:ext cx="525918" cy="517372"/>
          </a:xfrm>
          <a:prstGeom prst="rect">
            <a:avLst/>
          </a:prstGeom>
        </p:spPr>
      </p:pic>
      <p:sp>
        <p:nvSpPr>
          <p:cNvPr id="34" name="TextBox 55">
            <a:extLst>
              <a:ext uri="{FF2B5EF4-FFF2-40B4-BE49-F238E27FC236}">
                <a16:creationId xmlns:a16="http://schemas.microsoft.com/office/drawing/2014/main" id="{3D205C1A-06A9-1ED7-49F7-B05FCB894F65}"/>
              </a:ext>
            </a:extLst>
          </p:cNvPr>
          <p:cNvSpPr txBox="1"/>
          <p:nvPr/>
        </p:nvSpPr>
        <p:spPr>
          <a:xfrm>
            <a:off x="-404525" y="8571196"/>
            <a:ext cx="1595276" cy="167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 err="1">
                <a:solidFill>
                  <a:srgbClr val="000000"/>
                </a:solidFill>
                <a:latin typeface="Open Sans Light Bold"/>
              </a:rPr>
              <a:t>Extérieur</a:t>
            </a:r>
            <a:endParaRPr lang="en-US" sz="1001">
              <a:solidFill>
                <a:srgbClr val="000000"/>
              </a:solidFill>
              <a:latin typeface="Open Sans Light Bold"/>
            </a:endParaRPr>
          </a:p>
        </p:txBody>
      </p:sp>
      <p:sp>
        <p:nvSpPr>
          <p:cNvPr id="36" name="TextBox 56">
            <a:extLst>
              <a:ext uri="{FF2B5EF4-FFF2-40B4-BE49-F238E27FC236}">
                <a16:creationId xmlns:a16="http://schemas.microsoft.com/office/drawing/2014/main" id="{FDEA07B0-3D3C-48F2-FC7D-69702A9365E8}"/>
              </a:ext>
            </a:extLst>
          </p:cNvPr>
          <p:cNvSpPr txBox="1"/>
          <p:nvPr/>
        </p:nvSpPr>
        <p:spPr>
          <a:xfrm>
            <a:off x="2199727" y="6410496"/>
            <a:ext cx="1595276" cy="347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2.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Intégrer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 le MEA dans le béton</a:t>
            </a:r>
          </a:p>
        </p:txBody>
      </p:sp>
      <p:sp>
        <p:nvSpPr>
          <p:cNvPr id="38" name="AutoShape 9">
            <a:extLst>
              <a:ext uri="{FF2B5EF4-FFF2-40B4-BE49-F238E27FC236}">
                <a16:creationId xmlns:a16="http://schemas.microsoft.com/office/drawing/2014/main" id="{0F16A9D7-3947-5BC3-2F76-61A3BCD41DA7}"/>
              </a:ext>
            </a:extLst>
          </p:cNvPr>
          <p:cNvSpPr/>
          <p:nvPr/>
        </p:nvSpPr>
        <p:spPr>
          <a:xfrm rot="7954462" flipV="1">
            <a:off x="2390327" y="7038447"/>
            <a:ext cx="741404" cy="65477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pic>
        <p:nvPicPr>
          <p:cNvPr id="39" name="Picture 33">
            <a:extLst>
              <a:ext uri="{FF2B5EF4-FFF2-40B4-BE49-F238E27FC236}">
                <a16:creationId xmlns:a16="http://schemas.microsoft.com/office/drawing/2014/main" id="{4B68EAAE-F19F-1569-40FF-C66923C57178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91000"/>
          </a:blip>
          <a:srcRect/>
          <a:stretch>
            <a:fillRect/>
          </a:stretch>
        </p:blipFill>
        <p:spPr>
          <a:xfrm>
            <a:off x="2825696" y="8620123"/>
            <a:ext cx="755705" cy="776076"/>
          </a:xfrm>
          <a:prstGeom prst="rect">
            <a:avLst/>
          </a:prstGeom>
        </p:spPr>
      </p:pic>
      <p:sp>
        <p:nvSpPr>
          <p:cNvPr id="40" name="TextBox 60">
            <a:extLst>
              <a:ext uri="{FF2B5EF4-FFF2-40B4-BE49-F238E27FC236}">
                <a16:creationId xmlns:a16="http://schemas.microsoft.com/office/drawing/2014/main" id="{E42D5D0B-3A8D-8C4E-D0AC-6D301F8EFF9C}"/>
              </a:ext>
            </a:extLst>
          </p:cNvPr>
          <p:cNvSpPr txBox="1"/>
          <p:nvPr/>
        </p:nvSpPr>
        <p:spPr>
          <a:xfrm rot="21322551">
            <a:off x="989636" y="8826314"/>
            <a:ext cx="460187" cy="153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8">
                <a:solidFill>
                  <a:srgbClr val="000000"/>
                </a:solidFill>
                <a:latin typeface="Questrial"/>
              </a:rPr>
              <a:t>Béton</a:t>
            </a:r>
          </a:p>
        </p:txBody>
      </p:sp>
      <p:sp>
        <p:nvSpPr>
          <p:cNvPr id="41" name="TextBox 70">
            <a:extLst>
              <a:ext uri="{FF2B5EF4-FFF2-40B4-BE49-F238E27FC236}">
                <a16:creationId xmlns:a16="http://schemas.microsoft.com/office/drawing/2014/main" id="{CD43E55F-C89F-F331-06DC-133CB2712127}"/>
              </a:ext>
            </a:extLst>
          </p:cNvPr>
          <p:cNvSpPr txBox="1"/>
          <p:nvPr/>
        </p:nvSpPr>
        <p:spPr>
          <a:xfrm>
            <a:off x="1063301" y="9086111"/>
            <a:ext cx="359570" cy="322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23"/>
              </a:lnSpc>
            </a:pPr>
            <a:r>
              <a:rPr lang="en-US" sz="946">
                <a:solidFill>
                  <a:srgbClr val="AF0606"/>
                </a:solidFill>
                <a:latin typeface="Glacial Indifference Bold"/>
              </a:rPr>
              <a:t> 20 cm</a:t>
            </a:r>
          </a:p>
        </p:txBody>
      </p:sp>
      <p:sp>
        <p:nvSpPr>
          <p:cNvPr id="42" name="AutoShape 34">
            <a:extLst>
              <a:ext uri="{FF2B5EF4-FFF2-40B4-BE49-F238E27FC236}">
                <a16:creationId xmlns:a16="http://schemas.microsoft.com/office/drawing/2014/main" id="{46EDC344-DC1E-D3C3-A5A9-5907F3D6F2CB}"/>
              </a:ext>
            </a:extLst>
          </p:cNvPr>
          <p:cNvSpPr/>
          <p:nvPr/>
        </p:nvSpPr>
        <p:spPr>
          <a:xfrm rot="197627">
            <a:off x="1033362" y="9438711"/>
            <a:ext cx="360153" cy="2658"/>
          </a:xfrm>
          <a:prstGeom prst="line">
            <a:avLst/>
          </a:prstGeom>
          <a:ln w="9525" cap="flat">
            <a:solidFill>
              <a:srgbClr val="AF0606"/>
            </a:solidFill>
            <a:prstDash val="solid"/>
            <a:headEnd type="arrow" w="med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43" name="TextBox 55">
            <a:extLst>
              <a:ext uri="{FF2B5EF4-FFF2-40B4-BE49-F238E27FC236}">
                <a16:creationId xmlns:a16="http://schemas.microsoft.com/office/drawing/2014/main" id="{418CEDDE-BE1A-9148-C353-7788F3D66E67}"/>
              </a:ext>
            </a:extLst>
          </p:cNvPr>
          <p:cNvSpPr txBox="1"/>
          <p:nvPr/>
        </p:nvSpPr>
        <p:spPr>
          <a:xfrm>
            <a:off x="2465100" y="9500902"/>
            <a:ext cx="1595276" cy="167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 err="1">
                <a:solidFill>
                  <a:srgbClr val="000000"/>
                </a:solidFill>
                <a:latin typeface="Open Sans Light Bold"/>
              </a:rPr>
              <a:t>Intérieur</a:t>
            </a:r>
            <a:endParaRPr lang="en-US" sz="1001">
              <a:solidFill>
                <a:srgbClr val="000000"/>
              </a:solidFill>
              <a:latin typeface="Open Sans Light Bold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70BD01E-1BD6-8F46-FBD2-0B3F9D43DA8C}"/>
              </a:ext>
            </a:extLst>
          </p:cNvPr>
          <p:cNvSpPr/>
          <p:nvPr/>
        </p:nvSpPr>
        <p:spPr>
          <a:xfrm>
            <a:off x="6898951" y="5455939"/>
            <a:ext cx="3876829" cy="772107"/>
          </a:xfrm>
          <a:prstGeom prst="rect">
            <a:avLst/>
          </a:prstGeom>
          <a:solidFill>
            <a:schemeClr val="bg1"/>
          </a:solidFill>
          <a:ln>
            <a:solidFill>
              <a:srgbClr val="C5DB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1"/>
          </a:p>
        </p:txBody>
      </p:sp>
      <p:sp>
        <p:nvSpPr>
          <p:cNvPr id="35" name="TextBox 64">
            <a:extLst>
              <a:ext uri="{FF2B5EF4-FFF2-40B4-BE49-F238E27FC236}">
                <a16:creationId xmlns:a16="http://schemas.microsoft.com/office/drawing/2014/main" id="{6CBF6FF2-0F59-4938-FCD7-42721D653935}"/>
              </a:ext>
            </a:extLst>
          </p:cNvPr>
          <p:cNvSpPr txBox="1"/>
          <p:nvPr/>
        </p:nvSpPr>
        <p:spPr>
          <a:xfrm>
            <a:off x="6014069" y="5522596"/>
            <a:ext cx="5594119" cy="6735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>
              <a:lnSpc>
                <a:spcPts val="2660"/>
              </a:lnSpc>
              <a:spcBef>
                <a:spcPct val="0"/>
              </a:spcBef>
              <a:defRPr sz="2800" u="sng">
                <a:solidFill>
                  <a:srgbClr val="1B3288"/>
                </a:solidFill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fr-FR" sz="2000" u="none">
                <a:latin typeface="Arial Black" panose="020B0A04020102020204" pitchFamily="34" charset="0"/>
              </a:rPr>
              <a:t>Isolant : 23 à 36 cm</a:t>
            </a:r>
          </a:p>
          <a:p>
            <a:r>
              <a:rPr lang="fr-FR" sz="2000" u="none">
                <a:latin typeface="Arial Black" panose="020B0A04020102020204" pitchFamily="34" charset="0"/>
              </a:rPr>
              <a:t>Béton : 20 cm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A21F432-AAD7-56A5-2B09-8D1DAC6A157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30"/>
            <a:ext cx="2331720" cy="595601"/>
          </a:xfrm>
          <a:prstGeom prst="rect">
            <a:avLst/>
          </a:prstGeom>
        </p:spPr>
      </p:pic>
      <p:sp>
        <p:nvSpPr>
          <p:cNvPr id="37" name="TextBox 57">
            <a:extLst>
              <a:ext uri="{FF2B5EF4-FFF2-40B4-BE49-F238E27FC236}">
                <a16:creationId xmlns:a16="http://schemas.microsoft.com/office/drawing/2014/main" id="{867A26EE-D1AE-003C-B1F2-DFF68655C27B}"/>
              </a:ext>
            </a:extLst>
          </p:cNvPr>
          <p:cNvSpPr txBox="1"/>
          <p:nvPr/>
        </p:nvSpPr>
        <p:spPr>
          <a:xfrm>
            <a:off x="8728681" y="4366191"/>
            <a:ext cx="2611538" cy="6444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8"/>
              </a:lnSpc>
              <a:spcBef>
                <a:spcPct val="0"/>
              </a:spcBef>
            </a:pPr>
            <a:endParaRPr lang="en-US" sz="1401">
              <a:solidFill>
                <a:srgbClr val="000000"/>
              </a:solidFill>
              <a:latin typeface="Glacial Indifference"/>
            </a:endParaRP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Produit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: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Auvent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maçonnerie</a:t>
            </a:r>
            <a:endParaRPr lang="en-US" sz="1401">
              <a:solidFill>
                <a:srgbClr val="000000"/>
              </a:solidFill>
              <a:latin typeface="Glacial Indifference"/>
            </a:endParaRP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 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Réf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: 11011218</a:t>
            </a:r>
          </a:p>
        </p:txBody>
      </p:sp>
      <p:pic>
        <p:nvPicPr>
          <p:cNvPr id="45" name="Image 44">
            <a:extLst>
              <a:ext uri="{FF2B5EF4-FFF2-40B4-BE49-F238E27FC236}">
                <a16:creationId xmlns:a16="http://schemas.microsoft.com/office/drawing/2014/main" id="{0229F35F-FD43-ECEB-1442-BED790CFBC3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0779952">
            <a:off x="8898018" y="3294647"/>
            <a:ext cx="2159232" cy="880967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4DFBF3B8-935E-40EC-924B-0C5D677C8B0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087863" y="3330712"/>
            <a:ext cx="1771438" cy="933548"/>
          </a:xfrm>
          <a:prstGeom prst="rect">
            <a:avLst/>
          </a:prstGeom>
        </p:spPr>
      </p:pic>
      <p:sp>
        <p:nvSpPr>
          <p:cNvPr id="54" name="Ellipse 53">
            <a:extLst>
              <a:ext uri="{FF2B5EF4-FFF2-40B4-BE49-F238E27FC236}">
                <a16:creationId xmlns:a16="http://schemas.microsoft.com/office/drawing/2014/main" id="{82E914C5-4D64-0BBF-0C86-0F28826575DE}"/>
              </a:ext>
            </a:extLst>
          </p:cNvPr>
          <p:cNvSpPr/>
          <p:nvPr/>
        </p:nvSpPr>
        <p:spPr>
          <a:xfrm>
            <a:off x="12260600" y="3894195"/>
            <a:ext cx="393748" cy="40609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1"/>
          </a:p>
        </p:txBody>
      </p:sp>
      <p:sp>
        <p:nvSpPr>
          <p:cNvPr id="57" name="TextBox 57">
            <a:extLst>
              <a:ext uri="{FF2B5EF4-FFF2-40B4-BE49-F238E27FC236}">
                <a16:creationId xmlns:a16="http://schemas.microsoft.com/office/drawing/2014/main" id="{9204CBAA-EECD-3BE6-C7AE-5329CE48350F}"/>
              </a:ext>
            </a:extLst>
          </p:cNvPr>
          <p:cNvSpPr txBox="1"/>
          <p:nvPr/>
        </p:nvSpPr>
        <p:spPr>
          <a:xfrm>
            <a:off x="15021745" y="4560342"/>
            <a:ext cx="3037277" cy="862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fr-FR" sz="1401">
                <a:solidFill>
                  <a:srgbClr val="000000"/>
                </a:solidFill>
                <a:latin typeface="Glacial Indifference"/>
              </a:rPr>
              <a:t>Mousse P20 (129x20x269 mm) 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fr-FR" sz="1401">
                <a:solidFill>
                  <a:srgbClr val="000000"/>
                </a:solidFill>
                <a:latin typeface="Glacial Indifference"/>
              </a:rPr>
              <a:t> Réf : 11011386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fr-FR" sz="1401">
                <a:solidFill>
                  <a:srgbClr val="000000"/>
                </a:solidFill>
                <a:latin typeface="Glacial Indifference"/>
              </a:rPr>
              <a:t>Se pose dans le TR coulissant pour les épaisseurs de béton &gt; 13 cm</a:t>
            </a:r>
          </a:p>
        </p:txBody>
      </p:sp>
      <p:pic>
        <p:nvPicPr>
          <p:cNvPr id="60" name="Image 59">
            <a:extLst>
              <a:ext uri="{FF2B5EF4-FFF2-40B4-BE49-F238E27FC236}">
                <a16:creationId xmlns:a16="http://schemas.microsoft.com/office/drawing/2014/main" id="{A4FBA7FD-E9CD-6198-B28E-9115437359F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6418" y="3124666"/>
            <a:ext cx="2400267" cy="1351502"/>
          </a:xfrm>
          <a:prstGeom prst="rect">
            <a:avLst/>
          </a:prstGeom>
        </p:spPr>
      </p:pic>
      <p:sp>
        <p:nvSpPr>
          <p:cNvPr id="64" name="TextBox 51">
            <a:extLst>
              <a:ext uri="{FF2B5EF4-FFF2-40B4-BE49-F238E27FC236}">
                <a16:creationId xmlns:a16="http://schemas.microsoft.com/office/drawing/2014/main" id="{06326FC9-8CDE-5F8A-28BC-86184E611E05}"/>
              </a:ext>
            </a:extLst>
          </p:cNvPr>
          <p:cNvSpPr txBox="1"/>
          <p:nvPr/>
        </p:nvSpPr>
        <p:spPr>
          <a:xfrm>
            <a:off x="92489" y="5906657"/>
            <a:ext cx="2958233" cy="347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64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1. Faire une réservation dans le béton pour insérer le MEA ou couler le MEA dans le béton*</a:t>
            </a:r>
          </a:p>
        </p:txBody>
      </p:sp>
      <p:sp>
        <p:nvSpPr>
          <p:cNvPr id="66" name="TextBox 51">
            <a:extLst>
              <a:ext uri="{FF2B5EF4-FFF2-40B4-BE49-F238E27FC236}">
                <a16:creationId xmlns:a16="http://schemas.microsoft.com/office/drawing/2014/main" id="{D7924604-A7C3-C7AC-364F-3FC36C30CB30}"/>
              </a:ext>
            </a:extLst>
          </p:cNvPr>
          <p:cNvSpPr txBox="1"/>
          <p:nvPr/>
        </p:nvSpPr>
        <p:spPr>
          <a:xfrm>
            <a:off x="-18606" y="10095814"/>
            <a:ext cx="3387717" cy="1678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64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*Attention à ralentir la coulée du béton au niveau du MEA</a:t>
            </a:r>
          </a:p>
        </p:txBody>
      </p:sp>
      <p:pic>
        <p:nvPicPr>
          <p:cNvPr id="83" name="Picture 14">
            <a:extLst>
              <a:ext uri="{FF2B5EF4-FFF2-40B4-BE49-F238E27FC236}">
                <a16:creationId xmlns:a16="http://schemas.microsoft.com/office/drawing/2014/main" id="{FB5EC885-601C-EA5B-F0E9-C7D6E6AA91C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5776253" y="9584803"/>
            <a:ext cx="459495" cy="459495"/>
          </a:xfrm>
          <a:prstGeom prst="rect">
            <a:avLst/>
          </a:prstGeom>
        </p:spPr>
      </p:pic>
      <p:pic>
        <p:nvPicPr>
          <p:cNvPr id="121" name="Image 120">
            <a:extLst>
              <a:ext uri="{FF2B5EF4-FFF2-40B4-BE49-F238E27FC236}">
                <a16:creationId xmlns:a16="http://schemas.microsoft.com/office/drawing/2014/main" id="{15FBCDF6-752D-70E9-9307-619250231684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15583" t="11540" r="8042" b="7204"/>
          <a:stretch/>
        </p:blipFill>
        <p:spPr>
          <a:xfrm>
            <a:off x="16076452" y="84794"/>
            <a:ext cx="2114669" cy="1687386"/>
          </a:xfrm>
          <a:prstGeom prst="rect">
            <a:avLst/>
          </a:prstGeom>
        </p:spPr>
      </p:pic>
      <p:sp>
        <p:nvSpPr>
          <p:cNvPr id="122" name="TextBox 67">
            <a:extLst>
              <a:ext uri="{FF2B5EF4-FFF2-40B4-BE49-F238E27FC236}">
                <a16:creationId xmlns:a16="http://schemas.microsoft.com/office/drawing/2014/main" id="{18BB2C83-516C-9E0F-0368-352A2343B018}"/>
              </a:ext>
            </a:extLst>
          </p:cNvPr>
          <p:cNvSpPr txBox="1"/>
          <p:nvPr/>
        </p:nvSpPr>
        <p:spPr>
          <a:xfrm>
            <a:off x="16138414" y="1811140"/>
            <a:ext cx="1990743" cy="1538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89"/>
              </a:lnSpc>
            </a:pPr>
            <a:r>
              <a:rPr lang="fr-FR" sz="1001">
                <a:latin typeface="Open Sans Light"/>
              </a:rPr>
              <a:t>MTR ITE</a:t>
            </a:r>
          </a:p>
        </p:txBody>
      </p:sp>
      <p:pic>
        <p:nvPicPr>
          <p:cNvPr id="5" name="Picture 14">
            <a:extLst>
              <a:ext uri="{FF2B5EF4-FFF2-40B4-BE49-F238E27FC236}">
                <a16:creationId xmlns:a16="http://schemas.microsoft.com/office/drawing/2014/main" id="{6464DA22-B7D7-3407-DD45-E961BE49C7C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5776253" y="9584803"/>
            <a:ext cx="459495" cy="45949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942F28F-AFDD-C362-C22D-A2D43B457260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291642" y="6651178"/>
            <a:ext cx="1756659" cy="2894441"/>
          </a:xfrm>
          <a:prstGeom prst="rect">
            <a:avLst/>
          </a:prstGeom>
        </p:spPr>
      </p:pic>
      <p:pic>
        <p:nvPicPr>
          <p:cNvPr id="11" name="Picture 11">
            <a:extLst>
              <a:ext uri="{FF2B5EF4-FFF2-40B4-BE49-F238E27FC236}">
                <a16:creationId xmlns:a16="http://schemas.microsoft.com/office/drawing/2014/main" id="{BE78DE08-6F20-FCE8-812E-2FEBC22465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3985845" y="8078552"/>
            <a:ext cx="525918" cy="517372"/>
          </a:xfrm>
          <a:prstGeom prst="rect">
            <a:avLst/>
          </a:prstGeom>
        </p:spPr>
      </p:pic>
      <p:pic>
        <p:nvPicPr>
          <p:cNvPr id="12" name="Picture 21">
            <a:extLst>
              <a:ext uri="{FF2B5EF4-FFF2-40B4-BE49-F238E27FC236}">
                <a16:creationId xmlns:a16="http://schemas.microsoft.com/office/drawing/2014/main" id="{5B60C0B3-ADCD-135F-CC8B-C19B7120D391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91000"/>
          </a:blip>
          <a:srcRect/>
          <a:stretch>
            <a:fillRect/>
          </a:stretch>
        </p:blipFill>
        <p:spPr>
          <a:xfrm>
            <a:off x="7761102" y="8961697"/>
            <a:ext cx="699557" cy="718416"/>
          </a:xfrm>
          <a:prstGeom prst="rect">
            <a:avLst/>
          </a:prstGeom>
        </p:spPr>
      </p:pic>
      <p:sp>
        <p:nvSpPr>
          <p:cNvPr id="13" name="TextBox 79">
            <a:extLst>
              <a:ext uri="{FF2B5EF4-FFF2-40B4-BE49-F238E27FC236}">
                <a16:creationId xmlns:a16="http://schemas.microsoft.com/office/drawing/2014/main" id="{7BC15492-CEEB-740C-E274-35FEA89EE3C8}"/>
              </a:ext>
            </a:extLst>
          </p:cNvPr>
          <p:cNvSpPr txBox="1"/>
          <p:nvPr/>
        </p:nvSpPr>
        <p:spPr>
          <a:xfrm>
            <a:off x="4105695" y="5931028"/>
            <a:ext cx="1914672" cy="347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3. Déplier les pattes du MTR pour le guider dans le MEA</a:t>
            </a:r>
          </a:p>
        </p:txBody>
      </p:sp>
      <p:sp>
        <p:nvSpPr>
          <p:cNvPr id="14" name="TextBox 44">
            <a:extLst>
              <a:ext uri="{FF2B5EF4-FFF2-40B4-BE49-F238E27FC236}">
                <a16:creationId xmlns:a16="http://schemas.microsoft.com/office/drawing/2014/main" id="{E0099043-84CE-8F82-6DB5-4AEFCF267C15}"/>
              </a:ext>
            </a:extLst>
          </p:cNvPr>
          <p:cNvSpPr txBox="1"/>
          <p:nvPr/>
        </p:nvSpPr>
        <p:spPr>
          <a:xfrm>
            <a:off x="4025023" y="6547595"/>
            <a:ext cx="1595276" cy="347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4. Visser les pattes du MTR dans le béton</a:t>
            </a:r>
          </a:p>
        </p:txBody>
      </p:sp>
      <p:sp>
        <p:nvSpPr>
          <p:cNvPr id="15" name="AutoShape 33">
            <a:extLst>
              <a:ext uri="{FF2B5EF4-FFF2-40B4-BE49-F238E27FC236}">
                <a16:creationId xmlns:a16="http://schemas.microsoft.com/office/drawing/2014/main" id="{FFA3E2C2-340E-2F8E-FF95-BDC432E6D691}"/>
              </a:ext>
            </a:extLst>
          </p:cNvPr>
          <p:cNvSpPr/>
          <p:nvPr/>
        </p:nvSpPr>
        <p:spPr>
          <a:xfrm rot="6063270" flipV="1">
            <a:off x="5389578" y="6519943"/>
            <a:ext cx="928036" cy="321679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18" name="TextBox 65">
            <a:extLst>
              <a:ext uri="{FF2B5EF4-FFF2-40B4-BE49-F238E27FC236}">
                <a16:creationId xmlns:a16="http://schemas.microsoft.com/office/drawing/2014/main" id="{45A4EFAE-B28E-8857-D911-5DAA3F38FB4F}"/>
              </a:ext>
            </a:extLst>
          </p:cNvPr>
          <p:cNvSpPr txBox="1"/>
          <p:nvPr/>
        </p:nvSpPr>
        <p:spPr>
          <a:xfrm rot="395047">
            <a:off x="5680645" y="8962541"/>
            <a:ext cx="460187" cy="153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0">
                <a:solidFill>
                  <a:srgbClr val="000000"/>
                </a:solidFill>
                <a:latin typeface="Questrial"/>
              </a:rPr>
              <a:t>Béton</a:t>
            </a:r>
            <a:endParaRPr lang="en-US" sz="1001">
              <a:solidFill>
                <a:srgbClr val="000000"/>
              </a:solidFill>
              <a:latin typeface="Questrial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F82D3CA-6929-5651-5D27-60EFADB2E544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4382" y="6247485"/>
            <a:ext cx="600937" cy="555867"/>
          </a:xfrm>
          <a:prstGeom prst="rect">
            <a:avLst/>
          </a:prstGeom>
        </p:spPr>
      </p:pic>
      <p:sp>
        <p:nvSpPr>
          <p:cNvPr id="23" name="AutoShape 9">
            <a:extLst>
              <a:ext uri="{FF2B5EF4-FFF2-40B4-BE49-F238E27FC236}">
                <a16:creationId xmlns:a16="http://schemas.microsoft.com/office/drawing/2014/main" id="{87D66D98-5099-B9A4-CCFE-0354089B3513}"/>
              </a:ext>
            </a:extLst>
          </p:cNvPr>
          <p:cNvSpPr/>
          <p:nvPr/>
        </p:nvSpPr>
        <p:spPr>
          <a:xfrm rot="7954462" flipV="1">
            <a:off x="5165356" y="6925869"/>
            <a:ext cx="70915" cy="79946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1DB38EE-6521-9CCF-A9A8-00A3A6AE3212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4722219" y="6089484"/>
            <a:ext cx="2561880" cy="3488876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CD89A61-3B57-CF6A-5144-A1EEF26F8C03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023404" y="6261758"/>
            <a:ext cx="3139504" cy="3717363"/>
          </a:xfrm>
          <a:prstGeom prst="rect">
            <a:avLst/>
          </a:prstGeom>
        </p:spPr>
      </p:pic>
      <p:sp>
        <p:nvSpPr>
          <p:cNvPr id="27" name="AutoShape 17">
            <a:extLst>
              <a:ext uri="{FF2B5EF4-FFF2-40B4-BE49-F238E27FC236}">
                <a16:creationId xmlns:a16="http://schemas.microsoft.com/office/drawing/2014/main" id="{E62C6D28-B9C7-7930-77D6-7988CD18D25D}"/>
              </a:ext>
            </a:extLst>
          </p:cNvPr>
          <p:cNvSpPr/>
          <p:nvPr/>
        </p:nvSpPr>
        <p:spPr>
          <a:xfrm rot="5400000">
            <a:off x="11342761" y="7992975"/>
            <a:ext cx="4547577" cy="27678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pic>
        <p:nvPicPr>
          <p:cNvPr id="28" name="Picture 20">
            <a:extLst>
              <a:ext uri="{FF2B5EF4-FFF2-40B4-BE49-F238E27FC236}">
                <a16:creationId xmlns:a16="http://schemas.microsoft.com/office/drawing/2014/main" id="{9C5BAE7A-7F7A-9257-A382-47E7546FFDC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>
            <a:off x="15794353" y="9593213"/>
            <a:ext cx="467284" cy="467284"/>
          </a:xfrm>
          <a:prstGeom prst="rect">
            <a:avLst/>
          </a:prstGeom>
        </p:spPr>
      </p:pic>
      <p:pic>
        <p:nvPicPr>
          <p:cNvPr id="29" name="Picture 11">
            <a:extLst>
              <a:ext uri="{FF2B5EF4-FFF2-40B4-BE49-F238E27FC236}">
                <a16:creationId xmlns:a16="http://schemas.microsoft.com/office/drawing/2014/main" id="{6E70209B-643E-CBA8-A9A2-B543024C18C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3710374" y="8103689"/>
            <a:ext cx="525918" cy="517372"/>
          </a:xfrm>
          <a:prstGeom prst="rect">
            <a:avLst/>
          </a:prstGeom>
        </p:spPr>
      </p:pic>
      <p:pic>
        <p:nvPicPr>
          <p:cNvPr id="30" name="Picture 21">
            <a:extLst>
              <a:ext uri="{FF2B5EF4-FFF2-40B4-BE49-F238E27FC236}">
                <a16:creationId xmlns:a16="http://schemas.microsoft.com/office/drawing/2014/main" id="{7CC1C713-CA8F-8E35-B383-2A1B135E0AF6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91000"/>
          </a:blip>
          <a:srcRect/>
          <a:stretch>
            <a:fillRect/>
          </a:stretch>
        </p:blipFill>
        <p:spPr>
          <a:xfrm>
            <a:off x="17491564" y="9007954"/>
            <a:ext cx="699557" cy="718416"/>
          </a:xfrm>
          <a:prstGeom prst="rect">
            <a:avLst/>
          </a:prstGeom>
        </p:spPr>
      </p:pic>
      <p:sp>
        <p:nvSpPr>
          <p:cNvPr id="46" name="TextBox 90">
            <a:extLst>
              <a:ext uri="{FF2B5EF4-FFF2-40B4-BE49-F238E27FC236}">
                <a16:creationId xmlns:a16="http://schemas.microsoft.com/office/drawing/2014/main" id="{AD33237D-0D03-D548-1C2B-E72FE580F363}"/>
              </a:ext>
            </a:extLst>
          </p:cNvPr>
          <p:cNvSpPr txBox="1"/>
          <p:nvPr/>
        </p:nvSpPr>
        <p:spPr>
          <a:xfrm>
            <a:off x="16890998" y="5864401"/>
            <a:ext cx="1377038" cy="347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8. Visser l’entrée d’air sur le MEA</a:t>
            </a:r>
          </a:p>
        </p:txBody>
      </p:sp>
      <p:sp>
        <p:nvSpPr>
          <p:cNvPr id="48" name="AutoShape 92">
            <a:extLst>
              <a:ext uri="{FF2B5EF4-FFF2-40B4-BE49-F238E27FC236}">
                <a16:creationId xmlns:a16="http://schemas.microsoft.com/office/drawing/2014/main" id="{49D64AF7-5C72-DFBE-F29F-C736AD37F895}"/>
              </a:ext>
            </a:extLst>
          </p:cNvPr>
          <p:cNvSpPr/>
          <p:nvPr/>
        </p:nvSpPr>
        <p:spPr>
          <a:xfrm rot="5400000">
            <a:off x="16866818" y="6453832"/>
            <a:ext cx="635384" cy="282221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51" name="AutoShape 33">
            <a:extLst>
              <a:ext uri="{FF2B5EF4-FFF2-40B4-BE49-F238E27FC236}">
                <a16:creationId xmlns:a16="http://schemas.microsoft.com/office/drawing/2014/main" id="{A825C149-7E89-BCCB-147D-A295688AC8D6}"/>
              </a:ext>
            </a:extLst>
          </p:cNvPr>
          <p:cNvSpPr/>
          <p:nvPr/>
        </p:nvSpPr>
        <p:spPr>
          <a:xfrm rot="6063270" flipV="1">
            <a:off x="14695944" y="6687302"/>
            <a:ext cx="315691" cy="207791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53" name="TextBox 66">
            <a:extLst>
              <a:ext uri="{FF2B5EF4-FFF2-40B4-BE49-F238E27FC236}">
                <a16:creationId xmlns:a16="http://schemas.microsoft.com/office/drawing/2014/main" id="{41B89627-42C8-6441-02B3-3EBD271C3F41}"/>
              </a:ext>
            </a:extLst>
          </p:cNvPr>
          <p:cNvSpPr txBox="1"/>
          <p:nvPr/>
        </p:nvSpPr>
        <p:spPr>
          <a:xfrm>
            <a:off x="13817044" y="5990558"/>
            <a:ext cx="1786960" cy="526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9. Visser le auvent avec les vis auto perforantes, sur les ergots du TR </a:t>
            </a:r>
          </a:p>
        </p:txBody>
      </p:sp>
      <p:pic>
        <p:nvPicPr>
          <p:cNvPr id="56" name="Picture 11">
            <a:extLst>
              <a:ext uri="{FF2B5EF4-FFF2-40B4-BE49-F238E27FC236}">
                <a16:creationId xmlns:a16="http://schemas.microsoft.com/office/drawing/2014/main" id="{F79293DE-D8EB-D7C8-7A62-D0FCB56A529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8802006" y="8006539"/>
            <a:ext cx="525918" cy="517372"/>
          </a:xfrm>
          <a:prstGeom prst="rect">
            <a:avLst/>
          </a:prstGeom>
        </p:spPr>
      </p:pic>
      <p:pic>
        <p:nvPicPr>
          <p:cNvPr id="58" name="Picture 21">
            <a:extLst>
              <a:ext uri="{FF2B5EF4-FFF2-40B4-BE49-F238E27FC236}">
                <a16:creationId xmlns:a16="http://schemas.microsoft.com/office/drawing/2014/main" id="{8CBD8240-1FFD-BD62-13AD-F12019810D6F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91000"/>
          </a:blip>
          <a:srcRect/>
          <a:stretch>
            <a:fillRect/>
          </a:stretch>
        </p:blipFill>
        <p:spPr>
          <a:xfrm>
            <a:off x="12673133" y="8994673"/>
            <a:ext cx="699557" cy="718416"/>
          </a:xfrm>
          <a:prstGeom prst="rect">
            <a:avLst/>
          </a:prstGeom>
        </p:spPr>
      </p:pic>
      <p:sp>
        <p:nvSpPr>
          <p:cNvPr id="59" name="TextBox 60">
            <a:extLst>
              <a:ext uri="{FF2B5EF4-FFF2-40B4-BE49-F238E27FC236}">
                <a16:creationId xmlns:a16="http://schemas.microsoft.com/office/drawing/2014/main" id="{67E6D374-8232-9383-B058-16B0EEC2BE89}"/>
              </a:ext>
            </a:extLst>
          </p:cNvPr>
          <p:cNvSpPr txBox="1"/>
          <p:nvPr/>
        </p:nvSpPr>
        <p:spPr>
          <a:xfrm rot="448550">
            <a:off x="11574081" y="9319447"/>
            <a:ext cx="460187" cy="153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8">
                <a:solidFill>
                  <a:srgbClr val="000000"/>
                </a:solidFill>
                <a:latin typeface="Questrial"/>
              </a:rPr>
              <a:t>Béton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403C15A-474D-C762-4263-174B2592A0D6}"/>
              </a:ext>
            </a:extLst>
          </p:cNvPr>
          <p:cNvSpPr txBox="1"/>
          <p:nvPr/>
        </p:nvSpPr>
        <p:spPr>
          <a:xfrm rot="21322551">
            <a:off x="10240843" y="7805362"/>
            <a:ext cx="460187" cy="153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8" err="1">
                <a:solidFill>
                  <a:srgbClr val="000000"/>
                </a:solidFill>
                <a:latin typeface="Questrial"/>
              </a:rPr>
              <a:t>Isolant</a:t>
            </a:r>
            <a:endParaRPr lang="en-US" sz="908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63" name="AutoShape 9">
            <a:extLst>
              <a:ext uri="{FF2B5EF4-FFF2-40B4-BE49-F238E27FC236}">
                <a16:creationId xmlns:a16="http://schemas.microsoft.com/office/drawing/2014/main" id="{5147FD6B-ACBF-CF6E-E759-85D282358E98}"/>
              </a:ext>
            </a:extLst>
          </p:cNvPr>
          <p:cNvSpPr/>
          <p:nvPr/>
        </p:nvSpPr>
        <p:spPr>
          <a:xfrm rot="7954462" flipH="1" flipV="1">
            <a:off x="10534380" y="6574454"/>
            <a:ext cx="189618" cy="1161508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65" name="AutoShape 9">
            <a:extLst>
              <a:ext uri="{FF2B5EF4-FFF2-40B4-BE49-F238E27FC236}">
                <a16:creationId xmlns:a16="http://schemas.microsoft.com/office/drawing/2014/main" id="{75D12133-C6FC-661C-5DE9-57CD84F44E2D}"/>
              </a:ext>
            </a:extLst>
          </p:cNvPr>
          <p:cNvSpPr/>
          <p:nvPr/>
        </p:nvSpPr>
        <p:spPr>
          <a:xfrm rot="7954462" flipV="1">
            <a:off x="11242652" y="6823107"/>
            <a:ext cx="1213101" cy="2311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68" name="TextBox 44">
            <a:extLst>
              <a:ext uri="{FF2B5EF4-FFF2-40B4-BE49-F238E27FC236}">
                <a16:creationId xmlns:a16="http://schemas.microsoft.com/office/drawing/2014/main" id="{C3D4B483-2E6B-5E5B-07F4-18783EB5365B}"/>
              </a:ext>
            </a:extLst>
          </p:cNvPr>
          <p:cNvSpPr txBox="1"/>
          <p:nvPr/>
        </p:nvSpPr>
        <p:spPr>
          <a:xfrm>
            <a:off x="11952224" y="5893388"/>
            <a:ext cx="1565275" cy="526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7. Veiller à bien mettre les ergots côté extérieur afin de fixer le auvent</a:t>
            </a:r>
          </a:p>
        </p:txBody>
      </p:sp>
      <p:sp>
        <p:nvSpPr>
          <p:cNvPr id="70" name="TextBox 56">
            <a:extLst>
              <a:ext uri="{FF2B5EF4-FFF2-40B4-BE49-F238E27FC236}">
                <a16:creationId xmlns:a16="http://schemas.microsoft.com/office/drawing/2014/main" id="{4516B4F6-67DD-A7BC-3CFB-FE2EF5D6C996}"/>
              </a:ext>
            </a:extLst>
          </p:cNvPr>
          <p:cNvSpPr txBox="1"/>
          <p:nvPr/>
        </p:nvSpPr>
        <p:spPr>
          <a:xfrm>
            <a:off x="8695521" y="6259623"/>
            <a:ext cx="2117933" cy="7064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5. Faire une réservation de 521 par 205 mm dans l'isolant pour intégrer le manchon, le TR et la mousse P20 si nécessaire</a:t>
            </a:r>
          </a:p>
        </p:txBody>
      </p:sp>
      <p:pic>
        <p:nvPicPr>
          <p:cNvPr id="72" name="Picture 18">
            <a:extLst>
              <a:ext uri="{FF2B5EF4-FFF2-40B4-BE49-F238E27FC236}">
                <a16:creationId xmlns:a16="http://schemas.microsoft.com/office/drawing/2014/main" id="{703DB7E1-2E25-B8D3-54AE-549DFF97323D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10725783" y="9612126"/>
            <a:ext cx="448370" cy="448370"/>
          </a:xfrm>
          <a:prstGeom prst="rect">
            <a:avLst/>
          </a:prstGeom>
        </p:spPr>
      </p:pic>
      <p:sp>
        <p:nvSpPr>
          <p:cNvPr id="73" name="AutoShape 36">
            <a:extLst>
              <a:ext uri="{FF2B5EF4-FFF2-40B4-BE49-F238E27FC236}">
                <a16:creationId xmlns:a16="http://schemas.microsoft.com/office/drawing/2014/main" id="{A1C1206D-85A1-78B8-7DC7-C4903665689D}"/>
              </a:ext>
            </a:extLst>
          </p:cNvPr>
          <p:cNvSpPr/>
          <p:nvPr/>
        </p:nvSpPr>
        <p:spPr>
          <a:xfrm rot="573963" flipV="1">
            <a:off x="10231514" y="8570514"/>
            <a:ext cx="453369" cy="123397"/>
          </a:xfrm>
          <a:prstGeom prst="line">
            <a:avLst/>
          </a:prstGeom>
          <a:ln w="9525" cap="flat">
            <a:solidFill>
              <a:srgbClr val="AF0606"/>
            </a:solidFill>
            <a:prstDash val="solid"/>
            <a:headEnd type="arrow" w="med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0E83D3D2-12BE-417E-E121-D70C4C94BD43}"/>
              </a:ext>
            </a:extLst>
          </p:cNvPr>
          <p:cNvSpPr txBox="1"/>
          <p:nvPr/>
        </p:nvSpPr>
        <p:spPr>
          <a:xfrm rot="21274180">
            <a:off x="10247146" y="8114630"/>
            <a:ext cx="448121" cy="370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70"/>
              </a:lnSpc>
            </a:pPr>
            <a:r>
              <a:rPr lang="en-US" sz="1051">
                <a:solidFill>
                  <a:srgbClr val="AF0606"/>
                </a:solidFill>
                <a:latin typeface="Glacial Indifference Bold"/>
              </a:rPr>
              <a:t>16 à 23 cm</a:t>
            </a:r>
          </a:p>
        </p:txBody>
      </p:sp>
      <p:pic>
        <p:nvPicPr>
          <p:cNvPr id="75" name="Image 74">
            <a:extLst>
              <a:ext uri="{FF2B5EF4-FFF2-40B4-BE49-F238E27FC236}">
                <a16:creationId xmlns:a16="http://schemas.microsoft.com/office/drawing/2014/main" id="{64DFBA1F-509D-A109-7AEA-6230A4B680E1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8574" y="9245638"/>
            <a:ext cx="561461" cy="561461"/>
          </a:xfrm>
          <a:prstGeom prst="rect">
            <a:avLst/>
          </a:prstGeom>
        </p:spPr>
      </p:pic>
      <p:sp>
        <p:nvSpPr>
          <p:cNvPr id="76" name="AutoShape 9">
            <a:extLst>
              <a:ext uri="{FF2B5EF4-FFF2-40B4-BE49-F238E27FC236}">
                <a16:creationId xmlns:a16="http://schemas.microsoft.com/office/drawing/2014/main" id="{74701D69-A5E7-AC15-024F-8E9F8C6A3B31}"/>
              </a:ext>
            </a:extLst>
          </p:cNvPr>
          <p:cNvSpPr/>
          <p:nvPr/>
        </p:nvSpPr>
        <p:spPr>
          <a:xfrm rot="7954462" flipH="1" flipV="1">
            <a:off x="9716320" y="8568554"/>
            <a:ext cx="2020182" cy="436115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pic>
        <p:nvPicPr>
          <p:cNvPr id="77" name="Image 76">
            <a:extLst>
              <a:ext uri="{FF2B5EF4-FFF2-40B4-BE49-F238E27FC236}">
                <a16:creationId xmlns:a16="http://schemas.microsoft.com/office/drawing/2014/main" id="{7561D6EC-5DBC-F4B9-51C7-E4108B9EDBCD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3943445" y="6647137"/>
            <a:ext cx="768925" cy="719183"/>
          </a:xfrm>
          <a:prstGeom prst="rect">
            <a:avLst/>
          </a:prstGeom>
        </p:spPr>
      </p:pic>
      <p:sp>
        <p:nvSpPr>
          <p:cNvPr id="79" name="ZoneTexte 78">
            <a:extLst>
              <a:ext uri="{FF2B5EF4-FFF2-40B4-BE49-F238E27FC236}">
                <a16:creationId xmlns:a16="http://schemas.microsoft.com/office/drawing/2014/main" id="{66F21F01-A77A-7A9D-0C0E-95B08FF41C1B}"/>
              </a:ext>
            </a:extLst>
          </p:cNvPr>
          <p:cNvSpPr txBox="1"/>
          <p:nvPr/>
        </p:nvSpPr>
        <p:spPr>
          <a:xfrm>
            <a:off x="8689664" y="9807099"/>
            <a:ext cx="2031616" cy="400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00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6. Déplier les languettes pour centrer le TR sur le manchon</a:t>
            </a:r>
          </a:p>
        </p:txBody>
      </p:sp>
      <p:sp>
        <p:nvSpPr>
          <p:cNvPr id="82" name="TextBox 72">
            <a:extLst>
              <a:ext uri="{FF2B5EF4-FFF2-40B4-BE49-F238E27FC236}">
                <a16:creationId xmlns:a16="http://schemas.microsoft.com/office/drawing/2014/main" id="{93527ECF-8382-43BB-97C8-E32F4FECE175}"/>
              </a:ext>
            </a:extLst>
          </p:cNvPr>
          <p:cNvSpPr txBox="1"/>
          <p:nvPr/>
        </p:nvSpPr>
        <p:spPr>
          <a:xfrm rot="399618">
            <a:off x="15018651" y="8833002"/>
            <a:ext cx="479314" cy="115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5"/>
              </a:lnSpc>
            </a:pPr>
            <a:r>
              <a:rPr lang="en-US" sz="900" err="1">
                <a:solidFill>
                  <a:srgbClr val="000000"/>
                </a:solidFill>
                <a:latin typeface="Questrial"/>
              </a:rPr>
              <a:t>Isolant</a:t>
            </a:r>
            <a:endParaRPr lang="en-US" sz="900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84" name="TextBox 65">
            <a:extLst>
              <a:ext uri="{FF2B5EF4-FFF2-40B4-BE49-F238E27FC236}">
                <a16:creationId xmlns:a16="http://schemas.microsoft.com/office/drawing/2014/main" id="{16382497-509E-6B97-2E0D-DDCA0DC72895}"/>
              </a:ext>
            </a:extLst>
          </p:cNvPr>
          <p:cNvSpPr txBox="1"/>
          <p:nvPr/>
        </p:nvSpPr>
        <p:spPr>
          <a:xfrm rot="395047">
            <a:off x="15646107" y="8866478"/>
            <a:ext cx="381723" cy="1532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0">
                <a:solidFill>
                  <a:srgbClr val="000000"/>
                </a:solidFill>
                <a:latin typeface="Questrial"/>
              </a:rPr>
              <a:t>Béton</a:t>
            </a:r>
            <a:endParaRPr lang="en-US" sz="1001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85" name="TextBox 59">
            <a:extLst>
              <a:ext uri="{FF2B5EF4-FFF2-40B4-BE49-F238E27FC236}">
                <a16:creationId xmlns:a16="http://schemas.microsoft.com/office/drawing/2014/main" id="{38946729-E49E-3821-7B09-646D17A0A8A1}"/>
              </a:ext>
            </a:extLst>
          </p:cNvPr>
          <p:cNvSpPr txBox="1"/>
          <p:nvPr/>
        </p:nvSpPr>
        <p:spPr>
          <a:xfrm>
            <a:off x="11190587" y="4579391"/>
            <a:ext cx="3688487" cy="862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fr-FR" sz="1401">
                <a:solidFill>
                  <a:srgbClr val="000000"/>
                </a:solidFill>
                <a:latin typeface="Glacial Indifference"/>
              </a:rPr>
              <a:t> TR coulissant 14 à 27 cm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fr-FR" sz="1401">
                <a:solidFill>
                  <a:srgbClr val="000000"/>
                </a:solidFill>
                <a:latin typeface="Glacial Indifference"/>
              </a:rPr>
              <a:t>Réf: 11011389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fr-FR" sz="1401">
                <a:solidFill>
                  <a:srgbClr val="000000"/>
                </a:solidFill>
                <a:latin typeface="Glacial Indifference"/>
              </a:rPr>
              <a:t>Le côté avec les ergots permet de fixer le auvent dans le TR.</a:t>
            </a:r>
          </a:p>
        </p:txBody>
      </p:sp>
      <p:sp>
        <p:nvSpPr>
          <p:cNvPr id="86" name="Bouton d’action : début 85">
            <a:hlinkClick r:id="rId30" action="ppaction://hlinksldjump" highlightClick="1"/>
            <a:extLst>
              <a:ext uri="{FF2B5EF4-FFF2-40B4-BE49-F238E27FC236}">
                <a16:creationId xmlns:a16="http://schemas.microsoft.com/office/drawing/2014/main" id="{6C7AD6EF-7FE2-5A33-EDAC-7E6A1ECD215D}"/>
              </a:ext>
            </a:extLst>
          </p:cNvPr>
          <p:cNvSpPr/>
          <p:nvPr/>
        </p:nvSpPr>
        <p:spPr>
          <a:xfrm>
            <a:off x="128376" y="800556"/>
            <a:ext cx="940870" cy="850231"/>
          </a:xfrm>
          <a:prstGeom prst="actionButtonBeginning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4" name="TextBox 55">
            <a:extLst>
              <a:ext uri="{FF2B5EF4-FFF2-40B4-BE49-F238E27FC236}">
                <a16:creationId xmlns:a16="http://schemas.microsoft.com/office/drawing/2014/main" id="{D8CDCD5A-5631-68D4-6AAC-C9B7972CD115}"/>
              </a:ext>
            </a:extLst>
          </p:cNvPr>
          <p:cNvSpPr txBox="1"/>
          <p:nvPr/>
        </p:nvSpPr>
        <p:spPr>
          <a:xfrm>
            <a:off x="3073469" y="5038525"/>
            <a:ext cx="3179954" cy="5450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 dirty="0" err="1">
                <a:solidFill>
                  <a:srgbClr val="000000"/>
                </a:solidFill>
                <a:latin typeface="Glacial Indifference"/>
              </a:rPr>
              <a:t>Produit</a:t>
            </a:r>
            <a:r>
              <a:rPr lang="en-US" sz="1600" dirty="0">
                <a:solidFill>
                  <a:srgbClr val="000000"/>
                </a:solidFill>
                <a:latin typeface="Glacial Indifference"/>
              </a:rPr>
              <a:t> : MTR </a:t>
            </a:r>
            <a:r>
              <a:rPr lang="en-US" sz="1600" dirty="0" err="1">
                <a:solidFill>
                  <a:srgbClr val="000000"/>
                </a:solidFill>
                <a:latin typeface="Glacial Indifference"/>
              </a:rPr>
              <a:t>Acoustique</a:t>
            </a:r>
            <a:r>
              <a:rPr lang="en-US" sz="1600" dirty="0">
                <a:solidFill>
                  <a:srgbClr val="000000"/>
                </a:solidFill>
                <a:latin typeface="Glacial Indifference"/>
              </a:rPr>
              <a:t> (11011404)  + MEA 200 (11011373)</a:t>
            </a:r>
          </a:p>
        </p:txBody>
      </p:sp>
    </p:spTree>
    <p:extLst>
      <p:ext uri="{BB962C8B-B14F-4D97-AF65-F5344CB8AC3E}">
        <p14:creationId xmlns:p14="http://schemas.microsoft.com/office/powerpoint/2010/main" val="38388428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 t="-28000" b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1928D8-E48D-7988-FAFA-DB98349423BB}"/>
              </a:ext>
            </a:extLst>
          </p:cNvPr>
          <p:cNvSpPr/>
          <p:nvPr/>
        </p:nvSpPr>
        <p:spPr>
          <a:xfrm>
            <a:off x="0" y="6261271"/>
            <a:ext cx="5375704" cy="3451457"/>
          </a:xfrm>
          <a:prstGeom prst="rect">
            <a:avLst/>
          </a:prstGeom>
          <a:noFill/>
          <a:ln>
            <a:noFill/>
          </a:ln>
          <a:effectLst>
            <a:reflection blurRad="1270000" endPos="650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1"/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ABED5F4C-DB7F-BA1D-4B1E-A432B912E1EF}"/>
              </a:ext>
            </a:extLst>
          </p:cNvPr>
          <p:cNvGrpSpPr/>
          <p:nvPr/>
        </p:nvGrpSpPr>
        <p:grpSpPr>
          <a:xfrm>
            <a:off x="1" y="5124376"/>
            <a:ext cx="8295266" cy="4073593"/>
            <a:chOff x="0" y="0"/>
            <a:chExt cx="1570923" cy="535236"/>
          </a:xfrm>
          <a:effectLst>
            <a:outerShdw blurRad="50800" dist="50800" dir="5400000" algn="ctr" rotWithShape="0">
              <a:schemeClr val="bg1"/>
            </a:outerShdw>
          </a:effectLst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7970E96-4CFF-231F-4D77-362DC565890A}"/>
                </a:ext>
              </a:extLst>
            </p:cNvPr>
            <p:cNvSpPr/>
            <p:nvPr/>
          </p:nvSpPr>
          <p:spPr>
            <a:xfrm>
              <a:off x="0" y="0"/>
              <a:ext cx="1570923" cy="535236"/>
            </a:xfrm>
            <a:custGeom>
              <a:avLst/>
              <a:gdLst/>
              <a:ahLst/>
              <a:cxnLst/>
              <a:rect l="l" t="t" r="r" b="b"/>
              <a:pathLst>
                <a:path w="1570923" h="535236">
                  <a:moveTo>
                    <a:pt x="0" y="0"/>
                  </a:moveTo>
                  <a:lnTo>
                    <a:pt x="1570923" y="0"/>
                  </a:lnTo>
                  <a:lnTo>
                    <a:pt x="1570923" y="535236"/>
                  </a:lnTo>
                  <a:lnTo>
                    <a:pt x="0" y="535236"/>
                  </a:lnTo>
                  <a:close/>
                </a:path>
              </a:pathLst>
            </a:custGeom>
            <a:solidFill>
              <a:srgbClr val="FFFFFF">
                <a:alpha val="53725"/>
              </a:srgbClr>
            </a:solidFill>
          </p:spPr>
          <p:txBody>
            <a:bodyPr/>
            <a:lstStyle/>
            <a:p>
              <a:endParaRPr lang="fr-FR" sz="1801"/>
            </a:p>
          </p:txBody>
        </p:sp>
        <p:sp>
          <p:nvSpPr>
            <p:cNvPr id="14" name="TextBox 5">
              <a:extLst>
                <a:ext uri="{FF2B5EF4-FFF2-40B4-BE49-F238E27FC236}">
                  <a16:creationId xmlns:a16="http://schemas.microsoft.com/office/drawing/2014/main" id="{81D5BB94-1A50-17FE-5C3C-2333AB2FF2E6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  <a:endParaRPr sz="1801"/>
            </a:p>
          </p:txBody>
        </p:sp>
      </p:grpSp>
      <p:grpSp>
        <p:nvGrpSpPr>
          <p:cNvPr id="2" name="Group 2"/>
          <p:cNvGrpSpPr/>
          <p:nvPr/>
        </p:nvGrpSpPr>
        <p:grpSpPr>
          <a:xfrm>
            <a:off x="241062" y="4059049"/>
            <a:ext cx="11109147" cy="3809734"/>
            <a:chOff x="-3491164" y="-343620"/>
            <a:chExt cx="14812196" cy="5079647"/>
          </a:xfrm>
        </p:grpSpPr>
        <p:sp>
          <p:nvSpPr>
            <p:cNvPr id="3" name="TextBox 3"/>
            <p:cNvSpPr txBox="1"/>
            <p:nvPr/>
          </p:nvSpPr>
          <p:spPr>
            <a:xfrm>
              <a:off x="-3491164" y="-343620"/>
              <a:ext cx="9988887" cy="416789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7947"/>
                </a:lnSpc>
                <a:spcBef>
                  <a:spcPct val="0"/>
                </a:spcBef>
              </a:pPr>
              <a:r>
                <a:rPr lang="en-US" sz="11501">
                  <a:solidFill>
                    <a:srgbClr val="25348B"/>
                  </a:solidFill>
                  <a:latin typeface="Mont Bold"/>
                </a:rPr>
                <a:t>MHF</a:t>
              </a:r>
              <a:r>
                <a:rPr lang="en-US" sz="11501">
                  <a:solidFill>
                    <a:srgbClr val="00B050"/>
                  </a:solidFill>
                  <a:latin typeface="Mont Bold"/>
                </a:rPr>
                <a:t> </a:t>
              </a:r>
              <a:r>
                <a:rPr lang="en-US" sz="6601" err="1">
                  <a:solidFill>
                    <a:srgbClr val="011B7A"/>
                  </a:solidFill>
                  <a:latin typeface="Mont Bold"/>
                </a:rPr>
                <a:t>en</a:t>
              </a:r>
              <a:r>
                <a:rPr lang="en-US" sz="6601">
                  <a:solidFill>
                    <a:srgbClr val="011B7A"/>
                  </a:solidFill>
                  <a:latin typeface="Mont Bold"/>
                </a:rPr>
                <a:t> ITI</a:t>
              </a:r>
              <a:endParaRPr lang="en-US" sz="11501">
                <a:solidFill>
                  <a:srgbClr val="011B7A"/>
                </a:solidFill>
                <a:latin typeface="Mont Bold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891212" y="1076818"/>
              <a:ext cx="10429820" cy="3659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947"/>
                </a:lnSpc>
                <a:spcBef>
                  <a:spcPct val="0"/>
                </a:spcBef>
              </a:pPr>
              <a:endParaRPr sz="1801"/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6F730664-7789-1233-89EA-DCC5DF771D5E}"/>
              </a:ext>
            </a:extLst>
          </p:cNvPr>
          <p:cNvSpPr txBox="1"/>
          <p:nvPr/>
        </p:nvSpPr>
        <p:spPr>
          <a:xfrm>
            <a:off x="335877" y="9425784"/>
            <a:ext cx="2632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>
                <a:solidFill>
                  <a:srgbClr val="25348B"/>
                </a:solidFill>
              </a:rPr>
              <a:t>#HealthyLiving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0CF601B-EF67-BE23-CD85-5B32F4D106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7321" y="7412719"/>
            <a:ext cx="2225849" cy="149814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561CB69-FB92-B5BC-AF5E-2BFEFED18B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9120" y="9466799"/>
            <a:ext cx="2331720" cy="595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3015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Image 63">
            <a:extLst>
              <a:ext uri="{FF2B5EF4-FFF2-40B4-BE49-F238E27FC236}">
                <a16:creationId xmlns:a16="http://schemas.microsoft.com/office/drawing/2014/main" id="{AFB8D774-D428-A0D2-E067-FD59736BB2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63186" y="6267564"/>
            <a:ext cx="2949075" cy="3538890"/>
          </a:xfrm>
          <a:prstGeom prst="rect">
            <a:avLst/>
          </a:prstGeom>
        </p:spPr>
      </p:pic>
      <p:pic>
        <p:nvPicPr>
          <p:cNvPr id="59" name="Image 58">
            <a:extLst>
              <a:ext uri="{FF2B5EF4-FFF2-40B4-BE49-F238E27FC236}">
                <a16:creationId xmlns:a16="http://schemas.microsoft.com/office/drawing/2014/main" id="{2F65DD34-B9A2-C59E-D2BB-028F77783F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6148" y="6798713"/>
            <a:ext cx="3150031" cy="3144841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907C6289-96D4-7A45-2438-52B9C704BD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015" y="6294969"/>
            <a:ext cx="2808828" cy="3639524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2F098C76-3741-6727-AD6A-BF7A227BD4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512" y="6475999"/>
            <a:ext cx="2492196" cy="2565857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 rot="5400000">
            <a:off x="6752098" y="3886944"/>
            <a:ext cx="3730260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7" name="AutoShape 7"/>
          <p:cNvSpPr/>
          <p:nvPr/>
        </p:nvSpPr>
        <p:spPr>
          <a:xfrm rot="5400000">
            <a:off x="1524331" y="8025439"/>
            <a:ext cx="4521081" cy="205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8" name="AutoShape 8"/>
          <p:cNvSpPr/>
          <p:nvPr/>
        </p:nvSpPr>
        <p:spPr>
          <a:xfrm>
            <a:off x="-194234" y="5733024"/>
            <a:ext cx="18870908" cy="0"/>
          </a:xfrm>
          <a:prstGeom prst="line">
            <a:avLst/>
          </a:prstGeom>
          <a:ln w="47625" cap="flat">
            <a:solidFill>
              <a:srgbClr val="C5DB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30128" y="9574702"/>
            <a:ext cx="459495" cy="459495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 rot="5400000" flipV="1">
            <a:off x="6370527" y="8023171"/>
            <a:ext cx="4521079" cy="27676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17" name="AutoShape 17"/>
          <p:cNvSpPr/>
          <p:nvPr/>
        </p:nvSpPr>
        <p:spPr>
          <a:xfrm rot="5400000">
            <a:off x="11342761" y="7992975"/>
            <a:ext cx="4547577" cy="27678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0725783" y="9612126"/>
            <a:ext cx="448370" cy="44837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5794353" y="9593213"/>
            <a:ext cx="467284" cy="467284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3705112" y="3585179"/>
            <a:ext cx="679677" cy="679677"/>
          </a:xfrm>
          <a:prstGeom prst="rect">
            <a:avLst/>
          </a:prstGeom>
        </p:spPr>
      </p:pic>
      <p:sp>
        <p:nvSpPr>
          <p:cNvPr id="26" name="AutoShape 26"/>
          <p:cNvSpPr/>
          <p:nvPr/>
        </p:nvSpPr>
        <p:spPr>
          <a:xfrm>
            <a:off x="1" y="2026576"/>
            <a:ext cx="18482437" cy="0"/>
          </a:xfrm>
          <a:prstGeom prst="line">
            <a:avLst/>
          </a:prstGeom>
          <a:ln w="47625" cap="flat">
            <a:solidFill>
              <a:srgbClr val="C5DB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55" name="TextBox 55"/>
          <p:cNvSpPr txBox="1"/>
          <p:nvPr/>
        </p:nvSpPr>
        <p:spPr>
          <a:xfrm>
            <a:off x="2718286" y="5070875"/>
            <a:ext cx="3314937" cy="5450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 dirty="0" err="1">
                <a:solidFill>
                  <a:srgbClr val="000000"/>
                </a:solidFill>
                <a:latin typeface="Glacial Indifference"/>
              </a:rPr>
              <a:t>Produit</a:t>
            </a:r>
            <a:r>
              <a:rPr lang="en-US" sz="1600" dirty="0">
                <a:solidFill>
                  <a:srgbClr val="000000"/>
                </a:solidFill>
                <a:latin typeface="Glacial Indifference"/>
              </a:rPr>
              <a:t> : MHF </a:t>
            </a:r>
            <a:r>
              <a:rPr lang="en-US" sz="1600" dirty="0" err="1">
                <a:solidFill>
                  <a:srgbClr val="000000"/>
                </a:solidFill>
                <a:latin typeface="Glacial Indifference"/>
              </a:rPr>
              <a:t>Acoustique</a:t>
            </a:r>
            <a:r>
              <a:rPr lang="en-US" sz="1600" dirty="0">
                <a:solidFill>
                  <a:srgbClr val="000000"/>
                </a:solidFill>
                <a:latin typeface="Glacial Indifference"/>
              </a:rPr>
              <a:t> (11011403) + MEA 45 (11011378)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3191839" y="2236147"/>
            <a:ext cx="1860500" cy="331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899" u="sng" err="1">
                <a:solidFill>
                  <a:srgbClr val="1B3288"/>
                </a:solidFill>
                <a:latin typeface="Glacial Indifference Bold"/>
              </a:rPr>
              <a:t>Produit</a:t>
            </a:r>
            <a:r>
              <a:rPr lang="en-US" sz="1899" u="sng">
                <a:solidFill>
                  <a:srgbClr val="1B3288"/>
                </a:solidFill>
                <a:latin typeface="Glacial Indifference Bold"/>
              </a:rPr>
              <a:t> </a:t>
            </a:r>
            <a:r>
              <a:rPr lang="en-US" sz="1899" u="sng">
                <a:solidFill>
                  <a:srgbClr val="1B328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principal</a:t>
            </a:r>
          </a:p>
        </p:txBody>
      </p:sp>
      <p:sp>
        <p:nvSpPr>
          <p:cNvPr id="109" name="TextBox 64">
            <a:extLst>
              <a:ext uri="{FF2B5EF4-FFF2-40B4-BE49-F238E27FC236}">
                <a16:creationId xmlns:a16="http://schemas.microsoft.com/office/drawing/2014/main" id="{7650FE56-6D32-63A5-86CE-203D160B4354}"/>
              </a:ext>
            </a:extLst>
          </p:cNvPr>
          <p:cNvSpPr txBox="1"/>
          <p:nvPr/>
        </p:nvSpPr>
        <p:spPr>
          <a:xfrm>
            <a:off x="12546363" y="2226637"/>
            <a:ext cx="1731980" cy="3327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899" u="sng" err="1">
                <a:solidFill>
                  <a:srgbClr val="1B328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Accessoires</a:t>
            </a:r>
            <a:endParaRPr lang="en-US" sz="1899" u="sng">
              <a:solidFill>
                <a:srgbClr val="1B3288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2" name="TextBox 49">
            <a:extLst>
              <a:ext uri="{FF2B5EF4-FFF2-40B4-BE49-F238E27FC236}">
                <a16:creationId xmlns:a16="http://schemas.microsoft.com/office/drawing/2014/main" id="{05B2CC3A-2172-77DD-BBED-E4F559844D66}"/>
              </a:ext>
            </a:extLst>
          </p:cNvPr>
          <p:cNvSpPr txBox="1"/>
          <p:nvPr/>
        </p:nvSpPr>
        <p:spPr>
          <a:xfrm>
            <a:off x="3561205" y="592571"/>
            <a:ext cx="10302956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8"/>
              </a:lnSpc>
            </a:pPr>
            <a:r>
              <a:rPr lang="en-US" sz="5401">
                <a:solidFill>
                  <a:srgbClr val="1B3288"/>
                </a:solidFill>
                <a:latin typeface="Glacial Indifference Bold"/>
              </a:rPr>
              <a:t>MHF + MEA 45 </a:t>
            </a:r>
            <a:endParaRPr lang="en-US" sz="4800">
              <a:solidFill>
                <a:srgbClr val="1B3288"/>
              </a:solidFill>
              <a:latin typeface="Glacial Indifference" panose="020B0604020202020204" charset="0"/>
            </a:endParaRPr>
          </a:p>
          <a:p>
            <a:pPr algn="ctr">
              <a:lnSpc>
                <a:spcPts val="3220"/>
              </a:lnSpc>
            </a:pPr>
            <a:r>
              <a:rPr lang="en-US" sz="2400">
                <a:solidFill>
                  <a:srgbClr val="1B3288"/>
                </a:solidFill>
                <a:latin typeface="Glacial Indifference" panose="020B0604020202020204" charset="0"/>
              </a:rPr>
              <a:t>Mise </a:t>
            </a:r>
            <a:r>
              <a:rPr lang="en-US" sz="2400" err="1">
                <a:solidFill>
                  <a:srgbClr val="1B3288"/>
                </a:solidFill>
                <a:latin typeface="Glacial Indifference" panose="020B0604020202020204" charset="0"/>
              </a:rPr>
              <a:t>en</a:t>
            </a:r>
            <a:r>
              <a:rPr lang="en-US" sz="2400">
                <a:solidFill>
                  <a:srgbClr val="1B3288"/>
                </a:solidFill>
                <a:latin typeface="Glacial Indifference" panose="020B0604020202020204" charset="0"/>
              </a:rPr>
              <a:t> oeuvre </a:t>
            </a:r>
            <a:r>
              <a:rPr lang="en-US" sz="2400" err="1">
                <a:solidFill>
                  <a:srgbClr val="1B3288"/>
                </a:solidFill>
                <a:latin typeface="Glacial Indifference" panose="020B0604020202020204" charset="0"/>
              </a:rPr>
              <a:t>en</a:t>
            </a:r>
            <a:r>
              <a:rPr lang="en-US" sz="2400">
                <a:solidFill>
                  <a:srgbClr val="1B3288"/>
                </a:solidFill>
                <a:latin typeface="Glacial Indifference" panose="020B0604020202020204" charset="0"/>
              </a:rPr>
              <a:t> </a:t>
            </a:r>
            <a:r>
              <a:rPr lang="en-US" sz="2400">
                <a:solidFill>
                  <a:srgbClr val="1B3288"/>
                </a:solidFill>
                <a:latin typeface="Glacial Indifference"/>
              </a:rPr>
              <a:t>Isolation </a:t>
            </a:r>
            <a:r>
              <a:rPr lang="en-US" sz="2400" err="1">
                <a:solidFill>
                  <a:srgbClr val="1B3288"/>
                </a:solidFill>
                <a:latin typeface="Glacial Indifference"/>
              </a:rPr>
              <a:t>Intérieure</a:t>
            </a:r>
            <a:endParaRPr lang="en-US" sz="2400">
              <a:solidFill>
                <a:srgbClr val="1B3288"/>
              </a:solidFill>
              <a:latin typeface="Glacial Indifference"/>
            </a:endParaRPr>
          </a:p>
        </p:txBody>
      </p:sp>
      <p:pic>
        <p:nvPicPr>
          <p:cNvPr id="102" name="Picture 11">
            <a:extLst>
              <a:ext uri="{FF2B5EF4-FFF2-40B4-BE49-F238E27FC236}">
                <a16:creationId xmlns:a16="http://schemas.microsoft.com/office/drawing/2014/main" id="{71B79CD5-A305-6D78-0D12-74241CF3BDA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113484" y="7614678"/>
            <a:ext cx="525918" cy="517372"/>
          </a:xfrm>
          <a:prstGeom prst="rect">
            <a:avLst/>
          </a:prstGeom>
        </p:spPr>
      </p:pic>
      <p:pic>
        <p:nvPicPr>
          <p:cNvPr id="104" name="Picture 21">
            <a:extLst>
              <a:ext uri="{FF2B5EF4-FFF2-40B4-BE49-F238E27FC236}">
                <a16:creationId xmlns:a16="http://schemas.microsoft.com/office/drawing/2014/main" id="{FE3596D3-F173-B816-1504-822A5935F238}"/>
              </a:ext>
            </a:extLst>
          </p:cNvPr>
          <p:cNvPicPr>
            <a:picLocks noChangeAspect="1"/>
          </p:cNvPicPr>
          <p:nvPr/>
        </p:nvPicPr>
        <p:blipFill>
          <a:blip r:embed="rId17">
            <a:alphaModFix amt="91000"/>
          </a:blip>
          <a:srcRect/>
          <a:stretch>
            <a:fillRect/>
          </a:stretch>
        </p:blipFill>
        <p:spPr>
          <a:xfrm>
            <a:off x="2912179" y="9247046"/>
            <a:ext cx="699557" cy="718416"/>
          </a:xfrm>
          <a:prstGeom prst="rect">
            <a:avLst/>
          </a:prstGeom>
        </p:spPr>
      </p:pic>
      <p:sp>
        <p:nvSpPr>
          <p:cNvPr id="105" name="TextBox 50">
            <a:extLst>
              <a:ext uri="{FF2B5EF4-FFF2-40B4-BE49-F238E27FC236}">
                <a16:creationId xmlns:a16="http://schemas.microsoft.com/office/drawing/2014/main" id="{1265DA2F-C348-2A46-0790-5A5111DA27BF}"/>
              </a:ext>
            </a:extLst>
          </p:cNvPr>
          <p:cNvSpPr txBox="1"/>
          <p:nvPr/>
        </p:nvSpPr>
        <p:spPr>
          <a:xfrm>
            <a:off x="-418221" y="8207780"/>
            <a:ext cx="1595276" cy="167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 Bold"/>
              </a:rPr>
              <a:t>Extérieur</a:t>
            </a:r>
          </a:p>
        </p:txBody>
      </p:sp>
      <p:sp>
        <p:nvSpPr>
          <p:cNvPr id="106" name="TextBox 54">
            <a:extLst>
              <a:ext uri="{FF2B5EF4-FFF2-40B4-BE49-F238E27FC236}">
                <a16:creationId xmlns:a16="http://schemas.microsoft.com/office/drawing/2014/main" id="{E863CCC2-09A9-CFD2-8631-6EEF3F3F3CAF}"/>
              </a:ext>
            </a:extLst>
          </p:cNvPr>
          <p:cNvSpPr txBox="1"/>
          <p:nvPr/>
        </p:nvSpPr>
        <p:spPr>
          <a:xfrm>
            <a:off x="2508449" y="10007917"/>
            <a:ext cx="1595276" cy="167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 err="1">
                <a:solidFill>
                  <a:srgbClr val="000000"/>
                </a:solidFill>
                <a:latin typeface="Open Sans Light Bold"/>
              </a:rPr>
              <a:t>Intérieur</a:t>
            </a:r>
            <a:endParaRPr lang="en-US" sz="1001">
              <a:solidFill>
                <a:srgbClr val="000000"/>
              </a:solidFill>
              <a:latin typeface="Open Sans Light Bold"/>
            </a:endParaRPr>
          </a:p>
        </p:txBody>
      </p:sp>
      <p:pic>
        <p:nvPicPr>
          <p:cNvPr id="107" name="Picture 11">
            <a:extLst>
              <a:ext uri="{FF2B5EF4-FFF2-40B4-BE49-F238E27FC236}">
                <a16:creationId xmlns:a16="http://schemas.microsoft.com/office/drawing/2014/main" id="{72B2BCB3-1269-3CDF-F9BF-36289AFA9313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3965314" y="7601073"/>
            <a:ext cx="525918" cy="517372"/>
          </a:xfrm>
          <a:prstGeom prst="rect">
            <a:avLst/>
          </a:prstGeom>
        </p:spPr>
      </p:pic>
      <p:pic>
        <p:nvPicPr>
          <p:cNvPr id="108" name="Picture 11">
            <a:extLst>
              <a:ext uri="{FF2B5EF4-FFF2-40B4-BE49-F238E27FC236}">
                <a16:creationId xmlns:a16="http://schemas.microsoft.com/office/drawing/2014/main" id="{8D4AA4C8-EE45-86D8-2B79-643F5CA9D2C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8710813" y="7581985"/>
            <a:ext cx="525918" cy="517372"/>
          </a:xfrm>
          <a:prstGeom prst="rect">
            <a:avLst/>
          </a:prstGeom>
        </p:spPr>
      </p:pic>
      <p:pic>
        <p:nvPicPr>
          <p:cNvPr id="110" name="Picture 11">
            <a:extLst>
              <a:ext uri="{FF2B5EF4-FFF2-40B4-BE49-F238E27FC236}">
                <a16:creationId xmlns:a16="http://schemas.microsoft.com/office/drawing/2014/main" id="{787C3239-4F4F-EBFD-38D0-1DDB5A674F9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13771723" y="7974818"/>
            <a:ext cx="525918" cy="517372"/>
          </a:xfrm>
          <a:prstGeom prst="rect">
            <a:avLst/>
          </a:prstGeom>
        </p:spPr>
      </p:pic>
      <p:pic>
        <p:nvPicPr>
          <p:cNvPr id="111" name="Picture 21">
            <a:extLst>
              <a:ext uri="{FF2B5EF4-FFF2-40B4-BE49-F238E27FC236}">
                <a16:creationId xmlns:a16="http://schemas.microsoft.com/office/drawing/2014/main" id="{8F8FE007-221F-7DD6-DE71-A92A45EADBE9}"/>
              </a:ext>
            </a:extLst>
          </p:cNvPr>
          <p:cNvPicPr>
            <a:picLocks noChangeAspect="1"/>
          </p:cNvPicPr>
          <p:nvPr/>
        </p:nvPicPr>
        <p:blipFill>
          <a:blip r:embed="rId17">
            <a:alphaModFix amt="91000"/>
          </a:blip>
          <a:srcRect/>
          <a:stretch>
            <a:fillRect/>
          </a:stretch>
        </p:blipFill>
        <p:spPr>
          <a:xfrm>
            <a:off x="7794490" y="9007954"/>
            <a:ext cx="699557" cy="718416"/>
          </a:xfrm>
          <a:prstGeom prst="rect">
            <a:avLst/>
          </a:prstGeom>
        </p:spPr>
      </p:pic>
      <p:pic>
        <p:nvPicPr>
          <p:cNvPr id="112" name="Picture 21">
            <a:extLst>
              <a:ext uri="{FF2B5EF4-FFF2-40B4-BE49-F238E27FC236}">
                <a16:creationId xmlns:a16="http://schemas.microsoft.com/office/drawing/2014/main" id="{51CB8C9E-E3CF-22F4-15DD-926771122A94}"/>
              </a:ext>
            </a:extLst>
          </p:cNvPr>
          <p:cNvPicPr>
            <a:picLocks noChangeAspect="1"/>
          </p:cNvPicPr>
          <p:nvPr/>
        </p:nvPicPr>
        <p:blipFill>
          <a:blip r:embed="rId17">
            <a:alphaModFix amt="91000"/>
          </a:blip>
          <a:srcRect/>
          <a:stretch>
            <a:fillRect/>
          </a:stretch>
        </p:blipFill>
        <p:spPr>
          <a:xfrm>
            <a:off x="12775612" y="8233504"/>
            <a:ext cx="699557" cy="718416"/>
          </a:xfrm>
          <a:prstGeom prst="rect">
            <a:avLst/>
          </a:prstGeom>
        </p:spPr>
      </p:pic>
      <p:pic>
        <p:nvPicPr>
          <p:cNvPr id="113" name="Picture 21">
            <a:extLst>
              <a:ext uri="{FF2B5EF4-FFF2-40B4-BE49-F238E27FC236}">
                <a16:creationId xmlns:a16="http://schemas.microsoft.com/office/drawing/2014/main" id="{EE78DDDA-BD2E-5578-3988-8BC6701CECA8}"/>
              </a:ext>
            </a:extLst>
          </p:cNvPr>
          <p:cNvPicPr>
            <a:picLocks noChangeAspect="1"/>
          </p:cNvPicPr>
          <p:nvPr/>
        </p:nvPicPr>
        <p:blipFill>
          <a:blip r:embed="rId17">
            <a:alphaModFix amt="91000"/>
          </a:blip>
          <a:srcRect/>
          <a:stretch>
            <a:fillRect/>
          </a:stretch>
        </p:blipFill>
        <p:spPr>
          <a:xfrm>
            <a:off x="17196143" y="7308048"/>
            <a:ext cx="699557" cy="718416"/>
          </a:xfrm>
          <a:prstGeom prst="rect">
            <a:avLst/>
          </a:prstGeom>
        </p:spPr>
      </p:pic>
      <p:sp>
        <p:nvSpPr>
          <p:cNvPr id="114" name="TextBox 51">
            <a:extLst>
              <a:ext uri="{FF2B5EF4-FFF2-40B4-BE49-F238E27FC236}">
                <a16:creationId xmlns:a16="http://schemas.microsoft.com/office/drawing/2014/main" id="{7C600279-8D33-7C4A-C041-616C3E246181}"/>
              </a:ext>
            </a:extLst>
          </p:cNvPr>
          <p:cNvSpPr txBox="1"/>
          <p:nvPr/>
        </p:nvSpPr>
        <p:spPr>
          <a:xfrm>
            <a:off x="8980563" y="6413014"/>
            <a:ext cx="1770714" cy="526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64"/>
              </a:lnSpc>
            </a:pPr>
            <a:r>
              <a:rPr lang="fr-FR" sz="1001" dirty="0">
                <a:solidFill>
                  <a:srgbClr val="000000"/>
                </a:solidFill>
                <a:latin typeface="Open Sans Light"/>
              </a:rPr>
              <a:t>4. Faire une réservation  de 520 par 205 mm dans l’isolant au-dessus de la fenêtre</a:t>
            </a:r>
          </a:p>
        </p:txBody>
      </p:sp>
      <p:sp>
        <p:nvSpPr>
          <p:cNvPr id="120" name="AutoShape 33">
            <a:extLst>
              <a:ext uri="{FF2B5EF4-FFF2-40B4-BE49-F238E27FC236}">
                <a16:creationId xmlns:a16="http://schemas.microsoft.com/office/drawing/2014/main" id="{720A8BBB-08F7-7436-F739-34E445E116A8}"/>
              </a:ext>
            </a:extLst>
          </p:cNvPr>
          <p:cNvSpPr/>
          <p:nvPr/>
        </p:nvSpPr>
        <p:spPr>
          <a:xfrm rot="6063270" flipV="1">
            <a:off x="1918530" y="7003550"/>
            <a:ext cx="1481541" cy="158984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124" name="TextBox 65">
            <a:extLst>
              <a:ext uri="{FF2B5EF4-FFF2-40B4-BE49-F238E27FC236}">
                <a16:creationId xmlns:a16="http://schemas.microsoft.com/office/drawing/2014/main" id="{29419C82-5036-7DDE-FC59-589B594454A0}"/>
              </a:ext>
            </a:extLst>
          </p:cNvPr>
          <p:cNvSpPr txBox="1"/>
          <p:nvPr/>
        </p:nvSpPr>
        <p:spPr>
          <a:xfrm rot="395047">
            <a:off x="743317" y="8592177"/>
            <a:ext cx="460187" cy="153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0">
                <a:solidFill>
                  <a:srgbClr val="000000"/>
                </a:solidFill>
                <a:latin typeface="Questrial"/>
              </a:rPr>
              <a:t>Béton</a:t>
            </a:r>
            <a:endParaRPr lang="en-US" sz="1001">
              <a:solidFill>
                <a:srgbClr val="000000"/>
              </a:solidFill>
              <a:latin typeface="Questrial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>
            <a:off x="1418457" y="9545393"/>
            <a:ext cx="481778" cy="481778"/>
          </a:xfrm>
          <a:prstGeom prst="rect">
            <a:avLst/>
          </a:prstGeom>
        </p:spPr>
      </p:pic>
      <p:sp>
        <p:nvSpPr>
          <p:cNvPr id="128" name="TextBox 69">
            <a:extLst>
              <a:ext uri="{FF2B5EF4-FFF2-40B4-BE49-F238E27FC236}">
                <a16:creationId xmlns:a16="http://schemas.microsoft.com/office/drawing/2014/main" id="{A8DF1A47-EF07-0E2B-2AED-585F9B12AAA5}"/>
              </a:ext>
            </a:extLst>
          </p:cNvPr>
          <p:cNvSpPr txBox="1"/>
          <p:nvPr/>
        </p:nvSpPr>
        <p:spPr>
          <a:xfrm>
            <a:off x="16457319" y="8312643"/>
            <a:ext cx="1804417" cy="526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7. Fixer le flasque ou le auvent sur le cadre extérieur de la fenêtre </a:t>
            </a:r>
          </a:p>
        </p:txBody>
      </p:sp>
      <p:sp>
        <p:nvSpPr>
          <p:cNvPr id="129" name="TextBox 68">
            <a:extLst>
              <a:ext uri="{FF2B5EF4-FFF2-40B4-BE49-F238E27FC236}">
                <a16:creationId xmlns:a16="http://schemas.microsoft.com/office/drawing/2014/main" id="{CED1D60D-7411-8894-17B8-3767E638729B}"/>
              </a:ext>
            </a:extLst>
          </p:cNvPr>
          <p:cNvSpPr txBox="1"/>
          <p:nvPr/>
        </p:nvSpPr>
        <p:spPr>
          <a:xfrm>
            <a:off x="4040532" y="5886138"/>
            <a:ext cx="1649036" cy="526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3. Fixer le MHF sur le cadre haut de la fenêtre en vissant les pattes</a:t>
            </a:r>
          </a:p>
        </p:txBody>
      </p:sp>
      <p:sp>
        <p:nvSpPr>
          <p:cNvPr id="137" name="TextBox 44">
            <a:extLst>
              <a:ext uri="{FF2B5EF4-FFF2-40B4-BE49-F238E27FC236}">
                <a16:creationId xmlns:a16="http://schemas.microsoft.com/office/drawing/2014/main" id="{7CE22C62-C1CA-31C7-9270-5EF27978BF61}"/>
              </a:ext>
            </a:extLst>
          </p:cNvPr>
          <p:cNvSpPr txBox="1"/>
          <p:nvPr/>
        </p:nvSpPr>
        <p:spPr>
          <a:xfrm>
            <a:off x="11215623" y="9211876"/>
            <a:ext cx="1983017" cy="347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6. Faire coulisser le MEA à travers le placo puis à l'intérieur du MHF</a:t>
            </a:r>
          </a:p>
        </p:txBody>
      </p:sp>
      <p:sp>
        <p:nvSpPr>
          <p:cNvPr id="142" name="TextBox 73">
            <a:extLst>
              <a:ext uri="{FF2B5EF4-FFF2-40B4-BE49-F238E27FC236}">
                <a16:creationId xmlns:a16="http://schemas.microsoft.com/office/drawing/2014/main" id="{E53E7E31-F15B-8C2E-F5CC-E33F9D2E6EE2}"/>
              </a:ext>
            </a:extLst>
          </p:cNvPr>
          <p:cNvSpPr txBox="1"/>
          <p:nvPr/>
        </p:nvSpPr>
        <p:spPr>
          <a:xfrm>
            <a:off x="9944333" y="9181390"/>
            <a:ext cx="231700" cy="230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2"/>
              </a:lnSpc>
            </a:pPr>
            <a:r>
              <a:rPr lang="en-US" sz="900">
                <a:solidFill>
                  <a:srgbClr val="AF0606"/>
                </a:solidFill>
                <a:latin typeface="Glacial Indifference Bold"/>
              </a:rPr>
              <a:t>&gt; 9 cm</a:t>
            </a:r>
          </a:p>
        </p:txBody>
      </p:sp>
      <p:sp>
        <p:nvSpPr>
          <p:cNvPr id="148" name="TextBox 90">
            <a:extLst>
              <a:ext uri="{FF2B5EF4-FFF2-40B4-BE49-F238E27FC236}">
                <a16:creationId xmlns:a16="http://schemas.microsoft.com/office/drawing/2014/main" id="{3A78CC68-AAC2-6FB0-A23F-8C2CEB291339}"/>
              </a:ext>
            </a:extLst>
          </p:cNvPr>
          <p:cNvSpPr txBox="1"/>
          <p:nvPr/>
        </p:nvSpPr>
        <p:spPr>
          <a:xfrm>
            <a:off x="16415580" y="5926208"/>
            <a:ext cx="1809916" cy="1678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8. Fixer l’entrée d'air sur MEA</a:t>
            </a:r>
          </a:p>
        </p:txBody>
      </p:sp>
      <p:sp>
        <p:nvSpPr>
          <p:cNvPr id="39" name="TextBox 65">
            <a:extLst>
              <a:ext uri="{FF2B5EF4-FFF2-40B4-BE49-F238E27FC236}">
                <a16:creationId xmlns:a16="http://schemas.microsoft.com/office/drawing/2014/main" id="{1FC7843F-260A-C0C5-BB08-0E8B9727A927}"/>
              </a:ext>
            </a:extLst>
          </p:cNvPr>
          <p:cNvSpPr txBox="1"/>
          <p:nvPr/>
        </p:nvSpPr>
        <p:spPr>
          <a:xfrm>
            <a:off x="2377552" y="8624814"/>
            <a:ext cx="460187" cy="153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0" err="1">
                <a:solidFill>
                  <a:srgbClr val="000000"/>
                </a:solidFill>
                <a:latin typeface="Questrial"/>
              </a:rPr>
              <a:t>Fenêtre</a:t>
            </a:r>
            <a:endParaRPr lang="en-US" sz="1001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45" name="AutoShape 33">
            <a:extLst>
              <a:ext uri="{FF2B5EF4-FFF2-40B4-BE49-F238E27FC236}">
                <a16:creationId xmlns:a16="http://schemas.microsoft.com/office/drawing/2014/main" id="{DCDB9798-A791-891F-4072-EE9BF606A510}"/>
              </a:ext>
            </a:extLst>
          </p:cNvPr>
          <p:cNvSpPr/>
          <p:nvPr/>
        </p:nvSpPr>
        <p:spPr>
          <a:xfrm rot="6063270" flipV="1">
            <a:off x="5239719" y="6886752"/>
            <a:ext cx="1022384" cy="107071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DE1F727A-E70F-C75B-5C5D-528E21542EB1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3716" y="9574702"/>
            <a:ext cx="607012" cy="610500"/>
          </a:xfrm>
          <a:prstGeom prst="rect">
            <a:avLst/>
          </a:prstGeom>
        </p:spPr>
      </p:pic>
      <p:sp>
        <p:nvSpPr>
          <p:cNvPr id="65" name="AutoShape 33">
            <a:extLst>
              <a:ext uri="{FF2B5EF4-FFF2-40B4-BE49-F238E27FC236}">
                <a16:creationId xmlns:a16="http://schemas.microsoft.com/office/drawing/2014/main" id="{E9E4D607-9A70-1FF4-3529-E119EAED52B4}"/>
              </a:ext>
            </a:extLst>
          </p:cNvPr>
          <p:cNvSpPr/>
          <p:nvPr/>
        </p:nvSpPr>
        <p:spPr>
          <a:xfrm rot="6063270" flipV="1">
            <a:off x="10076502" y="6895440"/>
            <a:ext cx="917934" cy="1264477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69" name="AutoShape 33">
            <a:extLst>
              <a:ext uri="{FF2B5EF4-FFF2-40B4-BE49-F238E27FC236}">
                <a16:creationId xmlns:a16="http://schemas.microsoft.com/office/drawing/2014/main" id="{8D582984-5552-C92C-A746-3A6882EDD5F7}"/>
              </a:ext>
            </a:extLst>
          </p:cNvPr>
          <p:cNvSpPr/>
          <p:nvPr/>
        </p:nvSpPr>
        <p:spPr>
          <a:xfrm rot="6063270">
            <a:off x="11484721" y="7144165"/>
            <a:ext cx="1622269" cy="354568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71" name="AutoShape 33">
            <a:extLst>
              <a:ext uri="{FF2B5EF4-FFF2-40B4-BE49-F238E27FC236}">
                <a16:creationId xmlns:a16="http://schemas.microsoft.com/office/drawing/2014/main" id="{23219570-BC9A-578B-95A1-78234D82D8ED}"/>
              </a:ext>
            </a:extLst>
          </p:cNvPr>
          <p:cNvSpPr/>
          <p:nvPr/>
        </p:nvSpPr>
        <p:spPr>
          <a:xfrm rot="6063270">
            <a:off x="15979050" y="6331659"/>
            <a:ext cx="1488272" cy="978757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2" name="TextBox 79">
            <a:extLst>
              <a:ext uri="{FF2B5EF4-FFF2-40B4-BE49-F238E27FC236}">
                <a16:creationId xmlns:a16="http://schemas.microsoft.com/office/drawing/2014/main" id="{90EFD75B-520F-8317-774D-26CA3F1AA944}"/>
              </a:ext>
            </a:extLst>
          </p:cNvPr>
          <p:cNvSpPr txBox="1"/>
          <p:nvPr/>
        </p:nvSpPr>
        <p:spPr>
          <a:xfrm>
            <a:off x="11938655" y="5967496"/>
            <a:ext cx="1486860" cy="526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5. Faire une entaille de 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353 par 13,8 mm </a:t>
            </a:r>
            <a:r>
              <a:rPr lang="fr-FR" sz="1001">
                <a:solidFill>
                  <a:srgbClr val="000000"/>
                </a:solidFill>
                <a:latin typeface="Open Sans Light"/>
              </a:rPr>
              <a:t>dans le placo pour le MEA </a:t>
            </a:r>
          </a:p>
        </p:txBody>
      </p:sp>
      <p:pic>
        <p:nvPicPr>
          <p:cNvPr id="23" name="Image 22" descr="Une image contenant texte, intérieur&#10;&#10;Description générée automatiquement">
            <a:extLst>
              <a:ext uri="{FF2B5EF4-FFF2-40B4-BE49-F238E27FC236}">
                <a16:creationId xmlns:a16="http://schemas.microsoft.com/office/drawing/2014/main" id="{DC5F4AAB-1474-8C0F-D6B3-F3CDA1DDD5B6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76" b="14078"/>
          <a:stretch/>
        </p:blipFill>
        <p:spPr>
          <a:xfrm>
            <a:off x="15373256" y="66378"/>
            <a:ext cx="2795921" cy="2538382"/>
          </a:xfrm>
          <a:prstGeom prst="rect">
            <a:avLst/>
          </a:prstGeom>
        </p:spPr>
      </p:pic>
      <p:pic>
        <p:nvPicPr>
          <p:cNvPr id="24" name="Image 23" descr="Une image contenant texte, intérieur, plafond&#10;&#10;Description générée automatiquement">
            <a:extLst>
              <a:ext uri="{FF2B5EF4-FFF2-40B4-BE49-F238E27FC236}">
                <a16:creationId xmlns:a16="http://schemas.microsoft.com/office/drawing/2014/main" id="{D749017B-C347-0292-FFF5-1C6D39BC7F23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17" t="27483"/>
          <a:stretch/>
        </p:blipFill>
        <p:spPr>
          <a:xfrm>
            <a:off x="12379376" y="107454"/>
            <a:ext cx="2795925" cy="1814444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C7AA613A-8530-BAEE-9B85-A393D7DB5F54}"/>
              </a:ext>
            </a:extLst>
          </p:cNvPr>
          <p:cNvSpPr/>
          <p:nvPr/>
        </p:nvSpPr>
        <p:spPr>
          <a:xfrm>
            <a:off x="6898951" y="5455939"/>
            <a:ext cx="3876829" cy="772107"/>
          </a:xfrm>
          <a:prstGeom prst="rect">
            <a:avLst/>
          </a:prstGeom>
          <a:solidFill>
            <a:schemeClr val="bg1"/>
          </a:solidFill>
          <a:ln>
            <a:solidFill>
              <a:srgbClr val="C5DB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1"/>
          </a:p>
        </p:txBody>
      </p:sp>
      <p:sp>
        <p:nvSpPr>
          <p:cNvPr id="30" name="TextBox 64">
            <a:extLst>
              <a:ext uri="{FF2B5EF4-FFF2-40B4-BE49-F238E27FC236}">
                <a16:creationId xmlns:a16="http://schemas.microsoft.com/office/drawing/2014/main" id="{0D382425-6399-C72E-E9CF-8BA4685756AD}"/>
              </a:ext>
            </a:extLst>
          </p:cNvPr>
          <p:cNvSpPr txBox="1"/>
          <p:nvPr/>
        </p:nvSpPr>
        <p:spPr>
          <a:xfrm>
            <a:off x="6835973" y="5511026"/>
            <a:ext cx="3749680" cy="6735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>
              <a:lnSpc>
                <a:spcPts val="2660"/>
              </a:lnSpc>
              <a:spcBef>
                <a:spcPct val="0"/>
              </a:spcBef>
              <a:defRPr sz="2800" u="sng">
                <a:solidFill>
                  <a:srgbClr val="1B3288"/>
                </a:solidFill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fr-FR" sz="2000" u="none">
                <a:latin typeface="Arial Black" panose="020B0A04020102020204" pitchFamily="34" charset="0"/>
              </a:rPr>
              <a:t>Isolant + placo : 10 à 12 cm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3205448-AAD3-ECBE-C011-E8FAC01F5D4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30"/>
            <a:ext cx="2331720" cy="595601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EFC9E05-D7FD-AE90-506E-2F692AB7561D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561" y="2072302"/>
            <a:ext cx="2082440" cy="193621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D61C926F-EC74-A355-6DD7-762CEF2CF7A9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11" y="3886944"/>
            <a:ext cx="2309711" cy="1789550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67ED02A0-D7F9-7C64-8DC4-61E79AAFE264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619" y="3365643"/>
            <a:ext cx="3700541" cy="1135079"/>
          </a:xfrm>
          <a:prstGeom prst="rect">
            <a:avLst/>
          </a:prstGeom>
        </p:spPr>
      </p:pic>
      <p:sp>
        <p:nvSpPr>
          <p:cNvPr id="4" name="TextBox 51">
            <a:extLst>
              <a:ext uri="{FF2B5EF4-FFF2-40B4-BE49-F238E27FC236}">
                <a16:creationId xmlns:a16="http://schemas.microsoft.com/office/drawing/2014/main" id="{DFD22358-8459-02C3-B371-1DA544BF4F65}"/>
              </a:ext>
            </a:extLst>
          </p:cNvPr>
          <p:cNvSpPr txBox="1"/>
          <p:nvPr/>
        </p:nvSpPr>
        <p:spPr>
          <a:xfrm>
            <a:off x="1759107" y="5950980"/>
            <a:ext cx="2027800" cy="347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64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1. Faire une entaille de 360 par 15 mm sur la tapée de la fenêtre</a:t>
            </a:r>
          </a:p>
        </p:txBody>
      </p:sp>
      <p:sp>
        <p:nvSpPr>
          <p:cNvPr id="11" name="AutoShape 33">
            <a:extLst>
              <a:ext uri="{FF2B5EF4-FFF2-40B4-BE49-F238E27FC236}">
                <a16:creationId xmlns:a16="http://schemas.microsoft.com/office/drawing/2014/main" id="{4F731620-560B-9132-820A-0163058A9605}"/>
              </a:ext>
            </a:extLst>
          </p:cNvPr>
          <p:cNvSpPr/>
          <p:nvPr/>
        </p:nvSpPr>
        <p:spPr>
          <a:xfrm rot="6063270" flipH="1" flipV="1">
            <a:off x="1251639" y="8531894"/>
            <a:ext cx="671394" cy="924596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12" name="TextBox 68">
            <a:extLst>
              <a:ext uri="{FF2B5EF4-FFF2-40B4-BE49-F238E27FC236}">
                <a16:creationId xmlns:a16="http://schemas.microsoft.com/office/drawing/2014/main" id="{057BAE5A-96A0-472C-DFF0-1E779FA72784}"/>
              </a:ext>
            </a:extLst>
          </p:cNvPr>
          <p:cNvSpPr txBox="1"/>
          <p:nvPr/>
        </p:nvSpPr>
        <p:spPr>
          <a:xfrm>
            <a:off x="140154" y="9316473"/>
            <a:ext cx="1960839" cy="1678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2. Fixer la fenêtre contre le béton</a:t>
            </a:r>
          </a:p>
        </p:txBody>
      </p:sp>
      <p:sp>
        <p:nvSpPr>
          <p:cNvPr id="42" name="TextBox 65">
            <a:extLst>
              <a:ext uri="{FF2B5EF4-FFF2-40B4-BE49-F238E27FC236}">
                <a16:creationId xmlns:a16="http://schemas.microsoft.com/office/drawing/2014/main" id="{2B28A7C6-BAAD-D2E1-0EF2-88A5896FEAF7}"/>
              </a:ext>
            </a:extLst>
          </p:cNvPr>
          <p:cNvSpPr txBox="1"/>
          <p:nvPr/>
        </p:nvSpPr>
        <p:spPr>
          <a:xfrm rot="395047">
            <a:off x="9470313" y="9438260"/>
            <a:ext cx="460187" cy="153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0">
                <a:solidFill>
                  <a:srgbClr val="000000"/>
                </a:solidFill>
                <a:latin typeface="Questrial"/>
              </a:rPr>
              <a:t>Béton</a:t>
            </a:r>
            <a:endParaRPr lang="en-US" sz="1001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46" name="TextBox 65">
            <a:extLst>
              <a:ext uri="{FF2B5EF4-FFF2-40B4-BE49-F238E27FC236}">
                <a16:creationId xmlns:a16="http://schemas.microsoft.com/office/drawing/2014/main" id="{00BDBEFC-C44F-4C7E-550E-1E3F9C4B4ACA}"/>
              </a:ext>
            </a:extLst>
          </p:cNvPr>
          <p:cNvSpPr txBox="1"/>
          <p:nvPr/>
        </p:nvSpPr>
        <p:spPr>
          <a:xfrm rot="395047">
            <a:off x="9885718" y="9438180"/>
            <a:ext cx="460187" cy="153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0" err="1">
                <a:solidFill>
                  <a:srgbClr val="000000"/>
                </a:solidFill>
                <a:latin typeface="Questrial"/>
              </a:rPr>
              <a:t>Isolant</a:t>
            </a:r>
            <a:endParaRPr lang="en-US" sz="1001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48" name="TextBox 65">
            <a:extLst>
              <a:ext uri="{FF2B5EF4-FFF2-40B4-BE49-F238E27FC236}">
                <a16:creationId xmlns:a16="http://schemas.microsoft.com/office/drawing/2014/main" id="{16C89D41-4CBF-5FC4-0C7C-72980E412C63}"/>
              </a:ext>
            </a:extLst>
          </p:cNvPr>
          <p:cNvSpPr txBox="1"/>
          <p:nvPr/>
        </p:nvSpPr>
        <p:spPr>
          <a:xfrm rot="21159584">
            <a:off x="12020102" y="7726559"/>
            <a:ext cx="460187" cy="153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0" err="1">
                <a:solidFill>
                  <a:srgbClr val="000000"/>
                </a:solidFill>
                <a:latin typeface="Questrial"/>
              </a:rPr>
              <a:t>Placo</a:t>
            </a:r>
            <a:endParaRPr lang="en-US" sz="1001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10" name="Bouton d’action : début 9">
            <a:hlinkClick r:id="rId27" action="ppaction://hlinksldjump" highlightClick="1"/>
            <a:extLst>
              <a:ext uri="{FF2B5EF4-FFF2-40B4-BE49-F238E27FC236}">
                <a16:creationId xmlns:a16="http://schemas.microsoft.com/office/drawing/2014/main" id="{811BFD44-F18B-9001-AF8D-8EC2FC7CF245}"/>
              </a:ext>
            </a:extLst>
          </p:cNvPr>
          <p:cNvSpPr/>
          <p:nvPr/>
        </p:nvSpPr>
        <p:spPr>
          <a:xfrm>
            <a:off x="128376" y="800556"/>
            <a:ext cx="940870" cy="850231"/>
          </a:xfrm>
          <a:prstGeom prst="actionButtonBeginning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40" name="AutoShape 33">
            <a:extLst>
              <a:ext uri="{FF2B5EF4-FFF2-40B4-BE49-F238E27FC236}">
                <a16:creationId xmlns:a16="http://schemas.microsoft.com/office/drawing/2014/main" id="{E05C4204-D529-0377-1BE0-1AB06B8C55A9}"/>
              </a:ext>
            </a:extLst>
          </p:cNvPr>
          <p:cNvSpPr/>
          <p:nvPr/>
        </p:nvSpPr>
        <p:spPr>
          <a:xfrm rot="6063270" flipH="1">
            <a:off x="2056518" y="7514170"/>
            <a:ext cx="181394" cy="578025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53" name="TextBox 65">
            <a:extLst>
              <a:ext uri="{FF2B5EF4-FFF2-40B4-BE49-F238E27FC236}">
                <a16:creationId xmlns:a16="http://schemas.microsoft.com/office/drawing/2014/main" id="{B10A104E-91AF-0628-1431-56BC13F26257}"/>
              </a:ext>
            </a:extLst>
          </p:cNvPr>
          <p:cNvSpPr txBox="1"/>
          <p:nvPr/>
        </p:nvSpPr>
        <p:spPr>
          <a:xfrm rot="395047">
            <a:off x="4826717" y="9299133"/>
            <a:ext cx="460187" cy="153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0">
                <a:solidFill>
                  <a:srgbClr val="000000"/>
                </a:solidFill>
                <a:latin typeface="Questrial"/>
              </a:rPr>
              <a:t>Béton</a:t>
            </a:r>
            <a:endParaRPr lang="en-US" sz="1001">
              <a:solidFill>
                <a:srgbClr val="000000"/>
              </a:solidFill>
              <a:latin typeface="Questrial"/>
            </a:endParaRPr>
          </a:p>
        </p:txBody>
      </p:sp>
      <p:pic>
        <p:nvPicPr>
          <p:cNvPr id="56" name="Image 55">
            <a:extLst>
              <a:ext uri="{FF2B5EF4-FFF2-40B4-BE49-F238E27FC236}">
                <a16:creationId xmlns:a16="http://schemas.microsoft.com/office/drawing/2014/main" id="{97FAB9BF-25C8-FFEB-C830-C12AA278C0E3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208650" y="6489766"/>
            <a:ext cx="1044621" cy="1070255"/>
          </a:xfrm>
          <a:prstGeom prst="rect">
            <a:avLst/>
          </a:prstGeom>
        </p:spPr>
      </p:pic>
      <p:sp>
        <p:nvSpPr>
          <p:cNvPr id="60" name="AutoShape 33">
            <a:extLst>
              <a:ext uri="{FF2B5EF4-FFF2-40B4-BE49-F238E27FC236}">
                <a16:creationId xmlns:a16="http://schemas.microsoft.com/office/drawing/2014/main" id="{6253759B-CD0E-B9BA-99E7-FD9EDA0CA921}"/>
              </a:ext>
            </a:extLst>
          </p:cNvPr>
          <p:cNvSpPr/>
          <p:nvPr/>
        </p:nvSpPr>
        <p:spPr>
          <a:xfrm rot="6063270" flipH="1">
            <a:off x="11589332" y="8753052"/>
            <a:ext cx="640898" cy="24417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pic>
        <p:nvPicPr>
          <p:cNvPr id="68" name="Image 67">
            <a:extLst>
              <a:ext uri="{FF2B5EF4-FFF2-40B4-BE49-F238E27FC236}">
                <a16:creationId xmlns:a16="http://schemas.microsoft.com/office/drawing/2014/main" id="{1852523E-43A4-275F-E865-00383838866C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6628077" y="8850362"/>
            <a:ext cx="1384922" cy="1390061"/>
          </a:xfrm>
          <a:prstGeom prst="rect">
            <a:avLst/>
          </a:prstGeom>
        </p:spPr>
      </p:pic>
      <p:sp>
        <p:nvSpPr>
          <p:cNvPr id="77" name="AutoShape 33">
            <a:extLst>
              <a:ext uri="{FF2B5EF4-FFF2-40B4-BE49-F238E27FC236}">
                <a16:creationId xmlns:a16="http://schemas.microsoft.com/office/drawing/2014/main" id="{8350DD0F-8A33-CA7C-1719-E550640A42E9}"/>
              </a:ext>
            </a:extLst>
          </p:cNvPr>
          <p:cNvSpPr/>
          <p:nvPr/>
        </p:nvSpPr>
        <p:spPr>
          <a:xfrm rot="6063270" flipH="1">
            <a:off x="15933652" y="8285030"/>
            <a:ext cx="793171" cy="902239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78" name="TextBox 57">
            <a:extLst>
              <a:ext uri="{FF2B5EF4-FFF2-40B4-BE49-F238E27FC236}">
                <a16:creationId xmlns:a16="http://schemas.microsoft.com/office/drawing/2014/main" id="{C26D2705-AEFF-9D63-AAB1-27049296D5F2}"/>
              </a:ext>
            </a:extLst>
          </p:cNvPr>
          <p:cNvSpPr txBox="1"/>
          <p:nvPr/>
        </p:nvSpPr>
        <p:spPr>
          <a:xfrm>
            <a:off x="9967527" y="3619805"/>
            <a:ext cx="3254676" cy="15165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11011413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Flasque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long Blanc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11011417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Flasque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long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Aluminium</a:t>
            </a:r>
            <a:endParaRPr lang="en-US" sz="1401">
              <a:solidFill>
                <a:srgbClr val="000000"/>
              </a:solidFill>
              <a:latin typeface="Glacial Indifference"/>
            </a:endParaRP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11011416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Flasque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long Noir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11011415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Flasque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long Marron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11011414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Flasque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long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Chêne</a:t>
            </a:r>
            <a:endParaRPr lang="en-US" sz="1401">
              <a:solidFill>
                <a:srgbClr val="000000"/>
              </a:solidFill>
              <a:latin typeface="Glacial Indifference"/>
            </a:endParaRP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11011418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Flasque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long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Chêne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clair</a:t>
            </a:r>
            <a:endParaRPr lang="en-US" sz="1401">
              <a:solidFill>
                <a:srgbClr val="000000"/>
              </a:solidFill>
              <a:latin typeface="Glacial Indifference"/>
            </a:endParaRP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11011419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Flasque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long Ivoire</a:t>
            </a:r>
          </a:p>
        </p:txBody>
      </p:sp>
      <p:sp>
        <p:nvSpPr>
          <p:cNvPr id="79" name="TextBox 57">
            <a:extLst>
              <a:ext uri="{FF2B5EF4-FFF2-40B4-BE49-F238E27FC236}">
                <a16:creationId xmlns:a16="http://schemas.microsoft.com/office/drawing/2014/main" id="{02BF83DA-8BC7-268B-16CA-5CFF126686CB}"/>
              </a:ext>
            </a:extLst>
          </p:cNvPr>
          <p:cNvSpPr txBox="1"/>
          <p:nvPr/>
        </p:nvSpPr>
        <p:spPr>
          <a:xfrm>
            <a:off x="13537667" y="3564541"/>
            <a:ext cx="2877913" cy="1734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11011988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Auvent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standard Blanc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11011424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Auvent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standard Anthracite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11011753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Auvent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standard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Aluminium</a:t>
            </a:r>
            <a:endParaRPr lang="en-US" sz="1401">
              <a:solidFill>
                <a:srgbClr val="000000"/>
              </a:solidFill>
              <a:latin typeface="Glacial Indifference"/>
            </a:endParaRP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11011813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Auvent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standard Noir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11011814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Auvent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standard Marron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11011815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Auvent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standard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Chêne</a:t>
            </a:r>
            <a:endParaRPr lang="en-US" sz="1401">
              <a:solidFill>
                <a:srgbClr val="000000"/>
              </a:solidFill>
              <a:latin typeface="Glacial Indifference"/>
            </a:endParaRP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11011274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Auvent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standard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Chêne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clair</a:t>
            </a:r>
            <a:endParaRPr lang="en-US" sz="1401">
              <a:solidFill>
                <a:srgbClr val="000000"/>
              </a:solidFill>
              <a:latin typeface="Glacial Indifference"/>
            </a:endParaRP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11011699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Auvent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standard Ivoire</a:t>
            </a:r>
          </a:p>
        </p:txBody>
      </p:sp>
      <p:pic>
        <p:nvPicPr>
          <p:cNvPr id="80" name="Image 79">
            <a:extLst>
              <a:ext uri="{FF2B5EF4-FFF2-40B4-BE49-F238E27FC236}">
                <a16:creationId xmlns:a16="http://schemas.microsoft.com/office/drawing/2014/main" id="{0EF0DD22-4374-D144-E8EE-6A686721601C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0342729" y="2795043"/>
            <a:ext cx="2879474" cy="535362"/>
          </a:xfrm>
          <a:prstGeom prst="rect">
            <a:avLst/>
          </a:prstGeom>
        </p:spPr>
      </p:pic>
      <p:pic>
        <p:nvPicPr>
          <p:cNvPr id="82" name="Image 81">
            <a:extLst>
              <a:ext uri="{FF2B5EF4-FFF2-40B4-BE49-F238E27FC236}">
                <a16:creationId xmlns:a16="http://schemas.microsoft.com/office/drawing/2014/main" id="{2416F63A-98EC-7FCD-4B5E-57453EEB6C12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3795199" y="2570293"/>
            <a:ext cx="2305007" cy="807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4154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73D8FA72-A923-3FD3-3558-9AF5E408D7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1137" y="6206702"/>
            <a:ext cx="2808828" cy="3639524"/>
          </a:xfrm>
          <a:prstGeom prst="rect">
            <a:avLst/>
          </a:prstGeom>
        </p:spPr>
      </p:pic>
      <p:sp>
        <p:nvSpPr>
          <p:cNvPr id="64" name="AutoShape 16">
            <a:extLst>
              <a:ext uri="{FF2B5EF4-FFF2-40B4-BE49-F238E27FC236}">
                <a16:creationId xmlns:a16="http://schemas.microsoft.com/office/drawing/2014/main" id="{5F63E093-FB2E-7051-CB1D-6B8D1B79B514}"/>
              </a:ext>
            </a:extLst>
          </p:cNvPr>
          <p:cNvSpPr/>
          <p:nvPr/>
        </p:nvSpPr>
        <p:spPr>
          <a:xfrm rot="5400000" flipV="1">
            <a:off x="6369411" y="8012626"/>
            <a:ext cx="4521079" cy="27676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6" name="AutoShape 6"/>
          <p:cNvSpPr/>
          <p:nvPr/>
        </p:nvSpPr>
        <p:spPr>
          <a:xfrm rot="5400000">
            <a:off x="6752098" y="3886944"/>
            <a:ext cx="3730260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7" name="AutoShape 7"/>
          <p:cNvSpPr/>
          <p:nvPr/>
        </p:nvSpPr>
        <p:spPr>
          <a:xfrm rot="5400000">
            <a:off x="1524331" y="8025439"/>
            <a:ext cx="4521081" cy="205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8" name="AutoShape 8"/>
          <p:cNvSpPr/>
          <p:nvPr/>
        </p:nvSpPr>
        <p:spPr>
          <a:xfrm>
            <a:off x="-194234" y="5733024"/>
            <a:ext cx="18870908" cy="0"/>
          </a:xfrm>
          <a:prstGeom prst="line">
            <a:avLst/>
          </a:prstGeom>
          <a:ln w="47625" cap="flat">
            <a:solidFill>
              <a:srgbClr val="C5DB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17" name="AutoShape 17"/>
          <p:cNvSpPr/>
          <p:nvPr/>
        </p:nvSpPr>
        <p:spPr>
          <a:xfrm rot="5400000">
            <a:off x="11342761" y="7992975"/>
            <a:ext cx="4547577" cy="27678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pic>
        <p:nvPicPr>
          <p:cNvPr id="25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055185" y="3491458"/>
            <a:ext cx="660562" cy="660562"/>
          </a:xfrm>
          <a:prstGeom prst="rect">
            <a:avLst/>
          </a:prstGeom>
        </p:spPr>
      </p:pic>
      <p:sp>
        <p:nvSpPr>
          <p:cNvPr id="26" name="AutoShape 26"/>
          <p:cNvSpPr/>
          <p:nvPr/>
        </p:nvSpPr>
        <p:spPr>
          <a:xfrm>
            <a:off x="1" y="2026576"/>
            <a:ext cx="18482437" cy="0"/>
          </a:xfrm>
          <a:prstGeom prst="line">
            <a:avLst/>
          </a:prstGeom>
          <a:ln w="47625" cap="flat">
            <a:solidFill>
              <a:srgbClr val="C5DB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55" name="TextBox 55"/>
          <p:cNvSpPr txBox="1"/>
          <p:nvPr/>
        </p:nvSpPr>
        <p:spPr>
          <a:xfrm>
            <a:off x="2794299" y="4914516"/>
            <a:ext cx="3245514" cy="5450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 dirty="0" err="1">
                <a:solidFill>
                  <a:srgbClr val="000000"/>
                </a:solidFill>
                <a:latin typeface="Glacial Indifference"/>
              </a:rPr>
              <a:t>Produit</a:t>
            </a:r>
            <a:r>
              <a:rPr lang="en-US" sz="1600" dirty="0">
                <a:solidFill>
                  <a:srgbClr val="000000"/>
                </a:solidFill>
                <a:latin typeface="Glacial Indifference"/>
              </a:rPr>
              <a:t> : MHF </a:t>
            </a:r>
            <a:r>
              <a:rPr lang="en-US" sz="1600" dirty="0" err="1">
                <a:solidFill>
                  <a:srgbClr val="000000"/>
                </a:solidFill>
                <a:latin typeface="Glacial Indifference"/>
              </a:rPr>
              <a:t>Acoustique</a:t>
            </a:r>
            <a:r>
              <a:rPr lang="en-US" sz="1600" dirty="0">
                <a:solidFill>
                  <a:srgbClr val="000000"/>
                </a:solidFill>
                <a:latin typeface="Glacial Indifference"/>
              </a:rPr>
              <a:t> (11011403) + MEA 85 (11011401)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3368301" y="2236147"/>
            <a:ext cx="1860500" cy="331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899" u="sng" err="1">
                <a:solidFill>
                  <a:srgbClr val="1B3288"/>
                </a:solidFill>
                <a:latin typeface="Glacial Indifference Bold"/>
              </a:rPr>
              <a:t>Produit</a:t>
            </a:r>
            <a:r>
              <a:rPr lang="en-US" sz="1899" u="sng">
                <a:solidFill>
                  <a:srgbClr val="1B3288"/>
                </a:solidFill>
                <a:latin typeface="Glacial Indifference Bold"/>
              </a:rPr>
              <a:t> </a:t>
            </a:r>
            <a:r>
              <a:rPr lang="en-US" sz="1899" u="sng">
                <a:solidFill>
                  <a:srgbClr val="1B328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principal</a:t>
            </a:r>
          </a:p>
        </p:txBody>
      </p:sp>
      <p:sp>
        <p:nvSpPr>
          <p:cNvPr id="22" name="TextBox 49">
            <a:extLst>
              <a:ext uri="{FF2B5EF4-FFF2-40B4-BE49-F238E27FC236}">
                <a16:creationId xmlns:a16="http://schemas.microsoft.com/office/drawing/2014/main" id="{05B2CC3A-2172-77DD-BBED-E4F559844D66}"/>
              </a:ext>
            </a:extLst>
          </p:cNvPr>
          <p:cNvSpPr txBox="1"/>
          <p:nvPr/>
        </p:nvSpPr>
        <p:spPr>
          <a:xfrm>
            <a:off x="3561205" y="592571"/>
            <a:ext cx="10302956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8"/>
              </a:lnSpc>
            </a:pPr>
            <a:r>
              <a:rPr lang="en-US" sz="5401">
                <a:solidFill>
                  <a:srgbClr val="1B3288"/>
                </a:solidFill>
                <a:latin typeface="Glacial Indifference Bold"/>
              </a:rPr>
              <a:t>MHF + MEA 85 </a:t>
            </a:r>
          </a:p>
          <a:p>
            <a:pPr algn="ctr">
              <a:lnSpc>
                <a:spcPts val="3220"/>
              </a:lnSpc>
            </a:pPr>
            <a:r>
              <a:rPr lang="en-US" sz="2400">
                <a:solidFill>
                  <a:srgbClr val="1B3288"/>
                </a:solidFill>
                <a:latin typeface="Glacial Indifference" panose="020B0604020202020204" charset="0"/>
              </a:rPr>
              <a:t>Mise </a:t>
            </a:r>
            <a:r>
              <a:rPr lang="en-US" sz="2400" err="1">
                <a:solidFill>
                  <a:srgbClr val="1B3288"/>
                </a:solidFill>
                <a:latin typeface="Glacial Indifference" panose="020B0604020202020204" charset="0"/>
              </a:rPr>
              <a:t>en</a:t>
            </a:r>
            <a:r>
              <a:rPr lang="en-US" sz="2400">
                <a:solidFill>
                  <a:srgbClr val="1B3288"/>
                </a:solidFill>
                <a:latin typeface="Glacial Indifference" panose="020B0604020202020204" charset="0"/>
              </a:rPr>
              <a:t> oeuvre </a:t>
            </a:r>
            <a:r>
              <a:rPr lang="en-US" sz="2400" err="1">
                <a:solidFill>
                  <a:srgbClr val="1B3288"/>
                </a:solidFill>
                <a:latin typeface="Glacial Indifference" panose="020B0604020202020204" charset="0"/>
              </a:rPr>
              <a:t>en</a:t>
            </a:r>
            <a:r>
              <a:rPr lang="en-US" sz="2400">
                <a:solidFill>
                  <a:srgbClr val="1B3288"/>
                </a:solidFill>
                <a:latin typeface="Glacial Indifference" panose="020B0604020202020204" charset="0"/>
              </a:rPr>
              <a:t> </a:t>
            </a:r>
            <a:r>
              <a:rPr lang="en-US" sz="2400">
                <a:solidFill>
                  <a:srgbClr val="1B3288"/>
                </a:solidFill>
                <a:latin typeface="Glacial Indifference"/>
              </a:rPr>
              <a:t>Isolation </a:t>
            </a:r>
            <a:r>
              <a:rPr lang="en-US" sz="2400" err="1">
                <a:solidFill>
                  <a:srgbClr val="1B3288"/>
                </a:solidFill>
                <a:latin typeface="Glacial Indifference"/>
              </a:rPr>
              <a:t>Intérieure</a:t>
            </a:r>
            <a:endParaRPr lang="en-US" sz="2400">
              <a:solidFill>
                <a:srgbClr val="1B3288"/>
              </a:solidFill>
              <a:latin typeface="Glacial Indifference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3C13C6-26B1-F89D-A031-DA076648786C}"/>
              </a:ext>
            </a:extLst>
          </p:cNvPr>
          <p:cNvSpPr/>
          <p:nvPr/>
        </p:nvSpPr>
        <p:spPr>
          <a:xfrm>
            <a:off x="6898951" y="5455939"/>
            <a:ext cx="3876829" cy="772107"/>
          </a:xfrm>
          <a:prstGeom prst="rect">
            <a:avLst/>
          </a:prstGeom>
          <a:solidFill>
            <a:schemeClr val="bg1"/>
          </a:solidFill>
          <a:ln>
            <a:solidFill>
              <a:srgbClr val="C5DB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1"/>
          </a:p>
        </p:txBody>
      </p:sp>
      <p:sp>
        <p:nvSpPr>
          <p:cNvPr id="13" name="TextBox 64">
            <a:extLst>
              <a:ext uri="{FF2B5EF4-FFF2-40B4-BE49-F238E27FC236}">
                <a16:creationId xmlns:a16="http://schemas.microsoft.com/office/drawing/2014/main" id="{4C03504E-7E4B-B08E-A9FD-4D540EF87440}"/>
              </a:ext>
            </a:extLst>
          </p:cNvPr>
          <p:cNvSpPr txBox="1"/>
          <p:nvPr/>
        </p:nvSpPr>
        <p:spPr>
          <a:xfrm>
            <a:off x="6835973" y="5511026"/>
            <a:ext cx="3749680" cy="6735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>
              <a:lnSpc>
                <a:spcPts val="2660"/>
              </a:lnSpc>
              <a:spcBef>
                <a:spcPct val="0"/>
              </a:spcBef>
              <a:defRPr sz="2800" u="sng">
                <a:solidFill>
                  <a:srgbClr val="1B3288"/>
                </a:solidFill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fr-FR" sz="2000" u="none">
                <a:latin typeface="Arial Black" panose="020B0A04020102020204" pitchFamily="34" charset="0"/>
              </a:rPr>
              <a:t>Isolant + placo : 12 à 17 cm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F7399B8B-8085-43E3-68F9-6CCC43CFC7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30"/>
            <a:ext cx="2331720" cy="595601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8DEF7A10-2181-71CF-5F9D-5AB76C5C0F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561" y="2072302"/>
            <a:ext cx="2082440" cy="193621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4F72D960-D2DE-D079-B841-A452B59790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11" y="3886944"/>
            <a:ext cx="2309711" cy="1789550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8E845472-2A7B-C7DF-7AB0-495B226A5E4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5125" y="2807039"/>
            <a:ext cx="3062786" cy="2153879"/>
          </a:xfrm>
          <a:prstGeom prst="rect">
            <a:avLst/>
          </a:prstGeom>
        </p:spPr>
      </p:pic>
      <p:pic>
        <p:nvPicPr>
          <p:cNvPr id="40" name="Image 39" descr="Une image contenant texte, intérieur&#10;&#10;Description générée automatiquement">
            <a:extLst>
              <a:ext uri="{FF2B5EF4-FFF2-40B4-BE49-F238E27FC236}">
                <a16:creationId xmlns:a16="http://schemas.microsoft.com/office/drawing/2014/main" id="{CC251C2E-A5BF-72B3-350B-B69A168157A6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76" b="14078"/>
          <a:stretch/>
        </p:blipFill>
        <p:spPr>
          <a:xfrm>
            <a:off x="15373256" y="66378"/>
            <a:ext cx="2795921" cy="2538382"/>
          </a:xfrm>
          <a:prstGeom prst="rect">
            <a:avLst/>
          </a:prstGeom>
        </p:spPr>
      </p:pic>
      <p:pic>
        <p:nvPicPr>
          <p:cNvPr id="42" name="Image 41" descr="Une image contenant texte, intérieur, plafond&#10;&#10;Description générée automatiquement">
            <a:extLst>
              <a:ext uri="{FF2B5EF4-FFF2-40B4-BE49-F238E27FC236}">
                <a16:creationId xmlns:a16="http://schemas.microsoft.com/office/drawing/2014/main" id="{0D3C4F9D-BEEC-369B-9EF6-A378B963A7E7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17" t="27483"/>
          <a:stretch/>
        </p:blipFill>
        <p:spPr>
          <a:xfrm>
            <a:off x="12379376" y="107454"/>
            <a:ext cx="2795925" cy="1814444"/>
          </a:xfrm>
          <a:prstGeom prst="rect">
            <a:avLst/>
          </a:prstGeom>
        </p:spPr>
      </p:pic>
      <p:sp>
        <p:nvSpPr>
          <p:cNvPr id="3" name="Bouton d’action : début 2">
            <a:hlinkClick r:id="rId11" action="ppaction://hlinksldjump" highlightClick="1"/>
            <a:extLst>
              <a:ext uri="{FF2B5EF4-FFF2-40B4-BE49-F238E27FC236}">
                <a16:creationId xmlns:a16="http://schemas.microsoft.com/office/drawing/2014/main" id="{E532D373-6512-CD16-C932-38D1954F55ED}"/>
              </a:ext>
            </a:extLst>
          </p:cNvPr>
          <p:cNvSpPr/>
          <p:nvPr/>
        </p:nvSpPr>
        <p:spPr>
          <a:xfrm>
            <a:off x="128376" y="800556"/>
            <a:ext cx="940870" cy="850231"/>
          </a:xfrm>
          <a:prstGeom prst="actionButtonBeginning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2D30869-8201-5458-BCB9-ACA59A92D7C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863186" y="6267564"/>
            <a:ext cx="2949075" cy="353889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74153A1-71E7-12F0-3F8D-268EA9B6980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416148" y="6798713"/>
            <a:ext cx="3150031" cy="3144841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6543529-B178-7ADE-84F1-2BD8FACBC60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1512" y="6475999"/>
            <a:ext cx="2492196" cy="2565857"/>
          </a:xfrm>
          <a:prstGeom prst="rect">
            <a:avLst/>
          </a:prstGeom>
        </p:spPr>
      </p:pic>
      <p:sp>
        <p:nvSpPr>
          <p:cNvPr id="28" name="AutoShape 7">
            <a:extLst>
              <a:ext uri="{FF2B5EF4-FFF2-40B4-BE49-F238E27FC236}">
                <a16:creationId xmlns:a16="http://schemas.microsoft.com/office/drawing/2014/main" id="{FEE7EF55-9C6D-8286-F0C4-A270E0B0EE5C}"/>
              </a:ext>
            </a:extLst>
          </p:cNvPr>
          <p:cNvSpPr/>
          <p:nvPr/>
        </p:nvSpPr>
        <p:spPr>
          <a:xfrm rot="5400000">
            <a:off x="1524331" y="8025439"/>
            <a:ext cx="4521081" cy="205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pic>
        <p:nvPicPr>
          <p:cNvPr id="30" name="Picture 14">
            <a:extLst>
              <a:ext uri="{FF2B5EF4-FFF2-40B4-BE49-F238E27FC236}">
                <a16:creationId xmlns:a16="http://schemas.microsoft.com/office/drawing/2014/main" id="{FAB856A2-8D40-E6D4-F442-18DAA47C7B8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5930128" y="9574702"/>
            <a:ext cx="459495" cy="459495"/>
          </a:xfrm>
          <a:prstGeom prst="rect">
            <a:avLst/>
          </a:prstGeom>
        </p:spPr>
      </p:pic>
      <p:pic>
        <p:nvPicPr>
          <p:cNvPr id="65" name="Picture 18">
            <a:extLst>
              <a:ext uri="{FF2B5EF4-FFF2-40B4-BE49-F238E27FC236}">
                <a16:creationId xmlns:a16="http://schemas.microsoft.com/office/drawing/2014/main" id="{C03B8853-5A4F-231E-87B2-7B3DBACF0ED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10725783" y="9612126"/>
            <a:ext cx="448370" cy="448370"/>
          </a:xfrm>
          <a:prstGeom prst="rect">
            <a:avLst/>
          </a:prstGeom>
        </p:spPr>
      </p:pic>
      <p:pic>
        <p:nvPicPr>
          <p:cNvPr id="66" name="Picture 20">
            <a:extLst>
              <a:ext uri="{FF2B5EF4-FFF2-40B4-BE49-F238E27FC236}">
                <a16:creationId xmlns:a16="http://schemas.microsoft.com/office/drawing/2014/main" id="{78E74FA5-C491-9D8A-812B-2492F3211A97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15794353" y="9593213"/>
            <a:ext cx="467284" cy="467284"/>
          </a:xfrm>
          <a:prstGeom prst="rect">
            <a:avLst/>
          </a:prstGeom>
        </p:spPr>
      </p:pic>
      <p:pic>
        <p:nvPicPr>
          <p:cNvPr id="68" name="Picture 11">
            <a:extLst>
              <a:ext uri="{FF2B5EF4-FFF2-40B4-BE49-F238E27FC236}">
                <a16:creationId xmlns:a16="http://schemas.microsoft.com/office/drawing/2014/main" id="{A80FF840-33F8-7435-06B0-1145CFAFEBB4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113484" y="7614678"/>
            <a:ext cx="525918" cy="517372"/>
          </a:xfrm>
          <a:prstGeom prst="rect">
            <a:avLst/>
          </a:prstGeom>
        </p:spPr>
      </p:pic>
      <p:pic>
        <p:nvPicPr>
          <p:cNvPr id="70" name="Picture 21">
            <a:extLst>
              <a:ext uri="{FF2B5EF4-FFF2-40B4-BE49-F238E27FC236}">
                <a16:creationId xmlns:a16="http://schemas.microsoft.com/office/drawing/2014/main" id="{27F64E6B-4705-E11C-C519-390B495023C0}"/>
              </a:ext>
            </a:extLst>
          </p:cNvPr>
          <p:cNvPicPr>
            <a:picLocks noChangeAspect="1"/>
          </p:cNvPicPr>
          <p:nvPr/>
        </p:nvPicPr>
        <p:blipFill>
          <a:blip r:embed="rId23">
            <a:alphaModFix amt="91000"/>
          </a:blip>
          <a:srcRect/>
          <a:stretch>
            <a:fillRect/>
          </a:stretch>
        </p:blipFill>
        <p:spPr>
          <a:xfrm>
            <a:off x="2912179" y="9247046"/>
            <a:ext cx="699557" cy="718416"/>
          </a:xfrm>
          <a:prstGeom prst="rect">
            <a:avLst/>
          </a:prstGeom>
        </p:spPr>
      </p:pic>
      <p:sp>
        <p:nvSpPr>
          <p:cNvPr id="72" name="TextBox 50">
            <a:extLst>
              <a:ext uri="{FF2B5EF4-FFF2-40B4-BE49-F238E27FC236}">
                <a16:creationId xmlns:a16="http://schemas.microsoft.com/office/drawing/2014/main" id="{5EE073F3-3C97-B724-E0EF-070EA4770653}"/>
              </a:ext>
            </a:extLst>
          </p:cNvPr>
          <p:cNvSpPr txBox="1"/>
          <p:nvPr/>
        </p:nvSpPr>
        <p:spPr>
          <a:xfrm>
            <a:off x="-418221" y="8207780"/>
            <a:ext cx="1595276" cy="167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 Bold"/>
              </a:rPr>
              <a:t>Extérieur</a:t>
            </a:r>
          </a:p>
        </p:txBody>
      </p:sp>
      <p:sp>
        <p:nvSpPr>
          <p:cNvPr id="73" name="TextBox 54">
            <a:extLst>
              <a:ext uri="{FF2B5EF4-FFF2-40B4-BE49-F238E27FC236}">
                <a16:creationId xmlns:a16="http://schemas.microsoft.com/office/drawing/2014/main" id="{98FB5174-78B7-089F-93C9-667B78FF6074}"/>
              </a:ext>
            </a:extLst>
          </p:cNvPr>
          <p:cNvSpPr txBox="1"/>
          <p:nvPr/>
        </p:nvSpPr>
        <p:spPr>
          <a:xfrm>
            <a:off x="2508449" y="10007917"/>
            <a:ext cx="1595276" cy="167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 err="1">
                <a:solidFill>
                  <a:srgbClr val="000000"/>
                </a:solidFill>
                <a:latin typeface="Open Sans Light Bold"/>
              </a:rPr>
              <a:t>Intérieur</a:t>
            </a:r>
            <a:endParaRPr lang="en-US" sz="1001">
              <a:solidFill>
                <a:srgbClr val="000000"/>
              </a:solidFill>
              <a:latin typeface="Open Sans Light Bold"/>
            </a:endParaRPr>
          </a:p>
        </p:txBody>
      </p:sp>
      <p:pic>
        <p:nvPicPr>
          <p:cNvPr id="74" name="Picture 11">
            <a:extLst>
              <a:ext uri="{FF2B5EF4-FFF2-40B4-BE49-F238E27FC236}">
                <a16:creationId xmlns:a16="http://schemas.microsoft.com/office/drawing/2014/main" id="{4A446762-0D5E-04D8-F3BC-B629BA08CBA4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3965314" y="7601073"/>
            <a:ext cx="525918" cy="517372"/>
          </a:xfrm>
          <a:prstGeom prst="rect">
            <a:avLst/>
          </a:prstGeom>
        </p:spPr>
      </p:pic>
      <p:pic>
        <p:nvPicPr>
          <p:cNvPr id="75" name="Picture 11">
            <a:extLst>
              <a:ext uri="{FF2B5EF4-FFF2-40B4-BE49-F238E27FC236}">
                <a16:creationId xmlns:a16="http://schemas.microsoft.com/office/drawing/2014/main" id="{D7C357D2-F295-ED42-3DC2-88DA0E796C62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8710813" y="7581985"/>
            <a:ext cx="525918" cy="517372"/>
          </a:xfrm>
          <a:prstGeom prst="rect">
            <a:avLst/>
          </a:prstGeom>
        </p:spPr>
      </p:pic>
      <p:pic>
        <p:nvPicPr>
          <p:cNvPr id="76" name="Picture 11">
            <a:extLst>
              <a:ext uri="{FF2B5EF4-FFF2-40B4-BE49-F238E27FC236}">
                <a16:creationId xmlns:a16="http://schemas.microsoft.com/office/drawing/2014/main" id="{5F5F736A-BF98-11B3-C556-5B7A96CB7E79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13771723" y="7974818"/>
            <a:ext cx="525918" cy="517372"/>
          </a:xfrm>
          <a:prstGeom prst="rect">
            <a:avLst/>
          </a:prstGeom>
        </p:spPr>
      </p:pic>
      <p:pic>
        <p:nvPicPr>
          <p:cNvPr id="77" name="Picture 21">
            <a:extLst>
              <a:ext uri="{FF2B5EF4-FFF2-40B4-BE49-F238E27FC236}">
                <a16:creationId xmlns:a16="http://schemas.microsoft.com/office/drawing/2014/main" id="{E615EA65-E99A-C824-1E5F-444F241A5195}"/>
              </a:ext>
            </a:extLst>
          </p:cNvPr>
          <p:cNvPicPr>
            <a:picLocks noChangeAspect="1"/>
          </p:cNvPicPr>
          <p:nvPr/>
        </p:nvPicPr>
        <p:blipFill>
          <a:blip r:embed="rId23">
            <a:alphaModFix amt="91000"/>
          </a:blip>
          <a:srcRect/>
          <a:stretch>
            <a:fillRect/>
          </a:stretch>
        </p:blipFill>
        <p:spPr>
          <a:xfrm>
            <a:off x="7794490" y="9007954"/>
            <a:ext cx="699557" cy="718416"/>
          </a:xfrm>
          <a:prstGeom prst="rect">
            <a:avLst/>
          </a:prstGeom>
        </p:spPr>
      </p:pic>
      <p:pic>
        <p:nvPicPr>
          <p:cNvPr id="78" name="Picture 21">
            <a:extLst>
              <a:ext uri="{FF2B5EF4-FFF2-40B4-BE49-F238E27FC236}">
                <a16:creationId xmlns:a16="http://schemas.microsoft.com/office/drawing/2014/main" id="{56650274-EBC0-E3B5-0131-7D75A415535C}"/>
              </a:ext>
            </a:extLst>
          </p:cNvPr>
          <p:cNvPicPr>
            <a:picLocks noChangeAspect="1"/>
          </p:cNvPicPr>
          <p:nvPr/>
        </p:nvPicPr>
        <p:blipFill>
          <a:blip r:embed="rId23">
            <a:alphaModFix amt="91000"/>
          </a:blip>
          <a:srcRect/>
          <a:stretch>
            <a:fillRect/>
          </a:stretch>
        </p:blipFill>
        <p:spPr>
          <a:xfrm>
            <a:off x="12775612" y="8233504"/>
            <a:ext cx="699557" cy="718416"/>
          </a:xfrm>
          <a:prstGeom prst="rect">
            <a:avLst/>
          </a:prstGeom>
        </p:spPr>
      </p:pic>
      <p:pic>
        <p:nvPicPr>
          <p:cNvPr id="79" name="Picture 21">
            <a:extLst>
              <a:ext uri="{FF2B5EF4-FFF2-40B4-BE49-F238E27FC236}">
                <a16:creationId xmlns:a16="http://schemas.microsoft.com/office/drawing/2014/main" id="{CB4687AB-44CC-AE9C-6FB1-BEC24A82D4DE}"/>
              </a:ext>
            </a:extLst>
          </p:cNvPr>
          <p:cNvPicPr>
            <a:picLocks noChangeAspect="1"/>
          </p:cNvPicPr>
          <p:nvPr/>
        </p:nvPicPr>
        <p:blipFill>
          <a:blip r:embed="rId23">
            <a:alphaModFix amt="91000"/>
          </a:blip>
          <a:srcRect/>
          <a:stretch>
            <a:fillRect/>
          </a:stretch>
        </p:blipFill>
        <p:spPr>
          <a:xfrm>
            <a:off x="17196143" y="7308048"/>
            <a:ext cx="699557" cy="718416"/>
          </a:xfrm>
          <a:prstGeom prst="rect">
            <a:avLst/>
          </a:prstGeom>
        </p:spPr>
      </p:pic>
      <p:sp>
        <p:nvSpPr>
          <p:cNvPr id="80" name="TextBox 51">
            <a:extLst>
              <a:ext uri="{FF2B5EF4-FFF2-40B4-BE49-F238E27FC236}">
                <a16:creationId xmlns:a16="http://schemas.microsoft.com/office/drawing/2014/main" id="{E9ED88DC-4C96-D8D2-FD94-71934D8CDFC1}"/>
              </a:ext>
            </a:extLst>
          </p:cNvPr>
          <p:cNvSpPr txBox="1"/>
          <p:nvPr/>
        </p:nvSpPr>
        <p:spPr>
          <a:xfrm>
            <a:off x="8980563" y="6413014"/>
            <a:ext cx="1770714" cy="526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64"/>
              </a:lnSpc>
            </a:pPr>
            <a:r>
              <a:rPr lang="fr-FR" sz="1001" dirty="0">
                <a:solidFill>
                  <a:srgbClr val="000000"/>
                </a:solidFill>
                <a:latin typeface="Open Sans Light"/>
              </a:rPr>
              <a:t>4. Faire une réservation  de 520 par 205 mm dans l’isolant au-dessus de la fenêtre</a:t>
            </a:r>
          </a:p>
        </p:txBody>
      </p:sp>
      <p:sp>
        <p:nvSpPr>
          <p:cNvPr id="81" name="AutoShape 33">
            <a:extLst>
              <a:ext uri="{FF2B5EF4-FFF2-40B4-BE49-F238E27FC236}">
                <a16:creationId xmlns:a16="http://schemas.microsoft.com/office/drawing/2014/main" id="{6EBFBBE1-7CA8-BD25-9F78-D5DB2F8129B1}"/>
              </a:ext>
            </a:extLst>
          </p:cNvPr>
          <p:cNvSpPr/>
          <p:nvPr/>
        </p:nvSpPr>
        <p:spPr>
          <a:xfrm rot="6063270" flipV="1">
            <a:off x="1918530" y="7003550"/>
            <a:ext cx="1481541" cy="158984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82" name="TextBox 65">
            <a:extLst>
              <a:ext uri="{FF2B5EF4-FFF2-40B4-BE49-F238E27FC236}">
                <a16:creationId xmlns:a16="http://schemas.microsoft.com/office/drawing/2014/main" id="{831DED42-C741-DBAB-DD61-7005DEC3449D}"/>
              </a:ext>
            </a:extLst>
          </p:cNvPr>
          <p:cNvSpPr txBox="1"/>
          <p:nvPr/>
        </p:nvSpPr>
        <p:spPr>
          <a:xfrm rot="395047">
            <a:off x="743317" y="8592177"/>
            <a:ext cx="460187" cy="153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0">
                <a:solidFill>
                  <a:srgbClr val="000000"/>
                </a:solidFill>
                <a:latin typeface="Questrial"/>
              </a:rPr>
              <a:t>Béton</a:t>
            </a:r>
            <a:endParaRPr lang="en-US" sz="1001">
              <a:solidFill>
                <a:srgbClr val="000000"/>
              </a:solidFill>
              <a:latin typeface="Questrial"/>
            </a:endParaRPr>
          </a:p>
        </p:txBody>
      </p:sp>
      <p:pic>
        <p:nvPicPr>
          <p:cNvPr id="83" name="Picture 5">
            <a:extLst>
              <a:ext uri="{FF2B5EF4-FFF2-40B4-BE49-F238E27FC236}">
                <a16:creationId xmlns:a16="http://schemas.microsoft.com/office/drawing/2014/main" id="{ABCE9DA1-3EF0-DCAA-AEBE-40B96427320A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>
            <a:off x="1418457" y="9545393"/>
            <a:ext cx="481778" cy="481778"/>
          </a:xfrm>
          <a:prstGeom prst="rect">
            <a:avLst/>
          </a:prstGeom>
        </p:spPr>
      </p:pic>
      <p:sp>
        <p:nvSpPr>
          <p:cNvPr id="84" name="TextBox 69">
            <a:extLst>
              <a:ext uri="{FF2B5EF4-FFF2-40B4-BE49-F238E27FC236}">
                <a16:creationId xmlns:a16="http://schemas.microsoft.com/office/drawing/2014/main" id="{AAEB6B69-CBAD-DE5B-E87D-DB9F73ED4203}"/>
              </a:ext>
            </a:extLst>
          </p:cNvPr>
          <p:cNvSpPr txBox="1"/>
          <p:nvPr/>
        </p:nvSpPr>
        <p:spPr>
          <a:xfrm>
            <a:off x="16457319" y="8312643"/>
            <a:ext cx="1804417" cy="526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7. Fixer le flasque ou le auvent sur le cadre extérieur de la fenêtre </a:t>
            </a:r>
          </a:p>
        </p:txBody>
      </p:sp>
      <p:sp>
        <p:nvSpPr>
          <p:cNvPr id="85" name="TextBox 68">
            <a:extLst>
              <a:ext uri="{FF2B5EF4-FFF2-40B4-BE49-F238E27FC236}">
                <a16:creationId xmlns:a16="http://schemas.microsoft.com/office/drawing/2014/main" id="{2F142A35-DD51-CB6C-AFC9-5560B154307F}"/>
              </a:ext>
            </a:extLst>
          </p:cNvPr>
          <p:cNvSpPr txBox="1"/>
          <p:nvPr/>
        </p:nvSpPr>
        <p:spPr>
          <a:xfrm>
            <a:off x="4040532" y="5886138"/>
            <a:ext cx="1649036" cy="526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3. Fixer le MHF sur le cadre haut de la fenêtre en vissant les pattes</a:t>
            </a:r>
          </a:p>
        </p:txBody>
      </p:sp>
      <p:sp>
        <p:nvSpPr>
          <p:cNvPr id="86" name="TextBox 44">
            <a:extLst>
              <a:ext uri="{FF2B5EF4-FFF2-40B4-BE49-F238E27FC236}">
                <a16:creationId xmlns:a16="http://schemas.microsoft.com/office/drawing/2014/main" id="{28218F04-1FE8-CF6B-5973-86C2A106115B}"/>
              </a:ext>
            </a:extLst>
          </p:cNvPr>
          <p:cNvSpPr txBox="1"/>
          <p:nvPr/>
        </p:nvSpPr>
        <p:spPr>
          <a:xfrm>
            <a:off x="11215623" y="9211876"/>
            <a:ext cx="1983017" cy="347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6. Faire coulisser le MEA à travers le placo puis à l'intérieur du MHF</a:t>
            </a:r>
          </a:p>
        </p:txBody>
      </p:sp>
      <p:sp>
        <p:nvSpPr>
          <p:cNvPr id="87" name="TextBox 73">
            <a:extLst>
              <a:ext uri="{FF2B5EF4-FFF2-40B4-BE49-F238E27FC236}">
                <a16:creationId xmlns:a16="http://schemas.microsoft.com/office/drawing/2014/main" id="{1A672E87-C5A6-F6F3-3651-D8B7EE0293AD}"/>
              </a:ext>
            </a:extLst>
          </p:cNvPr>
          <p:cNvSpPr txBox="1"/>
          <p:nvPr/>
        </p:nvSpPr>
        <p:spPr>
          <a:xfrm>
            <a:off x="9944333" y="9181390"/>
            <a:ext cx="231700" cy="230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2"/>
              </a:lnSpc>
            </a:pPr>
            <a:r>
              <a:rPr lang="en-US" sz="900">
                <a:solidFill>
                  <a:srgbClr val="AF0606"/>
                </a:solidFill>
                <a:latin typeface="Glacial Indifference Bold"/>
              </a:rPr>
              <a:t>&gt; 9 cm</a:t>
            </a:r>
          </a:p>
        </p:txBody>
      </p:sp>
      <p:sp>
        <p:nvSpPr>
          <p:cNvPr id="88" name="TextBox 90">
            <a:extLst>
              <a:ext uri="{FF2B5EF4-FFF2-40B4-BE49-F238E27FC236}">
                <a16:creationId xmlns:a16="http://schemas.microsoft.com/office/drawing/2014/main" id="{5B69C434-B400-2F1E-A6FD-E45D691F6358}"/>
              </a:ext>
            </a:extLst>
          </p:cNvPr>
          <p:cNvSpPr txBox="1"/>
          <p:nvPr/>
        </p:nvSpPr>
        <p:spPr>
          <a:xfrm>
            <a:off x="16415580" y="5926208"/>
            <a:ext cx="1809916" cy="1678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8. Fixer l’entrée d'air sur MEA</a:t>
            </a:r>
          </a:p>
        </p:txBody>
      </p:sp>
      <p:sp>
        <p:nvSpPr>
          <p:cNvPr id="89" name="TextBox 65">
            <a:extLst>
              <a:ext uri="{FF2B5EF4-FFF2-40B4-BE49-F238E27FC236}">
                <a16:creationId xmlns:a16="http://schemas.microsoft.com/office/drawing/2014/main" id="{911ED104-2783-55D7-F02F-4562CFFC757E}"/>
              </a:ext>
            </a:extLst>
          </p:cNvPr>
          <p:cNvSpPr txBox="1"/>
          <p:nvPr/>
        </p:nvSpPr>
        <p:spPr>
          <a:xfrm>
            <a:off x="2377552" y="8624814"/>
            <a:ext cx="460187" cy="153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0" err="1">
                <a:solidFill>
                  <a:srgbClr val="000000"/>
                </a:solidFill>
                <a:latin typeface="Questrial"/>
              </a:rPr>
              <a:t>Fenêtre</a:t>
            </a:r>
            <a:endParaRPr lang="en-US" sz="1001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90" name="AutoShape 33">
            <a:extLst>
              <a:ext uri="{FF2B5EF4-FFF2-40B4-BE49-F238E27FC236}">
                <a16:creationId xmlns:a16="http://schemas.microsoft.com/office/drawing/2014/main" id="{173683F5-2F82-0FDB-71E6-CE6ED9C93FB5}"/>
              </a:ext>
            </a:extLst>
          </p:cNvPr>
          <p:cNvSpPr/>
          <p:nvPr/>
        </p:nvSpPr>
        <p:spPr>
          <a:xfrm rot="6063270" flipV="1">
            <a:off x="5303390" y="6834317"/>
            <a:ext cx="904810" cy="105769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pic>
        <p:nvPicPr>
          <p:cNvPr id="91" name="Image 90">
            <a:extLst>
              <a:ext uri="{FF2B5EF4-FFF2-40B4-BE49-F238E27FC236}">
                <a16:creationId xmlns:a16="http://schemas.microsoft.com/office/drawing/2014/main" id="{7225B858-BFC2-F092-25E5-A2E644F7F62E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3716" y="9574702"/>
            <a:ext cx="607012" cy="610500"/>
          </a:xfrm>
          <a:prstGeom prst="rect">
            <a:avLst/>
          </a:prstGeom>
        </p:spPr>
      </p:pic>
      <p:sp>
        <p:nvSpPr>
          <p:cNvPr id="92" name="AutoShape 33">
            <a:extLst>
              <a:ext uri="{FF2B5EF4-FFF2-40B4-BE49-F238E27FC236}">
                <a16:creationId xmlns:a16="http://schemas.microsoft.com/office/drawing/2014/main" id="{84D026F6-F34E-8C36-1B78-D804E7B49428}"/>
              </a:ext>
            </a:extLst>
          </p:cNvPr>
          <p:cNvSpPr/>
          <p:nvPr/>
        </p:nvSpPr>
        <p:spPr>
          <a:xfrm rot="6063270" flipV="1">
            <a:off x="10076502" y="6895440"/>
            <a:ext cx="917934" cy="1264477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93" name="AutoShape 33">
            <a:extLst>
              <a:ext uri="{FF2B5EF4-FFF2-40B4-BE49-F238E27FC236}">
                <a16:creationId xmlns:a16="http://schemas.microsoft.com/office/drawing/2014/main" id="{44A23D6C-7BA0-8119-B5D4-251E40D771B5}"/>
              </a:ext>
            </a:extLst>
          </p:cNvPr>
          <p:cNvSpPr/>
          <p:nvPr/>
        </p:nvSpPr>
        <p:spPr>
          <a:xfrm rot="6063270">
            <a:off x="11484721" y="7144165"/>
            <a:ext cx="1622269" cy="354568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94" name="AutoShape 33">
            <a:extLst>
              <a:ext uri="{FF2B5EF4-FFF2-40B4-BE49-F238E27FC236}">
                <a16:creationId xmlns:a16="http://schemas.microsoft.com/office/drawing/2014/main" id="{3BE96469-1FC4-479D-4ABE-28BDA8DC1DBC}"/>
              </a:ext>
            </a:extLst>
          </p:cNvPr>
          <p:cNvSpPr/>
          <p:nvPr/>
        </p:nvSpPr>
        <p:spPr>
          <a:xfrm rot="6063270">
            <a:off x="15979050" y="6331659"/>
            <a:ext cx="1488272" cy="978757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95" name="TextBox 79">
            <a:extLst>
              <a:ext uri="{FF2B5EF4-FFF2-40B4-BE49-F238E27FC236}">
                <a16:creationId xmlns:a16="http://schemas.microsoft.com/office/drawing/2014/main" id="{7CAA1231-B74E-983E-82AA-B424E2A5C4D9}"/>
              </a:ext>
            </a:extLst>
          </p:cNvPr>
          <p:cNvSpPr txBox="1"/>
          <p:nvPr/>
        </p:nvSpPr>
        <p:spPr>
          <a:xfrm>
            <a:off x="11938655" y="5967496"/>
            <a:ext cx="1486860" cy="526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5. Faire une entaille de 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353 par 13,8 mm </a:t>
            </a:r>
            <a:r>
              <a:rPr lang="fr-FR" sz="1001">
                <a:solidFill>
                  <a:srgbClr val="000000"/>
                </a:solidFill>
                <a:latin typeface="Open Sans Light"/>
              </a:rPr>
              <a:t>dans le placo pour le MEA </a:t>
            </a:r>
          </a:p>
        </p:txBody>
      </p:sp>
      <p:sp>
        <p:nvSpPr>
          <p:cNvPr id="96" name="TextBox 51">
            <a:extLst>
              <a:ext uri="{FF2B5EF4-FFF2-40B4-BE49-F238E27FC236}">
                <a16:creationId xmlns:a16="http://schemas.microsoft.com/office/drawing/2014/main" id="{99C255AD-23A9-941D-5724-94A1D63E319C}"/>
              </a:ext>
            </a:extLst>
          </p:cNvPr>
          <p:cNvSpPr txBox="1"/>
          <p:nvPr/>
        </p:nvSpPr>
        <p:spPr>
          <a:xfrm>
            <a:off x="1759107" y="5950980"/>
            <a:ext cx="2027800" cy="347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64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1. Faire une entaille de 360 par 15 mm sur la tapée de la fenêtre</a:t>
            </a:r>
          </a:p>
        </p:txBody>
      </p:sp>
      <p:sp>
        <p:nvSpPr>
          <p:cNvPr id="97" name="AutoShape 33">
            <a:extLst>
              <a:ext uri="{FF2B5EF4-FFF2-40B4-BE49-F238E27FC236}">
                <a16:creationId xmlns:a16="http://schemas.microsoft.com/office/drawing/2014/main" id="{54A209F3-7C1C-3D91-37EE-ED7D90BB5BEA}"/>
              </a:ext>
            </a:extLst>
          </p:cNvPr>
          <p:cNvSpPr/>
          <p:nvPr/>
        </p:nvSpPr>
        <p:spPr>
          <a:xfrm rot="6063270" flipH="1" flipV="1">
            <a:off x="1251639" y="8531894"/>
            <a:ext cx="671394" cy="924596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98" name="TextBox 68">
            <a:extLst>
              <a:ext uri="{FF2B5EF4-FFF2-40B4-BE49-F238E27FC236}">
                <a16:creationId xmlns:a16="http://schemas.microsoft.com/office/drawing/2014/main" id="{646122AD-0C83-5FAB-DD86-2BFDD0E88779}"/>
              </a:ext>
            </a:extLst>
          </p:cNvPr>
          <p:cNvSpPr txBox="1"/>
          <p:nvPr/>
        </p:nvSpPr>
        <p:spPr>
          <a:xfrm>
            <a:off x="140154" y="9316473"/>
            <a:ext cx="1960839" cy="1678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2. Fixer la fenêtre contre le béton</a:t>
            </a:r>
          </a:p>
        </p:txBody>
      </p:sp>
      <p:sp>
        <p:nvSpPr>
          <p:cNvPr id="99" name="TextBox 65">
            <a:extLst>
              <a:ext uri="{FF2B5EF4-FFF2-40B4-BE49-F238E27FC236}">
                <a16:creationId xmlns:a16="http://schemas.microsoft.com/office/drawing/2014/main" id="{E7D6440F-3ACF-BB4D-6D8E-88D19D61D8DD}"/>
              </a:ext>
            </a:extLst>
          </p:cNvPr>
          <p:cNvSpPr txBox="1"/>
          <p:nvPr/>
        </p:nvSpPr>
        <p:spPr>
          <a:xfrm rot="395047">
            <a:off x="9470313" y="9438260"/>
            <a:ext cx="460187" cy="153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0">
                <a:solidFill>
                  <a:srgbClr val="000000"/>
                </a:solidFill>
                <a:latin typeface="Questrial"/>
              </a:rPr>
              <a:t>Béton</a:t>
            </a:r>
            <a:endParaRPr lang="en-US" sz="1001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100" name="TextBox 65">
            <a:extLst>
              <a:ext uri="{FF2B5EF4-FFF2-40B4-BE49-F238E27FC236}">
                <a16:creationId xmlns:a16="http://schemas.microsoft.com/office/drawing/2014/main" id="{79CEA2C0-D76B-DFDC-DE96-522570BF8BC6}"/>
              </a:ext>
            </a:extLst>
          </p:cNvPr>
          <p:cNvSpPr txBox="1"/>
          <p:nvPr/>
        </p:nvSpPr>
        <p:spPr>
          <a:xfrm rot="395047">
            <a:off x="9885718" y="9438180"/>
            <a:ext cx="460187" cy="153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0" err="1">
                <a:solidFill>
                  <a:srgbClr val="000000"/>
                </a:solidFill>
                <a:latin typeface="Questrial"/>
              </a:rPr>
              <a:t>Isolant</a:t>
            </a:r>
            <a:endParaRPr lang="en-US" sz="1001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101" name="TextBox 65">
            <a:extLst>
              <a:ext uri="{FF2B5EF4-FFF2-40B4-BE49-F238E27FC236}">
                <a16:creationId xmlns:a16="http://schemas.microsoft.com/office/drawing/2014/main" id="{9FB771F5-83A9-98A0-E6DA-84DF655B245E}"/>
              </a:ext>
            </a:extLst>
          </p:cNvPr>
          <p:cNvSpPr txBox="1"/>
          <p:nvPr/>
        </p:nvSpPr>
        <p:spPr>
          <a:xfrm rot="21159584">
            <a:off x="12020102" y="7726559"/>
            <a:ext cx="460187" cy="153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0" err="1">
                <a:solidFill>
                  <a:srgbClr val="000000"/>
                </a:solidFill>
                <a:latin typeface="Questrial"/>
              </a:rPr>
              <a:t>Placo</a:t>
            </a:r>
            <a:endParaRPr lang="en-US" sz="1001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103" name="AutoShape 33">
            <a:extLst>
              <a:ext uri="{FF2B5EF4-FFF2-40B4-BE49-F238E27FC236}">
                <a16:creationId xmlns:a16="http://schemas.microsoft.com/office/drawing/2014/main" id="{313A60D4-7B95-7EAC-B2D9-1E2A927C3A0F}"/>
              </a:ext>
            </a:extLst>
          </p:cNvPr>
          <p:cNvSpPr/>
          <p:nvPr/>
        </p:nvSpPr>
        <p:spPr>
          <a:xfrm rot="6063270" flipH="1">
            <a:off x="2056518" y="7514170"/>
            <a:ext cx="181394" cy="578025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114" name="TextBox 65">
            <a:extLst>
              <a:ext uri="{FF2B5EF4-FFF2-40B4-BE49-F238E27FC236}">
                <a16:creationId xmlns:a16="http://schemas.microsoft.com/office/drawing/2014/main" id="{55287853-A6FA-4A03-38FA-609786314975}"/>
              </a:ext>
            </a:extLst>
          </p:cNvPr>
          <p:cNvSpPr txBox="1"/>
          <p:nvPr/>
        </p:nvSpPr>
        <p:spPr>
          <a:xfrm rot="395047">
            <a:off x="4826717" y="9299133"/>
            <a:ext cx="460187" cy="153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0">
                <a:solidFill>
                  <a:srgbClr val="000000"/>
                </a:solidFill>
                <a:latin typeface="Questrial"/>
              </a:rPr>
              <a:t>Béton</a:t>
            </a:r>
            <a:endParaRPr lang="en-US" sz="1001">
              <a:solidFill>
                <a:srgbClr val="000000"/>
              </a:solidFill>
              <a:latin typeface="Questrial"/>
            </a:endParaRPr>
          </a:p>
        </p:txBody>
      </p:sp>
      <p:pic>
        <p:nvPicPr>
          <p:cNvPr id="115" name="Image 114">
            <a:extLst>
              <a:ext uri="{FF2B5EF4-FFF2-40B4-BE49-F238E27FC236}">
                <a16:creationId xmlns:a16="http://schemas.microsoft.com/office/drawing/2014/main" id="{1881BFB1-1B6C-2F9E-4F89-A466B7EB1C18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208650" y="6489766"/>
            <a:ext cx="1044621" cy="1070255"/>
          </a:xfrm>
          <a:prstGeom prst="rect">
            <a:avLst/>
          </a:prstGeom>
        </p:spPr>
      </p:pic>
      <p:sp>
        <p:nvSpPr>
          <p:cNvPr id="116" name="AutoShape 33">
            <a:extLst>
              <a:ext uri="{FF2B5EF4-FFF2-40B4-BE49-F238E27FC236}">
                <a16:creationId xmlns:a16="http://schemas.microsoft.com/office/drawing/2014/main" id="{91AFC840-932C-2C1E-EAE6-B281B9B60968}"/>
              </a:ext>
            </a:extLst>
          </p:cNvPr>
          <p:cNvSpPr/>
          <p:nvPr/>
        </p:nvSpPr>
        <p:spPr>
          <a:xfrm rot="6063270" flipH="1">
            <a:off x="11589332" y="8753052"/>
            <a:ext cx="640898" cy="24417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pic>
        <p:nvPicPr>
          <p:cNvPr id="117" name="Image 116">
            <a:extLst>
              <a:ext uri="{FF2B5EF4-FFF2-40B4-BE49-F238E27FC236}">
                <a16:creationId xmlns:a16="http://schemas.microsoft.com/office/drawing/2014/main" id="{4850EAFB-34CF-2F52-6F7F-6350676C8F40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6628077" y="8850362"/>
            <a:ext cx="1384922" cy="1390061"/>
          </a:xfrm>
          <a:prstGeom prst="rect">
            <a:avLst/>
          </a:prstGeom>
        </p:spPr>
      </p:pic>
      <p:sp>
        <p:nvSpPr>
          <p:cNvPr id="118" name="AutoShape 33">
            <a:extLst>
              <a:ext uri="{FF2B5EF4-FFF2-40B4-BE49-F238E27FC236}">
                <a16:creationId xmlns:a16="http://schemas.microsoft.com/office/drawing/2014/main" id="{765AD08E-6C57-F5C2-A864-1FA28C01CC71}"/>
              </a:ext>
            </a:extLst>
          </p:cNvPr>
          <p:cNvSpPr/>
          <p:nvPr/>
        </p:nvSpPr>
        <p:spPr>
          <a:xfrm rot="6063270" flipH="1">
            <a:off x="15933652" y="8285030"/>
            <a:ext cx="793171" cy="902239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119" name="TextBox 57">
            <a:extLst>
              <a:ext uri="{FF2B5EF4-FFF2-40B4-BE49-F238E27FC236}">
                <a16:creationId xmlns:a16="http://schemas.microsoft.com/office/drawing/2014/main" id="{697B2290-1F60-1F1C-08F7-A79FB2183F68}"/>
              </a:ext>
            </a:extLst>
          </p:cNvPr>
          <p:cNvSpPr txBox="1"/>
          <p:nvPr/>
        </p:nvSpPr>
        <p:spPr>
          <a:xfrm>
            <a:off x="9967527" y="3619805"/>
            <a:ext cx="3254676" cy="15165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11011413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Flasque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long Blanc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11011417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Flasque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long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Aluminium</a:t>
            </a:r>
            <a:endParaRPr lang="en-US" sz="1401">
              <a:solidFill>
                <a:srgbClr val="000000"/>
              </a:solidFill>
              <a:latin typeface="Glacial Indifference"/>
            </a:endParaRP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11011416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Flasque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long Noir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11011415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Flasque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long Marron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11011414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Flasque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long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Chêne</a:t>
            </a:r>
            <a:endParaRPr lang="en-US" sz="1401">
              <a:solidFill>
                <a:srgbClr val="000000"/>
              </a:solidFill>
              <a:latin typeface="Glacial Indifference"/>
            </a:endParaRP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11011418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Flasque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long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Chêne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clair</a:t>
            </a:r>
            <a:endParaRPr lang="en-US" sz="1401">
              <a:solidFill>
                <a:srgbClr val="000000"/>
              </a:solidFill>
              <a:latin typeface="Glacial Indifference"/>
            </a:endParaRP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11011419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Flasque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long Ivoire</a:t>
            </a:r>
          </a:p>
        </p:txBody>
      </p:sp>
      <p:sp>
        <p:nvSpPr>
          <p:cNvPr id="120" name="TextBox 57">
            <a:extLst>
              <a:ext uri="{FF2B5EF4-FFF2-40B4-BE49-F238E27FC236}">
                <a16:creationId xmlns:a16="http://schemas.microsoft.com/office/drawing/2014/main" id="{0BB1B246-0276-B1C7-F6AC-6E5C769B9D3A}"/>
              </a:ext>
            </a:extLst>
          </p:cNvPr>
          <p:cNvSpPr txBox="1"/>
          <p:nvPr/>
        </p:nvSpPr>
        <p:spPr>
          <a:xfrm>
            <a:off x="13537667" y="3564541"/>
            <a:ext cx="2877913" cy="1734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11011988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Auvent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standard Blanc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11011424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Auvent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standard Anthracite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11011753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Auvent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standard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Aluminium</a:t>
            </a:r>
            <a:endParaRPr lang="en-US" sz="1401">
              <a:solidFill>
                <a:srgbClr val="000000"/>
              </a:solidFill>
              <a:latin typeface="Glacial Indifference"/>
            </a:endParaRP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11011813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Auvent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standard Noir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11011814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Auvent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standard Marron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11011815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Auvent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standard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Chêne</a:t>
            </a:r>
            <a:endParaRPr lang="en-US" sz="1401">
              <a:solidFill>
                <a:srgbClr val="000000"/>
              </a:solidFill>
              <a:latin typeface="Glacial Indifference"/>
            </a:endParaRP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11011274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Auvent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standard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Chêne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clair</a:t>
            </a:r>
            <a:endParaRPr lang="en-US" sz="1401">
              <a:solidFill>
                <a:srgbClr val="000000"/>
              </a:solidFill>
              <a:latin typeface="Glacial Indifference"/>
            </a:endParaRP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11011699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Auvent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standard Ivoire</a:t>
            </a:r>
          </a:p>
        </p:txBody>
      </p:sp>
      <p:pic>
        <p:nvPicPr>
          <p:cNvPr id="121" name="Image 120">
            <a:extLst>
              <a:ext uri="{FF2B5EF4-FFF2-40B4-BE49-F238E27FC236}">
                <a16:creationId xmlns:a16="http://schemas.microsoft.com/office/drawing/2014/main" id="{C8B24184-B95A-EF69-0E5F-9A282E05B00C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0342729" y="2795043"/>
            <a:ext cx="2879474" cy="535362"/>
          </a:xfrm>
          <a:prstGeom prst="rect">
            <a:avLst/>
          </a:prstGeom>
        </p:spPr>
      </p:pic>
      <p:pic>
        <p:nvPicPr>
          <p:cNvPr id="122" name="Image 121">
            <a:extLst>
              <a:ext uri="{FF2B5EF4-FFF2-40B4-BE49-F238E27FC236}">
                <a16:creationId xmlns:a16="http://schemas.microsoft.com/office/drawing/2014/main" id="{D232AE77-1487-A064-3A40-18555EDD40CD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3795199" y="2570293"/>
            <a:ext cx="2305007" cy="807029"/>
          </a:xfrm>
          <a:prstGeom prst="rect">
            <a:avLst/>
          </a:prstGeom>
        </p:spPr>
      </p:pic>
      <p:sp>
        <p:nvSpPr>
          <p:cNvPr id="123" name="TextBox 64">
            <a:extLst>
              <a:ext uri="{FF2B5EF4-FFF2-40B4-BE49-F238E27FC236}">
                <a16:creationId xmlns:a16="http://schemas.microsoft.com/office/drawing/2014/main" id="{E8E1FDE7-7B65-50BD-3E70-26DA734D08DB}"/>
              </a:ext>
            </a:extLst>
          </p:cNvPr>
          <p:cNvSpPr txBox="1"/>
          <p:nvPr/>
        </p:nvSpPr>
        <p:spPr>
          <a:xfrm>
            <a:off x="12546363" y="2226637"/>
            <a:ext cx="1731980" cy="3327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899" u="sng" err="1">
                <a:solidFill>
                  <a:srgbClr val="1B328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Accessoires</a:t>
            </a:r>
            <a:endParaRPr lang="en-US" sz="1899" u="sng">
              <a:solidFill>
                <a:srgbClr val="1B3288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8537757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Image 138">
            <a:extLst>
              <a:ext uri="{FF2B5EF4-FFF2-40B4-BE49-F238E27FC236}">
                <a16:creationId xmlns:a16="http://schemas.microsoft.com/office/drawing/2014/main" id="{E7B6434D-DE2F-0292-EDC4-71FDCCF6FA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7216" y="6891002"/>
            <a:ext cx="3014953" cy="2957978"/>
          </a:xfrm>
          <a:prstGeom prst="rect">
            <a:avLst/>
          </a:prstGeom>
        </p:spPr>
      </p:pic>
      <p:pic>
        <p:nvPicPr>
          <p:cNvPr id="125" name="Image 124">
            <a:extLst>
              <a:ext uri="{FF2B5EF4-FFF2-40B4-BE49-F238E27FC236}">
                <a16:creationId xmlns:a16="http://schemas.microsoft.com/office/drawing/2014/main" id="{BC25E2E9-DA69-706B-DD5B-B08F180978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3755" y="6087113"/>
            <a:ext cx="2909959" cy="3681628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 rot="5400000">
            <a:off x="6752098" y="3886944"/>
            <a:ext cx="3730260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7" name="AutoShape 7"/>
          <p:cNvSpPr/>
          <p:nvPr/>
        </p:nvSpPr>
        <p:spPr>
          <a:xfrm rot="5400000">
            <a:off x="1524331" y="8025439"/>
            <a:ext cx="4521081" cy="205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8" name="AutoShape 8"/>
          <p:cNvSpPr/>
          <p:nvPr/>
        </p:nvSpPr>
        <p:spPr>
          <a:xfrm>
            <a:off x="-194234" y="5733024"/>
            <a:ext cx="18870908" cy="0"/>
          </a:xfrm>
          <a:prstGeom prst="line">
            <a:avLst/>
          </a:prstGeom>
          <a:ln w="47625" cap="flat">
            <a:solidFill>
              <a:srgbClr val="C5DB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16" name="AutoShape 16"/>
          <p:cNvSpPr/>
          <p:nvPr/>
        </p:nvSpPr>
        <p:spPr>
          <a:xfrm rot="5400000" flipV="1">
            <a:off x="6370527" y="8023171"/>
            <a:ext cx="4521079" cy="27676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17" name="AutoShape 17"/>
          <p:cNvSpPr/>
          <p:nvPr/>
        </p:nvSpPr>
        <p:spPr>
          <a:xfrm rot="5400000">
            <a:off x="11342761" y="7992975"/>
            <a:ext cx="4547577" cy="27678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26" name="AutoShape 26"/>
          <p:cNvSpPr/>
          <p:nvPr/>
        </p:nvSpPr>
        <p:spPr>
          <a:xfrm>
            <a:off x="1" y="2026576"/>
            <a:ext cx="18482437" cy="0"/>
          </a:xfrm>
          <a:prstGeom prst="line">
            <a:avLst/>
          </a:prstGeom>
          <a:ln w="47625" cap="flat">
            <a:solidFill>
              <a:srgbClr val="C5DB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62" name="TextBox 62"/>
          <p:cNvSpPr txBox="1"/>
          <p:nvPr/>
        </p:nvSpPr>
        <p:spPr>
          <a:xfrm>
            <a:off x="3496639" y="2236147"/>
            <a:ext cx="1860500" cy="331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899" u="sng" err="1">
                <a:solidFill>
                  <a:srgbClr val="1B3288"/>
                </a:solidFill>
                <a:latin typeface="Glacial Indifference Bold"/>
              </a:rPr>
              <a:t>Produit</a:t>
            </a:r>
            <a:r>
              <a:rPr lang="en-US" sz="1899" u="sng">
                <a:solidFill>
                  <a:srgbClr val="1B3288"/>
                </a:solidFill>
                <a:latin typeface="Glacial Indifference Bold"/>
              </a:rPr>
              <a:t> </a:t>
            </a:r>
            <a:r>
              <a:rPr lang="en-US" sz="1899" u="sng">
                <a:solidFill>
                  <a:srgbClr val="1B328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principal</a:t>
            </a:r>
          </a:p>
        </p:txBody>
      </p:sp>
      <p:sp>
        <p:nvSpPr>
          <p:cNvPr id="22" name="TextBox 49">
            <a:extLst>
              <a:ext uri="{FF2B5EF4-FFF2-40B4-BE49-F238E27FC236}">
                <a16:creationId xmlns:a16="http://schemas.microsoft.com/office/drawing/2014/main" id="{05B2CC3A-2172-77DD-BBED-E4F559844D66}"/>
              </a:ext>
            </a:extLst>
          </p:cNvPr>
          <p:cNvSpPr txBox="1"/>
          <p:nvPr/>
        </p:nvSpPr>
        <p:spPr>
          <a:xfrm>
            <a:off x="3061647" y="590846"/>
            <a:ext cx="10302956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8"/>
              </a:lnSpc>
            </a:pPr>
            <a:r>
              <a:rPr lang="en-US" sz="5401">
                <a:solidFill>
                  <a:srgbClr val="1B3288"/>
                </a:solidFill>
                <a:latin typeface="Glacial Indifference Bold"/>
              </a:rPr>
              <a:t>MHF + TM et </a:t>
            </a:r>
            <a:r>
              <a:rPr lang="en-US" sz="5401" err="1">
                <a:solidFill>
                  <a:srgbClr val="1B3288"/>
                </a:solidFill>
                <a:latin typeface="Glacial Indifference Bold"/>
              </a:rPr>
              <a:t>rallonge</a:t>
            </a:r>
            <a:r>
              <a:rPr lang="en-US" sz="5401">
                <a:solidFill>
                  <a:srgbClr val="1B3288"/>
                </a:solidFill>
                <a:latin typeface="Glacial Indifference Bold"/>
              </a:rPr>
              <a:t> TM </a:t>
            </a:r>
            <a:endParaRPr lang="en-US" sz="4800">
              <a:solidFill>
                <a:srgbClr val="1B3288"/>
              </a:solidFill>
              <a:latin typeface="Glacial Indifference" panose="020B0604020202020204" charset="0"/>
            </a:endParaRPr>
          </a:p>
          <a:p>
            <a:pPr algn="ctr">
              <a:lnSpc>
                <a:spcPts val="3220"/>
              </a:lnSpc>
            </a:pPr>
            <a:r>
              <a:rPr lang="en-US" sz="2400">
                <a:solidFill>
                  <a:srgbClr val="1B3288"/>
                </a:solidFill>
                <a:latin typeface="Glacial Indifference" panose="020B0604020202020204" charset="0"/>
              </a:rPr>
              <a:t>Mise </a:t>
            </a:r>
            <a:r>
              <a:rPr lang="en-US" sz="2400" err="1">
                <a:solidFill>
                  <a:srgbClr val="1B3288"/>
                </a:solidFill>
                <a:latin typeface="Glacial Indifference" panose="020B0604020202020204" charset="0"/>
              </a:rPr>
              <a:t>en</a:t>
            </a:r>
            <a:r>
              <a:rPr lang="en-US" sz="2400">
                <a:solidFill>
                  <a:srgbClr val="1B3288"/>
                </a:solidFill>
                <a:latin typeface="Glacial Indifference" panose="020B0604020202020204" charset="0"/>
              </a:rPr>
              <a:t> oeuvre </a:t>
            </a:r>
            <a:r>
              <a:rPr lang="en-US" sz="2400" err="1">
                <a:solidFill>
                  <a:srgbClr val="1B3288"/>
                </a:solidFill>
                <a:latin typeface="Glacial Indifference" panose="020B0604020202020204" charset="0"/>
              </a:rPr>
              <a:t>en</a:t>
            </a:r>
            <a:r>
              <a:rPr lang="en-US" sz="2400">
                <a:solidFill>
                  <a:srgbClr val="1B3288"/>
                </a:solidFill>
                <a:latin typeface="Glacial Indifference" panose="020B0604020202020204" charset="0"/>
              </a:rPr>
              <a:t> </a:t>
            </a:r>
            <a:r>
              <a:rPr lang="en-US" sz="2400">
                <a:solidFill>
                  <a:srgbClr val="1B3288"/>
                </a:solidFill>
                <a:latin typeface="Glacial Indifference"/>
              </a:rPr>
              <a:t>Isolation </a:t>
            </a:r>
            <a:r>
              <a:rPr lang="en-US" sz="2400" err="1">
                <a:solidFill>
                  <a:srgbClr val="1B3288"/>
                </a:solidFill>
                <a:latin typeface="Glacial Indifference"/>
              </a:rPr>
              <a:t>Intérieure</a:t>
            </a:r>
            <a:endParaRPr lang="en-US" sz="2400">
              <a:solidFill>
                <a:srgbClr val="1B3288"/>
              </a:solidFill>
              <a:latin typeface="Glacial Indifference"/>
            </a:endParaRPr>
          </a:p>
        </p:txBody>
      </p:sp>
      <p:sp>
        <p:nvSpPr>
          <p:cNvPr id="13" name="TextBox 57">
            <a:extLst>
              <a:ext uri="{FF2B5EF4-FFF2-40B4-BE49-F238E27FC236}">
                <a16:creationId xmlns:a16="http://schemas.microsoft.com/office/drawing/2014/main" id="{3CA99F31-9A31-5510-1D82-2E4CF3E0B3E6}"/>
              </a:ext>
            </a:extLst>
          </p:cNvPr>
          <p:cNvSpPr txBox="1"/>
          <p:nvPr/>
        </p:nvSpPr>
        <p:spPr>
          <a:xfrm>
            <a:off x="9967527" y="3619805"/>
            <a:ext cx="3254676" cy="15165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11011413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Flasque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long Blanc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11011417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Flasque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long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Aluminium</a:t>
            </a:r>
            <a:endParaRPr lang="en-US" sz="1401">
              <a:solidFill>
                <a:srgbClr val="000000"/>
              </a:solidFill>
              <a:latin typeface="Glacial Indifference"/>
            </a:endParaRP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11011416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Flasque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long Noir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11011415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Flasque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long Marron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11011414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Flasque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long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Chêne</a:t>
            </a:r>
            <a:endParaRPr lang="en-US" sz="1401">
              <a:solidFill>
                <a:srgbClr val="000000"/>
              </a:solidFill>
              <a:latin typeface="Glacial Indifference"/>
            </a:endParaRP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11011418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Flasque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long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Chêne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clair</a:t>
            </a:r>
            <a:endParaRPr lang="en-US" sz="1401">
              <a:solidFill>
                <a:srgbClr val="000000"/>
              </a:solidFill>
              <a:latin typeface="Glacial Indifference"/>
            </a:endParaRP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11011419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Flasque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long Ivoire</a:t>
            </a:r>
          </a:p>
        </p:txBody>
      </p:sp>
      <p:sp>
        <p:nvSpPr>
          <p:cNvPr id="37" name="TextBox 56">
            <a:extLst>
              <a:ext uri="{FF2B5EF4-FFF2-40B4-BE49-F238E27FC236}">
                <a16:creationId xmlns:a16="http://schemas.microsoft.com/office/drawing/2014/main" id="{5071CFB8-F6F2-D0A2-EC07-7F5EB541692D}"/>
              </a:ext>
            </a:extLst>
          </p:cNvPr>
          <p:cNvSpPr txBox="1"/>
          <p:nvPr/>
        </p:nvSpPr>
        <p:spPr>
          <a:xfrm>
            <a:off x="1277199" y="4986358"/>
            <a:ext cx="6867401" cy="5450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 err="1">
                <a:solidFill>
                  <a:srgbClr val="000000"/>
                </a:solidFill>
                <a:latin typeface="Glacial Indifference"/>
              </a:rPr>
              <a:t>Produit</a:t>
            </a:r>
            <a:r>
              <a:rPr lang="en-US" sz="1600">
                <a:solidFill>
                  <a:srgbClr val="000000"/>
                </a:solidFill>
                <a:latin typeface="Glacial Indifference"/>
              </a:rPr>
              <a:t> : MHF </a:t>
            </a:r>
            <a:r>
              <a:rPr lang="en-US" sz="1600" err="1">
                <a:solidFill>
                  <a:srgbClr val="000000"/>
                </a:solidFill>
                <a:latin typeface="Glacial Indifference"/>
              </a:rPr>
              <a:t>Acoustique</a:t>
            </a:r>
            <a:r>
              <a:rPr lang="en-US" sz="1600">
                <a:solidFill>
                  <a:srgbClr val="000000"/>
                </a:solidFill>
                <a:latin typeface="Glacial Indifference"/>
              </a:rPr>
              <a:t> (11011403) + </a:t>
            </a:r>
            <a:r>
              <a:rPr lang="en-US" sz="1600" err="1">
                <a:solidFill>
                  <a:srgbClr val="000000"/>
                </a:solidFill>
                <a:latin typeface="Glacial Indifference"/>
              </a:rPr>
              <a:t>manchon</a:t>
            </a:r>
            <a:r>
              <a:rPr lang="en-US" sz="1600">
                <a:solidFill>
                  <a:srgbClr val="000000"/>
                </a:solidFill>
                <a:latin typeface="Glacial Indifference"/>
              </a:rPr>
              <a:t> de </a:t>
            </a:r>
            <a:r>
              <a:rPr lang="en-US" sz="1600" err="1">
                <a:solidFill>
                  <a:srgbClr val="000000"/>
                </a:solidFill>
                <a:latin typeface="Glacial Indifference"/>
              </a:rPr>
              <a:t>raccordement</a:t>
            </a:r>
            <a:r>
              <a:rPr lang="en-US" sz="1600">
                <a:solidFill>
                  <a:srgbClr val="000000"/>
                </a:solidFill>
                <a:latin typeface="Glacial Indifference"/>
              </a:rPr>
              <a:t> TM (11011501) + </a:t>
            </a:r>
            <a:r>
              <a:rPr lang="en-US" sz="1600" err="1">
                <a:solidFill>
                  <a:srgbClr val="000000"/>
                </a:solidFill>
                <a:latin typeface="Glacial Indifference"/>
              </a:rPr>
              <a:t>Rallonge</a:t>
            </a:r>
            <a:r>
              <a:rPr lang="en-US" sz="1600">
                <a:solidFill>
                  <a:srgbClr val="000000"/>
                </a:solidFill>
                <a:latin typeface="Glacial Indifference"/>
              </a:rPr>
              <a:t> TM 20 à 30 mm (11011893)</a:t>
            </a:r>
          </a:p>
        </p:txBody>
      </p:sp>
      <p:pic>
        <p:nvPicPr>
          <p:cNvPr id="2" name="Image 1" descr="Une image contenant texte, intérieur, imprimante, équipement électronique&#10;&#10;Description générée automatiquement">
            <a:extLst>
              <a:ext uri="{FF2B5EF4-FFF2-40B4-BE49-F238E27FC236}">
                <a16:creationId xmlns:a16="http://schemas.microsoft.com/office/drawing/2014/main" id="{F90D5E36-CDEB-EF50-CD18-DDB2BC4FB3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347" y="3381858"/>
            <a:ext cx="2916402" cy="87823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5710FA5-62CD-1E9E-DBF8-39DB2888A27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9240" y="3125477"/>
            <a:ext cx="2169161" cy="1464302"/>
          </a:xfrm>
          <a:prstGeom prst="rect">
            <a:avLst/>
          </a:prstGeom>
        </p:spPr>
      </p:pic>
      <p:pic>
        <p:nvPicPr>
          <p:cNvPr id="28" name="Picture 25">
            <a:extLst>
              <a:ext uri="{FF2B5EF4-FFF2-40B4-BE49-F238E27FC236}">
                <a16:creationId xmlns:a16="http://schemas.microsoft.com/office/drawing/2014/main" id="{4984C5FC-5971-0C4F-4D0E-E2EA351B0FA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2310714" y="3592722"/>
            <a:ext cx="549829" cy="549829"/>
          </a:xfrm>
          <a:prstGeom prst="rect">
            <a:avLst/>
          </a:prstGeom>
        </p:spPr>
      </p:pic>
      <p:pic>
        <p:nvPicPr>
          <p:cNvPr id="33" name="Picture 25">
            <a:extLst>
              <a:ext uri="{FF2B5EF4-FFF2-40B4-BE49-F238E27FC236}">
                <a16:creationId xmlns:a16="http://schemas.microsoft.com/office/drawing/2014/main" id="{6B3640C4-7DE9-A130-B09C-CE5939C5ACB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822006" y="3562739"/>
            <a:ext cx="545020" cy="54502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44C534E2-43F9-1E39-C82E-CF8C38AB96B2}"/>
              </a:ext>
            </a:extLst>
          </p:cNvPr>
          <p:cNvSpPr/>
          <p:nvPr/>
        </p:nvSpPr>
        <p:spPr>
          <a:xfrm>
            <a:off x="6898951" y="5455939"/>
            <a:ext cx="3876829" cy="772107"/>
          </a:xfrm>
          <a:prstGeom prst="rect">
            <a:avLst/>
          </a:prstGeom>
          <a:solidFill>
            <a:schemeClr val="bg1"/>
          </a:solidFill>
          <a:ln>
            <a:solidFill>
              <a:srgbClr val="C5DB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1"/>
          </a:p>
        </p:txBody>
      </p:sp>
      <p:sp>
        <p:nvSpPr>
          <p:cNvPr id="29" name="TextBox 64">
            <a:extLst>
              <a:ext uri="{FF2B5EF4-FFF2-40B4-BE49-F238E27FC236}">
                <a16:creationId xmlns:a16="http://schemas.microsoft.com/office/drawing/2014/main" id="{EC333948-E7AF-446D-D772-34B86DE000F3}"/>
              </a:ext>
            </a:extLst>
          </p:cNvPr>
          <p:cNvSpPr txBox="1"/>
          <p:nvPr/>
        </p:nvSpPr>
        <p:spPr>
          <a:xfrm>
            <a:off x="6912173" y="5511026"/>
            <a:ext cx="3749680" cy="6735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>
              <a:lnSpc>
                <a:spcPts val="2660"/>
              </a:lnSpc>
              <a:spcBef>
                <a:spcPct val="0"/>
              </a:spcBef>
              <a:defRPr sz="2800" u="sng">
                <a:solidFill>
                  <a:srgbClr val="1B3288"/>
                </a:solidFill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fr-FR" sz="2000" u="none">
                <a:latin typeface="Arial Black"/>
                <a:cs typeface="Aharoni"/>
              </a:rPr>
              <a:t>Isolant + placo : 14 à 30 cm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F567648-DFAE-4FF2-B33A-DD5403CFDEA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30"/>
            <a:ext cx="2331720" cy="595601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05F76FC-EBD6-090E-4544-07F504BCC6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238" y="2126902"/>
            <a:ext cx="1719381" cy="1598649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997DCF78-46BD-ACF8-C46E-6167C7B5A29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66" y="3561908"/>
            <a:ext cx="1889925" cy="1464302"/>
          </a:xfrm>
          <a:prstGeom prst="rect">
            <a:avLst/>
          </a:prstGeom>
        </p:spPr>
      </p:pic>
      <p:pic>
        <p:nvPicPr>
          <p:cNvPr id="38" name="Image 37" descr="Une image contenant texte, intérieur&#10;&#10;Description générée automatiquement">
            <a:extLst>
              <a:ext uri="{FF2B5EF4-FFF2-40B4-BE49-F238E27FC236}">
                <a16:creationId xmlns:a16="http://schemas.microsoft.com/office/drawing/2014/main" id="{E2FF7A83-A70A-A74F-896C-F006FEA52727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76" b="14078"/>
          <a:stretch/>
        </p:blipFill>
        <p:spPr>
          <a:xfrm>
            <a:off x="15373256" y="66378"/>
            <a:ext cx="2795921" cy="2538382"/>
          </a:xfrm>
          <a:prstGeom prst="rect">
            <a:avLst/>
          </a:prstGeom>
        </p:spPr>
      </p:pic>
      <p:pic>
        <p:nvPicPr>
          <p:cNvPr id="42" name="Image 41" descr="Une image contenant texte, intérieur, plafond&#10;&#10;Description générée automatiquement">
            <a:extLst>
              <a:ext uri="{FF2B5EF4-FFF2-40B4-BE49-F238E27FC236}">
                <a16:creationId xmlns:a16="http://schemas.microsoft.com/office/drawing/2014/main" id="{41CBAB87-502A-7B64-1A55-5D11652CA6AE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17" t="27483"/>
          <a:stretch/>
        </p:blipFill>
        <p:spPr>
          <a:xfrm>
            <a:off x="12379376" y="107454"/>
            <a:ext cx="2795925" cy="1814444"/>
          </a:xfrm>
          <a:prstGeom prst="rect">
            <a:avLst/>
          </a:prstGeom>
        </p:spPr>
      </p:pic>
      <p:sp>
        <p:nvSpPr>
          <p:cNvPr id="21" name="TextBox 57">
            <a:extLst>
              <a:ext uri="{FF2B5EF4-FFF2-40B4-BE49-F238E27FC236}">
                <a16:creationId xmlns:a16="http://schemas.microsoft.com/office/drawing/2014/main" id="{2D06DA32-5D83-359B-61DF-C613AB36A89C}"/>
              </a:ext>
            </a:extLst>
          </p:cNvPr>
          <p:cNvSpPr txBox="1"/>
          <p:nvPr/>
        </p:nvSpPr>
        <p:spPr>
          <a:xfrm>
            <a:off x="13537667" y="3564541"/>
            <a:ext cx="2877913" cy="1734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11011988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Auvent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standard Blanc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11011424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Auvent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standard Anthracite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11011753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Auvent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standard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Aluminium</a:t>
            </a:r>
            <a:endParaRPr lang="en-US" sz="1401">
              <a:solidFill>
                <a:srgbClr val="000000"/>
              </a:solidFill>
              <a:latin typeface="Glacial Indifference"/>
            </a:endParaRP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11011813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Auvent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standard Noir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11011814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Auvent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standard Marron</a:t>
            </a: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11011815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Auvent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standard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Chêne</a:t>
            </a:r>
            <a:endParaRPr lang="en-US" sz="1401">
              <a:solidFill>
                <a:srgbClr val="000000"/>
              </a:solidFill>
              <a:latin typeface="Glacial Indifference"/>
            </a:endParaRP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11011274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Auvent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standard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Chêne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clair</a:t>
            </a:r>
            <a:endParaRPr lang="en-US" sz="1401">
              <a:solidFill>
                <a:srgbClr val="000000"/>
              </a:solidFill>
              <a:latin typeface="Glacial Indifference"/>
            </a:endParaRPr>
          </a:p>
          <a:p>
            <a:pPr algn="ctr">
              <a:lnSpc>
                <a:spcPts val="1678"/>
              </a:lnSpc>
              <a:spcBef>
                <a:spcPct val="0"/>
              </a:spcBef>
            </a:pPr>
            <a:r>
              <a:rPr lang="en-US" sz="1401">
                <a:solidFill>
                  <a:srgbClr val="000000"/>
                </a:solidFill>
                <a:latin typeface="Glacial Indifference"/>
              </a:rPr>
              <a:t>11011699 </a:t>
            </a:r>
            <a:r>
              <a:rPr lang="en-US" sz="1401" err="1">
                <a:solidFill>
                  <a:srgbClr val="000000"/>
                </a:solidFill>
                <a:latin typeface="Glacial Indifference"/>
              </a:rPr>
              <a:t>Auvent</a:t>
            </a:r>
            <a:r>
              <a:rPr lang="en-US" sz="1401">
                <a:solidFill>
                  <a:srgbClr val="000000"/>
                </a:solidFill>
                <a:latin typeface="Glacial Indifference"/>
              </a:rPr>
              <a:t> standard Ivoire</a:t>
            </a:r>
          </a:p>
        </p:txBody>
      </p:sp>
      <p:sp>
        <p:nvSpPr>
          <p:cNvPr id="60" name="Bouton d’action : début 59">
            <a:hlinkClick r:id="rId14" action="ppaction://hlinksldjump" highlightClick="1"/>
            <a:extLst>
              <a:ext uri="{FF2B5EF4-FFF2-40B4-BE49-F238E27FC236}">
                <a16:creationId xmlns:a16="http://schemas.microsoft.com/office/drawing/2014/main" id="{9D134AEC-1C67-A754-7380-40FDAF248241}"/>
              </a:ext>
            </a:extLst>
          </p:cNvPr>
          <p:cNvSpPr/>
          <p:nvPr/>
        </p:nvSpPr>
        <p:spPr>
          <a:xfrm>
            <a:off x="128376" y="800556"/>
            <a:ext cx="940870" cy="850231"/>
          </a:xfrm>
          <a:prstGeom prst="actionButtonBeginning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pic>
        <p:nvPicPr>
          <p:cNvPr id="63" name="Image 62">
            <a:extLst>
              <a:ext uri="{FF2B5EF4-FFF2-40B4-BE49-F238E27FC236}">
                <a16:creationId xmlns:a16="http://schemas.microsoft.com/office/drawing/2014/main" id="{926314C7-30D3-B2B3-56AE-01A45BDE716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863186" y="6267564"/>
            <a:ext cx="2949075" cy="3538890"/>
          </a:xfrm>
          <a:prstGeom prst="rect">
            <a:avLst/>
          </a:prstGeom>
        </p:spPr>
      </p:pic>
      <p:pic>
        <p:nvPicPr>
          <p:cNvPr id="65" name="Image 64">
            <a:extLst>
              <a:ext uri="{FF2B5EF4-FFF2-40B4-BE49-F238E27FC236}">
                <a16:creationId xmlns:a16="http://schemas.microsoft.com/office/drawing/2014/main" id="{B91B0BB0-BB41-D8C3-6F4A-D29B580F917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81512" y="6475999"/>
            <a:ext cx="2492196" cy="2565857"/>
          </a:xfrm>
          <a:prstGeom prst="rect">
            <a:avLst/>
          </a:prstGeom>
        </p:spPr>
      </p:pic>
      <p:pic>
        <p:nvPicPr>
          <p:cNvPr id="66" name="Picture 14">
            <a:extLst>
              <a:ext uri="{FF2B5EF4-FFF2-40B4-BE49-F238E27FC236}">
                <a16:creationId xmlns:a16="http://schemas.microsoft.com/office/drawing/2014/main" id="{AC7EED0F-5D2B-CCB8-8F14-48122A2CDB6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5930128" y="9574702"/>
            <a:ext cx="459495" cy="459495"/>
          </a:xfrm>
          <a:prstGeom prst="rect">
            <a:avLst/>
          </a:prstGeom>
        </p:spPr>
      </p:pic>
      <p:pic>
        <p:nvPicPr>
          <p:cNvPr id="68" name="Picture 18">
            <a:extLst>
              <a:ext uri="{FF2B5EF4-FFF2-40B4-BE49-F238E27FC236}">
                <a16:creationId xmlns:a16="http://schemas.microsoft.com/office/drawing/2014/main" id="{59DF7BED-FB0F-DFF3-988B-C0E3B632A95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10725783" y="9612126"/>
            <a:ext cx="448370" cy="448370"/>
          </a:xfrm>
          <a:prstGeom prst="rect">
            <a:avLst/>
          </a:prstGeom>
        </p:spPr>
      </p:pic>
      <p:pic>
        <p:nvPicPr>
          <p:cNvPr id="70" name="Picture 20">
            <a:extLst>
              <a:ext uri="{FF2B5EF4-FFF2-40B4-BE49-F238E27FC236}">
                <a16:creationId xmlns:a16="http://schemas.microsoft.com/office/drawing/2014/main" id="{F6DE3872-6B8E-320F-B49E-6A29B542D6FF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15794353" y="9593213"/>
            <a:ext cx="467284" cy="467284"/>
          </a:xfrm>
          <a:prstGeom prst="rect">
            <a:avLst/>
          </a:prstGeom>
        </p:spPr>
      </p:pic>
      <p:pic>
        <p:nvPicPr>
          <p:cNvPr id="72" name="Picture 11">
            <a:extLst>
              <a:ext uri="{FF2B5EF4-FFF2-40B4-BE49-F238E27FC236}">
                <a16:creationId xmlns:a16="http://schemas.microsoft.com/office/drawing/2014/main" id="{5D3A96F4-46AD-0042-B7A1-F0222E2ADF27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13484" y="7614678"/>
            <a:ext cx="525918" cy="517372"/>
          </a:xfrm>
          <a:prstGeom prst="rect">
            <a:avLst/>
          </a:prstGeom>
        </p:spPr>
      </p:pic>
      <p:pic>
        <p:nvPicPr>
          <p:cNvPr id="73" name="Picture 21">
            <a:extLst>
              <a:ext uri="{FF2B5EF4-FFF2-40B4-BE49-F238E27FC236}">
                <a16:creationId xmlns:a16="http://schemas.microsoft.com/office/drawing/2014/main" id="{7C1E4E44-6FC4-0EEA-B99C-133A07F06527}"/>
              </a:ext>
            </a:extLst>
          </p:cNvPr>
          <p:cNvPicPr>
            <a:picLocks noChangeAspect="1"/>
          </p:cNvPicPr>
          <p:nvPr/>
        </p:nvPicPr>
        <p:blipFill>
          <a:blip r:embed="rId25">
            <a:alphaModFix amt="91000"/>
          </a:blip>
          <a:srcRect/>
          <a:stretch>
            <a:fillRect/>
          </a:stretch>
        </p:blipFill>
        <p:spPr>
          <a:xfrm>
            <a:off x="2912179" y="9247046"/>
            <a:ext cx="699557" cy="718416"/>
          </a:xfrm>
          <a:prstGeom prst="rect">
            <a:avLst/>
          </a:prstGeom>
        </p:spPr>
      </p:pic>
      <p:sp>
        <p:nvSpPr>
          <p:cNvPr id="74" name="TextBox 54">
            <a:extLst>
              <a:ext uri="{FF2B5EF4-FFF2-40B4-BE49-F238E27FC236}">
                <a16:creationId xmlns:a16="http://schemas.microsoft.com/office/drawing/2014/main" id="{18BFAF0C-F222-7D6F-45DF-809898468600}"/>
              </a:ext>
            </a:extLst>
          </p:cNvPr>
          <p:cNvSpPr txBox="1"/>
          <p:nvPr/>
        </p:nvSpPr>
        <p:spPr>
          <a:xfrm>
            <a:off x="2508449" y="10007917"/>
            <a:ext cx="1595276" cy="167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 err="1">
                <a:solidFill>
                  <a:srgbClr val="000000"/>
                </a:solidFill>
                <a:latin typeface="Open Sans Light Bold"/>
              </a:rPr>
              <a:t>Intérieur</a:t>
            </a:r>
            <a:endParaRPr lang="en-US" sz="1001">
              <a:solidFill>
                <a:srgbClr val="000000"/>
              </a:solidFill>
              <a:latin typeface="Open Sans Light Bold"/>
            </a:endParaRPr>
          </a:p>
        </p:txBody>
      </p:sp>
      <p:pic>
        <p:nvPicPr>
          <p:cNvPr id="75" name="Picture 11">
            <a:extLst>
              <a:ext uri="{FF2B5EF4-FFF2-40B4-BE49-F238E27FC236}">
                <a16:creationId xmlns:a16="http://schemas.microsoft.com/office/drawing/2014/main" id="{AE456259-C1C4-788D-5455-3D976A238179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3965272" y="8001737"/>
            <a:ext cx="525918" cy="517372"/>
          </a:xfrm>
          <a:prstGeom prst="rect">
            <a:avLst/>
          </a:prstGeom>
        </p:spPr>
      </p:pic>
      <p:pic>
        <p:nvPicPr>
          <p:cNvPr id="76" name="Picture 11">
            <a:extLst>
              <a:ext uri="{FF2B5EF4-FFF2-40B4-BE49-F238E27FC236}">
                <a16:creationId xmlns:a16="http://schemas.microsoft.com/office/drawing/2014/main" id="{20910F42-4876-E54A-211A-38894D2098EC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8710813" y="7581985"/>
            <a:ext cx="525918" cy="517372"/>
          </a:xfrm>
          <a:prstGeom prst="rect">
            <a:avLst/>
          </a:prstGeom>
        </p:spPr>
      </p:pic>
      <p:pic>
        <p:nvPicPr>
          <p:cNvPr id="77" name="Picture 11">
            <a:extLst>
              <a:ext uri="{FF2B5EF4-FFF2-40B4-BE49-F238E27FC236}">
                <a16:creationId xmlns:a16="http://schemas.microsoft.com/office/drawing/2014/main" id="{273C66D4-B9F1-3FE6-EF70-B165B6222915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3771723" y="7974818"/>
            <a:ext cx="525918" cy="517372"/>
          </a:xfrm>
          <a:prstGeom prst="rect">
            <a:avLst/>
          </a:prstGeom>
        </p:spPr>
      </p:pic>
      <p:pic>
        <p:nvPicPr>
          <p:cNvPr id="78" name="Picture 21">
            <a:extLst>
              <a:ext uri="{FF2B5EF4-FFF2-40B4-BE49-F238E27FC236}">
                <a16:creationId xmlns:a16="http://schemas.microsoft.com/office/drawing/2014/main" id="{B56832C1-730D-99E9-E3B9-753FACB2CF8B}"/>
              </a:ext>
            </a:extLst>
          </p:cNvPr>
          <p:cNvPicPr>
            <a:picLocks noChangeAspect="1"/>
          </p:cNvPicPr>
          <p:nvPr/>
        </p:nvPicPr>
        <p:blipFill>
          <a:blip r:embed="rId25">
            <a:alphaModFix amt="91000"/>
          </a:blip>
          <a:srcRect/>
          <a:stretch>
            <a:fillRect/>
          </a:stretch>
        </p:blipFill>
        <p:spPr>
          <a:xfrm>
            <a:off x="7533789" y="7718043"/>
            <a:ext cx="699557" cy="718416"/>
          </a:xfrm>
          <a:prstGeom prst="rect">
            <a:avLst/>
          </a:prstGeom>
        </p:spPr>
      </p:pic>
      <p:pic>
        <p:nvPicPr>
          <p:cNvPr id="79" name="Picture 21">
            <a:extLst>
              <a:ext uri="{FF2B5EF4-FFF2-40B4-BE49-F238E27FC236}">
                <a16:creationId xmlns:a16="http://schemas.microsoft.com/office/drawing/2014/main" id="{1A679260-2EAD-5140-536F-4FA213C4A060}"/>
              </a:ext>
            </a:extLst>
          </p:cNvPr>
          <p:cNvPicPr>
            <a:picLocks noChangeAspect="1"/>
          </p:cNvPicPr>
          <p:nvPr/>
        </p:nvPicPr>
        <p:blipFill>
          <a:blip r:embed="rId25">
            <a:alphaModFix amt="91000"/>
          </a:blip>
          <a:srcRect/>
          <a:stretch>
            <a:fillRect/>
          </a:stretch>
        </p:blipFill>
        <p:spPr>
          <a:xfrm>
            <a:off x="12775612" y="8233504"/>
            <a:ext cx="699557" cy="718416"/>
          </a:xfrm>
          <a:prstGeom prst="rect">
            <a:avLst/>
          </a:prstGeom>
        </p:spPr>
      </p:pic>
      <p:pic>
        <p:nvPicPr>
          <p:cNvPr id="80" name="Picture 21">
            <a:extLst>
              <a:ext uri="{FF2B5EF4-FFF2-40B4-BE49-F238E27FC236}">
                <a16:creationId xmlns:a16="http://schemas.microsoft.com/office/drawing/2014/main" id="{3FF0207D-8014-82D8-7D63-1004D4309C96}"/>
              </a:ext>
            </a:extLst>
          </p:cNvPr>
          <p:cNvPicPr>
            <a:picLocks noChangeAspect="1"/>
          </p:cNvPicPr>
          <p:nvPr/>
        </p:nvPicPr>
        <p:blipFill>
          <a:blip r:embed="rId25">
            <a:alphaModFix amt="91000"/>
          </a:blip>
          <a:srcRect/>
          <a:stretch>
            <a:fillRect/>
          </a:stretch>
        </p:blipFill>
        <p:spPr>
          <a:xfrm>
            <a:off x="17196143" y="7308048"/>
            <a:ext cx="699557" cy="718416"/>
          </a:xfrm>
          <a:prstGeom prst="rect">
            <a:avLst/>
          </a:prstGeom>
        </p:spPr>
      </p:pic>
      <p:sp>
        <p:nvSpPr>
          <p:cNvPr id="81" name="TextBox 51">
            <a:extLst>
              <a:ext uri="{FF2B5EF4-FFF2-40B4-BE49-F238E27FC236}">
                <a16:creationId xmlns:a16="http://schemas.microsoft.com/office/drawing/2014/main" id="{858E53A6-311F-32C9-6F67-2CA205900B24}"/>
              </a:ext>
            </a:extLst>
          </p:cNvPr>
          <p:cNvSpPr txBox="1"/>
          <p:nvPr/>
        </p:nvSpPr>
        <p:spPr>
          <a:xfrm>
            <a:off x="8980563" y="6413014"/>
            <a:ext cx="1770714" cy="526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64"/>
              </a:lnSpc>
            </a:pPr>
            <a:r>
              <a:rPr lang="fr-FR" sz="1001" dirty="0">
                <a:solidFill>
                  <a:srgbClr val="000000"/>
                </a:solidFill>
                <a:latin typeface="Open Sans Light"/>
              </a:rPr>
              <a:t>6. Faire une réservation  de 520 par 205 mm dans l’isolant au-dessus de la fenêtre</a:t>
            </a:r>
          </a:p>
        </p:txBody>
      </p:sp>
      <p:sp>
        <p:nvSpPr>
          <p:cNvPr id="82" name="AutoShape 33">
            <a:extLst>
              <a:ext uri="{FF2B5EF4-FFF2-40B4-BE49-F238E27FC236}">
                <a16:creationId xmlns:a16="http://schemas.microsoft.com/office/drawing/2014/main" id="{11FBD762-9CEF-4562-3BEA-CCC6CF058D50}"/>
              </a:ext>
            </a:extLst>
          </p:cNvPr>
          <p:cNvSpPr/>
          <p:nvPr/>
        </p:nvSpPr>
        <p:spPr>
          <a:xfrm rot="6063270" flipV="1">
            <a:off x="1918530" y="7003550"/>
            <a:ext cx="1481541" cy="158984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83" name="TextBox 65">
            <a:extLst>
              <a:ext uri="{FF2B5EF4-FFF2-40B4-BE49-F238E27FC236}">
                <a16:creationId xmlns:a16="http://schemas.microsoft.com/office/drawing/2014/main" id="{D7D3C9EA-E180-EB72-EB67-BA43469A7E10}"/>
              </a:ext>
            </a:extLst>
          </p:cNvPr>
          <p:cNvSpPr txBox="1"/>
          <p:nvPr/>
        </p:nvSpPr>
        <p:spPr>
          <a:xfrm rot="395047">
            <a:off x="743317" y="8592177"/>
            <a:ext cx="460187" cy="153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0">
                <a:solidFill>
                  <a:srgbClr val="000000"/>
                </a:solidFill>
                <a:latin typeface="Questrial"/>
              </a:rPr>
              <a:t>Béton</a:t>
            </a:r>
            <a:endParaRPr lang="en-US" sz="1001">
              <a:solidFill>
                <a:srgbClr val="000000"/>
              </a:solidFill>
              <a:latin typeface="Questrial"/>
            </a:endParaRPr>
          </a:p>
        </p:txBody>
      </p:sp>
      <p:pic>
        <p:nvPicPr>
          <p:cNvPr id="84" name="Picture 5">
            <a:extLst>
              <a:ext uri="{FF2B5EF4-FFF2-40B4-BE49-F238E27FC236}">
                <a16:creationId xmlns:a16="http://schemas.microsoft.com/office/drawing/2014/main" id="{2CC92276-6F07-0BE9-5665-FF51264F3809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1418457" y="9545393"/>
            <a:ext cx="481778" cy="481778"/>
          </a:xfrm>
          <a:prstGeom prst="rect">
            <a:avLst/>
          </a:prstGeom>
        </p:spPr>
      </p:pic>
      <p:sp>
        <p:nvSpPr>
          <p:cNvPr id="85" name="TextBox 69">
            <a:extLst>
              <a:ext uri="{FF2B5EF4-FFF2-40B4-BE49-F238E27FC236}">
                <a16:creationId xmlns:a16="http://schemas.microsoft.com/office/drawing/2014/main" id="{3B402545-8BA3-8139-17AF-16B6D4CE3351}"/>
              </a:ext>
            </a:extLst>
          </p:cNvPr>
          <p:cNvSpPr txBox="1"/>
          <p:nvPr/>
        </p:nvSpPr>
        <p:spPr>
          <a:xfrm>
            <a:off x="16457319" y="8312643"/>
            <a:ext cx="1804417" cy="526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9. Fixer le flasque ou le auvent sur le cadre extérieur de la fenêtre </a:t>
            </a:r>
          </a:p>
        </p:txBody>
      </p:sp>
      <p:sp>
        <p:nvSpPr>
          <p:cNvPr id="86" name="TextBox 68">
            <a:extLst>
              <a:ext uri="{FF2B5EF4-FFF2-40B4-BE49-F238E27FC236}">
                <a16:creationId xmlns:a16="http://schemas.microsoft.com/office/drawing/2014/main" id="{D7DF0543-2AC1-DAD2-8E24-EB33DC95AD2F}"/>
              </a:ext>
            </a:extLst>
          </p:cNvPr>
          <p:cNvSpPr txBox="1"/>
          <p:nvPr/>
        </p:nvSpPr>
        <p:spPr>
          <a:xfrm>
            <a:off x="4248912" y="6158227"/>
            <a:ext cx="1649036" cy="526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4. Fixer le MHF sur le cadre haut de la fenêtre en vissant les pattes</a:t>
            </a:r>
          </a:p>
        </p:txBody>
      </p:sp>
      <p:sp>
        <p:nvSpPr>
          <p:cNvPr id="87" name="TextBox 44">
            <a:extLst>
              <a:ext uri="{FF2B5EF4-FFF2-40B4-BE49-F238E27FC236}">
                <a16:creationId xmlns:a16="http://schemas.microsoft.com/office/drawing/2014/main" id="{20D674FC-CC8E-FA6D-D5A3-A17DF4B9C8B4}"/>
              </a:ext>
            </a:extLst>
          </p:cNvPr>
          <p:cNvSpPr txBox="1"/>
          <p:nvPr/>
        </p:nvSpPr>
        <p:spPr>
          <a:xfrm>
            <a:off x="11215623" y="9211876"/>
            <a:ext cx="1983017" cy="347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8. Faire coulisser le TM à travers le placo puis à l'intérieur du MHF</a:t>
            </a:r>
          </a:p>
        </p:txBody>
      </p:sp>
      <p:sp>
        <p:nvSpPr>
          <p:cNvPr id="88" name="TextBox 73">
            <a:extLst>
              <a:ext uri="{FF2B5EF4-FFF2-40B4-BE49-F238E27FC236}">
                <a16:creationId xmlns:a16="http://schemas.microsoft.com/office/drawing/2014/main" id="{9EC70675-C065-D8B5-DC89-7696A90CC718}"/>
              </a:ext>
            </a:extLst>
          </p:cNvPr>
          <p:cNvSpPr txBox="1"/>
          <p:nvPr/>
        </p:nvSpPr>
        <p:spPr>
          <a:xfrm>
            <a:off x="9944333" y="9181390"/>
            <a:ext cx="231700" cy="230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2"/>
              </a:lnSpc>
            </a:pPr>
            <a:r>
              <a:rPr lang="en-US" sz="900">
                <a:solidFill>
                  <a:srgbClr val="AF0606"/>
                </a:solidFill>
                <a:latin typeface="Glacial Indifference Bold"/>
              </a:rPr>
              <a:t>&gt; 9 cm</a:t>
            </a:r>
          </a:p>
        </p:txBody>
      </p:sp>
      <p:sp>
        <p:nvSpPr>
          <p:cNvPr id="89" name="TextBox 90">
            <a:extLst>
              <a:ext uri="{FF2B5EF4-FFF2-40B4-BE49-F238E27FC236}">
                <a16:creationId xmlns:a16="http://schemas.microsoft.com/office/drawing/2014/main" id="{B8347A7A-86E0-190C-464B-FFE050D836FA}"/>
              </a:ext>
            </a:extLst>
          </p:cNvPr>
          <p:cNvSpPr txBox="1"/>
          <p:nvPr/>
        </p:nvSpPr>
        <p:spPr>
          <a:xfrm>
            <a:off x="16415580" y="5926208"/>
            <a:ext cx="1809916" cy="1678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10. Fixer l’entrée d'air sur le TM</a:t>
            </a:r>
          </a:p>
        </p:txBody>
      </p:sp>
      <p:sp>
        <p:nvSpPr>
          <p:cNvPr id="90" name="TextBox 65">
            <a:extLst>
              <a:ext uri="{FF2B5EF4-FFF2-40B4-BE49-F238E27FC236}">
                <a16:creationId xmlns:a16="http://schemas.microsoft.com/office/drawing/2014/main" id="{7637E593-0A58-44F7-6FAF-517A10CD96B4}"/>
              </a:ext>
            </a:extLst>
          </p:cNvPr>
          <p:cNvSpPr txBox="1"/>
          <p:nvPr/>
        </p:nvSpPr>
        <p:spPr>
          <a:xfrm>
            <a:off x="2377552" y="8624814"/>
            <a:ext cx="460187" cy="153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0" err="1">
                <a:solidFill>
                  <a:srgbClr val="000000"/>
                </a:solidFill>
                <a:latin typeface="Questrial"/>
              </a:rPr>
              <a:t>Fenêtre</a:t>
            </a:r>
            <a:endParaRPr lang="en-US" sz="1001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91" name="AutoShape 33">
            <a:extLst>
              <a:ext uri="{FF2B5EF4-FFF2-40B4-BE49-F238E27FC236}">
                <a16:creationId xmlns:a16="http://schemas.microsoft.com/office/drawing/2014/main" id="{B48D0EEC-14DC-705C-6D1C-9BF0383A2491}"/>
              </a:ext>
            </a:extLst>
          </p:cNvPr>
          <p:cNvSpPr/>
          <p:nvPr/>
        </p:nvSpPr>
        <p:spPr>
          <a:xfrm rot="6063270" flipV="1">
            <a:off x="5147928" y="6962344"/>
            <a:ext cx="835623" cy="65688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pic>
        <p:nvPicPr>
          <p:cNvPr id="92" name="Image 91">
            <a:extLst>
              <a:ext uri="{FF2B5EF4-FFF2-40B4-BE49-F238E27FC236}">
                <a16:creationId xmlns:a16="http://schemas.microsoft.com/office/drawing/2014/main" id="{92DFCC89-6953-990D-3810-D18F929B8039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3716" y="9574702"/>
            <a:ext cx="607012" cy="610500"/>
          </a:xfrm>
          <a:prstGeom prst="rect">
            <a:avLst/>
          </a:prstGeom>
        </p:spPr>
      </p:pic>
      <p:sp>
        <p:nvSpPr>
          <p:cNvPr id="93" name="AutoShape 33">
            <a:extLst>
              <a:ext uri="{FF2B5EF4-FFF2-40B4-BE49-F238E27FC236}">
                <a16:creationId xmlns:a16="http://schemas.microsoft.com/office/drawing/2014/main" id="{BDD0A633-84CD-0572-931D-6CE154F850E2}"/>
              </a:ext>
            </a:extLst>
          </p:cNvPr>
          <p:cNvSpPr/>
          <p:nvPr/>
        </p:nvSpPr>
        <p:spPr>
          <a:xfrm rot="6063270" flipV="1">
            <a:off x="10076502" y="6895440"/>
            <a:ext cx="917934" cy="1264477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94" name="AutoShape 33">
            <a:extLst>
              <a:ext uri="{FF2B5EF4-FFF2-40B4-BE49-F238E27FC236}">
                <a16:creationId xmlns:a16="http://schemas.microsoft.com/office/drawing/2014/main" id="{08032D6C-871D-6B22-59B8-BE8A55E017B7}"/>
              </a:ext>
            </a:extLst>
          </p:cNvPr>
          <p:cNvSpPr/>
          <p:nvPr/>
        </p:nvSpPr>
        <p:spPr>
          <a:xfrm rot="6063270">
            <a:off x="11382893" y="7145730"/>
            <a:ext cx="1725386" cy="436861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95" name="AutoShape 33">
            <a:extLst>
              <a:ext uri="{FF2B5EF4-FFF2-40B4-BE49-F238E27FC236}">
                <a16:creationId xmlns:a16="http://schemas.microsoft.com/office/drawing/2014/main" id="{D386CC7C-8330-E82C-32DE-67B2F753DE91}"/>
              </a:ext>
            </a:extLst>
          </p:cNvPr>
          <p:cNvSpPr/>
          <p:nvPr/>
        </p:nvSpPr>
        <p:spPr>
          <a:xfrm rot="6063270">
            <a:off x="15976399" y="6334878"/>
            <a:ext cx="1493573" cy="977721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96" name="TextBox 79">
            <a:extLst>
              <a:ext uri="{FF2B5EF4-FFF2-40B4-BE49-F238E27FC236}">
                <a16:creationId xmlns:a16="http://schemas.microsoft.com/office/drawing/2014/main" id="{FBCD6028-E956-C378-A3AA-8D89055A88DB}"/>
              </a:ext>
            </a:extLst>
          </p:cNvPr>
          <p:cNvSpPr txBox="1"/>
          <p:nvPr/>
        </p:nvSpPr>
        <p:spPr>
          <a:xfrm>
            <a:off x="11946321" y="5966792"/>
            <a:ext cx="1486860" cy="526876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7. Faire une entaille de </a:t>
            </a:r>
            <a:r>
              <a:rPr lang="en-US" sz="1001">
                <a:solidFill>
                  <a:srgbClr val="000000"/>
                </a:solidFill>
                <a:latin typeface="Open Sans Light"/>
              </a:rPr>
              <a:t>352 par 16 mm </a:t>
            </a:r>
            <a:r>
              <a:rPr lang="fr-FR" sz="1001">
                <a:solidFill>
                  <a:srgbClr val="000000"/>
                </a:solidFill>
                <a:latin typeface="Open Sans Light"/>
              </a:rPr>
              <a:t>dans le placo pour le TM</a:t>
            </a:r>
          </a:p>
        </p:txBody>
      </p:sp>
      <p:sp>
        <p:nvSpPr>
          <p:cNvPr id="97" name="TextBox 51">
            <a:extLst>
              <a:ext uri="{FF2B5EF4-FFF2-40B4-BE49-F238E27FC236}">
                <a16:creationId xmlns:a16="http://schemas.microsoft.com/office/drawing/2014/main" id="{CD12A376-1855-51A4-75C1-B744587F0C0A}"/>
              </a:ext>
            </a:extLst>
          </p:cNvPr>
          <p:cNvSpPr txBox="1"/>
          <p:nvPr/>
        </p:nvSpPr>
        <p:spPr>
          <a:xfrm>
            <a:off x="1759107" y="5950980"/>
            <a:ext cx="2027800" cy="347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64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1. Faire une entaille de 360 par 15 mm sur la tapée de la fenêtre</a:t>
            </a:r>
          </a:p>
        </p:txBody>
      </p:sp>
      <p:sp>
        <p:nvSpPr>
          <p:cNvPr id="98" name="AutoShape 33">
            <a:extLst>
              <a:ext uri="{FF2B5EF4-FFF2-40B4-BE49-F238E27FC236}">
                <a16:creationId xmlns:a16="http://schemas.microsoft.com/office/drawing/2014/main" id="{64987874-CBC5-20CD-23D6-0B1649498C4A}"/>
              </a:ext>
            </a:extLst>
          </p:cNvPr>
          <p:cNvSpPr/>
          <p:nvPr/>
        </p:nvSpPr>
        <p:spPr>
          <a:xfrm rot="6063270" flipH="1" flipV="1">
            <a:off x="1251639" y="8531894"/>
            <a:ext cx="671394" cy="924596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99" name="TextBox 68">
            <a:extLst>
              <a:ext uri="{FF2B5EF4-FFF2-40B4-BE49-F238E27FC236}">
                <a16:creationId xmlns:a16="http://schemas.microsoft.com/office/drawing/2014/main" id="{F4D28BFE-16D0-6C4D-4870-9B07B7EFD000}"/>
              </a:ext>
            </a:extLst>
          </p:cNvPr>
          <p:cNvSpPr txBox="1"/>
          <p:nvPr/>
        </p:nvSpPr>
        <p:spPr>
          <a:xfrm>
            <a:off x="140154" y="9316473"/>
            <a:ext cx="1960839" cy="1678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fr-FR" sz="1001">
                <a:solidFill>
                  <a:srgbClr val="000000"/>
                </a:solidFill>
                <a:latin typeface="Open Sans Light"/>
              </a:rPr>
              <a:t>2. Fixer la fenêtre contre le béton</a:t>
            </a:r>
          </a:p>
        </p:txBody>
      </p:sp>
      <p:sp>
        <p:nvSpPr>
          <p:cNvPr id="100" name="TextBox 65">
            <a:extLst>
              <a:ext uri="{FF2B5EF4-FFF2-40B4-BE49-F238E27FC236}">
                <a16:creationId xmlns:a16="http://schemas.microsoft.com/office/drawing/2014/main" id="{051EF3D1-867E-A6E8-AD0C-10B7F709DD33}"/>
              </a:ext>
            </a:extLst>
          </p:cNvPr>
          <p:cNvSpPr txBox="1"/>
          <p:nvPr/>
        </p:nvSpPr>
        <p:spPr>
          <a:xfrm rot="395047">
            <a:off x="9470313" y="9438260"/>
            <a:ext cx="460187" cy="153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0">
                <a:solidFill>
                  <a:srgbClr val="000000"/>
                </a:solidFill>
                <a:latin typeface="Questrial"/>
              </a:rPr>
              <a:t>Béton</a:t>
            </a:r>
            <a:endParaRPr lang="en-US" sz="1001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101" name="TextBox 65">
            <a:extLst>
              <a:ext uri="{FF2B5EF4-FFF2-40B4-BE49-F238E27FC236}">
                <a16:creationId xmlns:a16="http://schemas.microsoft.com/office/drawing/2014/main" id="{3311A38F-9EC3-166F-761B-3A1543FA8B2E}"/>
              </a:ext>
            </a:extLst>
          </p:cNvPr>
          <p:cNvSpPr txBox="1"/>
          <p:nvPr/>
        </p:nvSpPr>
        <p:spPr>
          <a:xfrm rot="395047">
            <a:off x="9885718" y="9438180"/>
            <a:ext cx="460187" cy="153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0" err="1">
                <a:solidFill>
                  <a:srgbClr val="000000"/>
                </a:solidFill>
                <a:latin typeface="Questrial"/>
              </a:rPr>
              <a:t>Isolant</a:t>
            </a:r>
            <a:endParaRPr lang="en-US" sz="1001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103" name="TextBox 65">
            <a:extLst>
              <a:ext uri="{FF2B5EF4-FFF2-40B4-BE49-F238E27FC236}">
                <a16:creationId xmlns:a16="http://schemas.microsoft.com/office/drawing/2014/main" id="{8841B98F-82E7-122B-6DF6-370A5F575806}"/>
              </a:ext>
            </a:extLst>
          </p:cNvPr>
          <p:cNvSpPr txBox="1"/>
          <p:nvPr/>
        </p:nvSpPr>
        <p:spPr>
          <a:xfrm rot="21159584">
            <a:off x="10999593" y="8904424"/>
            <a:ext cx="460187" cy="153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0" err="1">
                <a:solidFill>
                  <a:srgbClr val="000000"/>
                </a:solidFill>
                <a:latin typeface="Questrial"/>
              </a:rPr>
              <a:t>Placo</a:t>
            </a:r>
            <a:endParaRPr lang="en-US" sz="1001">
              <a:solidFill>
                <a:srgbClr val="000000"/>
              </a:solidFill>
              <a:latin typeface="Questrial"/>
            </a:endParaRPr>
          </a:p>
        </p:txBody>
      </p:sp>
      <p:sp>
        <p:nvSpPr>
          <p:cNvPr id="114" name="AutoShape 33">
            <a:extLst>
              <a:ext uri="{FF2B5EF4-FFF2-40B4-BE49-F238E27FC236}">
                <a16:creationId xmlns:a16="http://schemas.microsoft.com/office/drawing/2014/main" id="{6D80625F-C815-F5ED-F0E8-AC6300D491C4}"/>
              </a:ext>
            </a:extLst>
          </p:cNvPr>
          <p:cNvSpPr/>
          <p:nvPr/>
        </p:nvSpPr>
        <p:spPr>
          <a:xfrm rot="6063270" flipH="1">
            <a:off x="2056518" y="7514170"/>
            <a:ext cx="181394" cy="578025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115" name="TextBox 65">
            <a:extLst>
              <a:ext uri="{FF2B5EF4-FFF2-40B4-BE49-F238E27FC236}">
                <a16:creationId xmlns:a16="http://schemas.microsoft.com/office/drawing/2014/main" id="{CFC5C600-D873-EE1A-8E6E-B4E0E4A2C6C3}"/>
              </a:ext>
            </a:extLst>
          </p:cNvPr>
          <p:cNvSpPr txBox="1"/>
          <p:nvPr/>
        </p:nvSpPr>
        <p:spPr>
          <a:xfrm rot="395047">
            <a:off x="4826717" y="9299133"/>
            <a:ext cx="460187" cy="153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"/>
              </a:lnSpc>
            </a:pPr>
            <a:r>
              <a:rPr lang="en-US" sz="900">
                <a:solidFill>
                  <a:srgbClr val="000000"/>
                </a:solidFill>
                <a:latin typeface="Questrial"/>
              </a:rPr>
              <a:t>Béton</a:t>
            </a:r>
            <a:endParaRPr lang="en-US" sz="1001">
              <a:solidFill>
                <a:srgbClr val="000000"/>
              </a:solidFill>
              <a:latin typeface="Questrial"/>
            </a:endParaRPr>
          </a:p>
        </p:txBody>
      </p:sp>
      <p:pic>
        <p:nvPicPr>
          <p:cNvPr id="116" name="Image 115">
            <a:extLst>
              <a:ext uri="{FF2B5EF4-FFF2-40B4-BE49-F238E27FC236}">
                <a16:creationId xmlns:a16="http://schemas.microsoft.com/office/drawing/2014/main" id="{C038513C-DB9C-141A-9B55-082B95F2466E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080101" y="6755055"/>
            <a:ext cx="1044621" cy="1070255"/>
          </a:xfrm>
          <a:prstGeom prst="rect">
            <a:avLst/>
          </a:prstGeom>
        </p:spPr>
      </p:pic>
      <p:sp>
        <p:nvSpPr>
          <p:cNvPr id="117" name="AutoShape 33">
            <a:extLst>
              <a:ext uri="{FF2B5EF4-FFF2-40B4-BE49-F238E27FC236}">
                <a16:creationId xmlns:a16="http://schemas.microsoft.com/office/drawing/2014/main" id="{3392D8DC-CB80-C406-510F-8D51B82C0EC0}"/>
              </a:ext>
            </a:extLst>
          </p:cNvPr>
          <p:cNvSpPr/>
          <p:nvPr/>
        </p:nvSpPr>
        <p:spPr>
          <a:xfrm rot="6063270" flipH="1">
            <a:off x="11538306" y="8691092"/>
            <a:ext cx="581384" cy="397164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pic>
        <p:nvPicPr>
          <p:cNvPr id="118" name="Image 117">
            <a:extLst>
              <a:ext uri="{FF2B5EF4-FFF2-40B4-BE49-F238E27FC236}">
                <a16:creationId xmlns:a16="http://schemas.microsoft.com/office/drawing/2014/main" id="{C826A60F-4BC7-8076-FFB4-364B6D8A1884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6628077" y="8850362"/>
            <a:ext cx="1384922" cy="1390061"/>
          </a:xfrm>
          <a:prstGeom prst="rect">
            <a:avLst/>
          </a:prstGeom>
        </p:spPr>
      </p:pic>
      <p:sp>
        <p:nvSpPr>
          <p:cNvPr id="119" name="AutoShape 33">
            <a:extLst>
              <a:ext uri="{FF2B5EF4-FFF2-40B4-BE49-F238E27FC236}">
                <a16:creationId xmlns:a16="http://schemas.microsoft.com/office/drawing/2014/main" id="{DDF74E95-0A0C-56E7-1B33-567EEAE3220F}"/>
              </a:ext>
            </a:extLst>
          </p:cNvPr>
          <p:cNvSpPr/>
          <p:nvPr/>
        </p:nvSpPr>
        <p:spPr>
          <a:xfrm rot="6063270" flipH="1">
            <a:off x="15933652" y="8285030"/>
            <a:ext cx="793171" cy="902239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121" name="TextBox 80">
            <a:extLst>
              <a:ext uri="{FF2B5EF4-FFF2-40B4-BE49-F238E27FC236}">
                <a16:creationId xmlns:a16="http://schemas.microsoft.com/office/drawing/2014/main" id="{E9A0056B-2E32-777E-49BB-2BF239C165C1}"/>
              </a:ext>
            </a:extLst>
          </p:cNvPr>
          <p:cNvSpPr txBox="1"/>
          <p:nvPr/>
        </p:nvSpPr>
        <p:spPr>
          <a:xfrm>
            <a:off x="6915778" y="6684778"/>
            <a:ext cx="1595276" cy="347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1"/>
              </a:lnSpc>
            </a:pPr>
            <a:r>
              <a:rPr lang="en-US" sz="1001">
                <a:solidFill>
                  <a:srgbClr val="000000"/>
                </a:solidFill>
                <a:latin typeface="Open Sans Light"/>
              </a:rPr>
              <a:t>3. Visser le TM sur le </a:t>
            </a:r>
            <a:r>
              <a:rPr lang="en-US" sz="1001" err="1">
                <a:solidFill>
                  <a:srgbClr val="000000"/>
                </a:solidFill>
                <a:latin typeface="Open Sans Light"/>
              </a:rPr>
              <a:t>manchon</a:t>
            </a:r>
            <a:endParaRPr lang="en-US" sz="1001">
              <a:solidFill>
                <a:srgbClr val="000000"/>
              </a:solidFill>
              <a:latin typeface="Open Sans Light"/>
            </a:endParaRPr>
          </a:p>
        </p:txBody>
      </p:sp>
      <p:sp>
        <p:nvSpPr>
          <p:cNvPr id="122" name="ZoneTexte 121">
            <a:extLst>
              <a:ext uri="{FF2B5EF4-FFF2-40B4-BE49-F238E27FC236}">
                <a16:creationId xmlns:a16="http://schemas.microsoft.com/office/drawing/2014/main" id="{7737F06C-C40E-D0AC-59D9-BA7FCFA415A5}"/>
              </a:ext>
            </a:extLst>
          </p:cNvPr>
          <p:cNvSpPr txBox="1"/>
          <p:nvPr/>
        </p:nvSpPr>
        <p:spPr>
          <a:xfrm>
            <a:off x="6861693" y="9051383"/>
            <a:ext cx="159831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00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5. Insérer autant de rallonge TM que nécessaire sur le TM fixé au manchon pour couvrir la majeure partie de l'épaisseur d'isolant. </a:t>
            </a:r>
            <a:endParaRPr lang="en-CA" sz="900"/>
          </a:p>
        </p:txBody>
      </p:sp>
      <p:sp>
        <p:nvSpPr>
          <p:cNvPr id="130" name="Organigramme : Connecteur 129">
            <a:extLst>
              <a:ext uri="{FF2B5EF4-FFF2-40B4-BE49-F238E27FC236}">
                <a16:creationId xmlns:a16="http://schemas.microsoft.com/office/drawing/2014/main" id="{21A04E76-F95A-C502-A14D-DC7D36D7BEEF}"/>
              </a:ext>
            </a:extLst>
          </p:cNvPr>
          <p:cNvSpPr/>
          <p:nvPr/>
        </p:nvSpPr>
        <p:spPr>
          <a:xfrm>
            <a:off x="5629418" y="7742454"/>
            <a:ext cx="579619" cy="589110"/>
          </a:xfrm>
          <a:prstGeom prst="flowChartConnector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1" name="AutoShape 33">
            <a:extLst>
              <a:ext uri="{FF2B5EF4-FFF2-40B4-BE49-F238E27FC236}">
                <a16:creationId xmlns:a16="http://schemas.microsoft.com/office/drawing/2014/main" id="{7E7EBDE3-4E7C-CEA2-D788-E0CB3D63AA87}"/>
              </a:ext>
            </a:extLst>
          </p:cNvPr>
          <p:cNvSpPr/>
          <p:nvPr/>
        </p:nvSpPr>
        <p:spPr>
          <a:xfrm rot="6063270">
            <a:off x="6692227" y="6895509"/>
            <a:ext cx="502345" cy="538559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sp>
        <p:nvSpPr>
          <p:cNvPr id="132" name="AutoShape 33">
            <a:extLst>
              <a:ext uri="{FF2B5EF4-FFF2-40B4-BE49-F238E27FC236}">
                <a16:creationId xmlns:a16="http://schemas.microsoft.com/office/drawing/2014/main" id="{9541F33B-2F41-47B7-08B9-51276023541E}"/>
              </a:ext>
            </a:extLst>
          </p:cNvPr>
          <p:cNvSpPr/>
          <p:nvPr/>
        </p:nvSpPr>
        <p:spPr>
          <a:xfrm rot="6063270" flipH="1">
            <a:off x="6541996" y="7894104"/>
            <a:ext cx="1035374" cy="922571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CA"/>
          </a:p>
        </p:txBody>
      </p:sp>
      <p:pic>
        <p:nvPicPr>
          <p:cNvPr id="134" name="Image 133">
            <a:extLst>
              <a:ext uri="{FF2B5EF4-FFF2-40B4-BE49-F238E27FC236}">
                <a16:creationId xmlns:a16="http://schemas.microsoft.com/office/drawing/2014/main" id="{728F90B6-69C1-CF55-D97B-C476DA710754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0342729" y="2795043"/>
            <a:ext cx="2879474" cy="535362"/>
          </a:xfrm>
          <a:prstGeom prst="rect">
            <a:avLst/>
          </a:prstGeom>
        </p:spPr>
      </p:pic>
      <p:pic>
        <p:nvPicPr>
          <p:cNvPr id="137" name="Image 136">
            <a:extLst>
              <a:ext uri="{FF2B5EF4-FFF2-40B4-BE49-F238E27FC236}">
                <a16:creationId xmlns:a16="http://schemas.microsoft.com/office/drawing/2014/main" id="{D304C843-8504-CBDD-9579-EF8CAECECEB7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13795199" y="2570293"/>
            <a:ext cx="2305007" cy="807029"/>
          </a:xfrm>
          <a:prstGeom prst="rect">
            <a:avLst/>
          </a:prstGeom>
        </p:spPr>
      </p:pic>
      <p:sp>
        <p:nvSpPr>
          <p:cNvPr id="140" name="TextBox 64">
            <a:extLst>
              <a:ext uri="{FF2B5EF4-FFF2-40B4-BE49-F238E27FC236}">
                <a16:creationId xmlns:a16="http://schemas.microsoft.com/office/drawing/2014/main" id="{6EE574A7-1230-AD6E-3D95-022DD3E5916B}"/>
              </a:ext>
            </a:extLst>
          </p:cNvPr>
          <p:cNvSpPr txBox="1"/>
          <p:nvPr/>
        </p:nvSpPr>
        <p:spPr>
          <a:xfrm>
            <a:off x="12546363" y="2226637"/>
            <a:ext cx="1731980" cy="3327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899" u="sng" err="1">
                <a:solidFill>
                  <a:srgbClr val="1B328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Accessoires</a:t>
            </a:r>
            <a:endParaRPr lang="en-US" sz="1899" u="sng">
              <a:solidFill>
                <a:srgbClr val="1B3288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1074232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1E0A3BD-6F86-B4FC-D150-0F3850615E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8790" y="2905978"/>
            <a:ext cx="14789775" cy="4475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571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Charte Aldes">
      <a:dk1>
        <a:srgbClr val="081061"/>
      </a:dk1>
      <a:lt1>
        <a:sysClr val="window" lastClr="FFFFFF"/>
      </a:lt1>
      <a:dk2>
        <a:srgbClr val="575756"/>
      </a:dk2>
      <a:lt2>
        <a:srgbClr val="898989"/>
      </a:lt2>
      <a:accent1>
        <a:srgbClr val="39B2B9"/>
      </a:accent1>
      <a:accent2>
        <a:srgbClr val="CB346B"/>
      </a:accent2>
      <a:accent3>
        <a:srgbClr val="236F73"/>
      </a:accent3>
      <a:accent4>
        <a:srgbClr val="F8B469"/>
      </a:accent4>
      <a:accent5>
        <a:srgbClr val="B0D138"/>
      </a:accent5>
      <a:accent6>
        <a:srgbClr val="9F4D7F"/>
      </a:accent6>
      <a:hlink>
        <a:srgbClr val="0000FF"/>
      </a:hlink>
      <a:folHlink>
        <a:srgbClr val="800080"/>
      </a:folHlink>
    </a:clrScheme>
    <a:fontScheme name="Personnalisé 2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_PPT_Aldes_2021_FR_réduit.potx" id="{B1A946AF-A240-4D1D-A025-1D058B66BD11}" vid="{C77872C5-33D1-49A9-A7C0-2EAD40E5F7E3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C142FDA0BB85B4684894864238EDC76" ma:contentTypeVersion="54" ma:contentTypeDescription="Create a new document." ma:contentTypeScope="" ma:versionID="99a6de61183a643b979a23107381e04f">
  <xsd:schema xmlns:xsd="http://www.w3.org/2001/XMLSchema" xmlns:xs="http://www.w3.org/2001/XMLSchema" xmlns:p="http://schemas.microsoft.com/office/2006/metadata/properties" xmlns:ns2="24afb3a9-f650-4ccb-a617-443d7b096622" xmlns:ns3="dc9c7734-2f28-4031-bf39-f5a82dd5bcf5" targetNamespace="http://schemas.microsoft.com/office/2006/metadata/properties" ma:root="true" ma:fieldsID="d825dc203e7de5a628600bf6e9f87cc2" ns2:_="" ns3:_="">
    <xsd:import namespace="24afb3a9-f650-4ccb-a617-443d7b096622"/>
    <xsd:import namespace="dc9c7734-2f28-4031-bf39-f5a82dd5bcf5"/>
    <xsd:element name="properties">
      <xsd:complexType>
        <xsd:sequence>
          <xsd:element name="documentManagement">
            <xsd:complexType>
              <xsd:all>
                <xsd:element ref="ns2:_dlc_DocIdUrl" minOccurs="0"/>
                <xsd:element ref="ns3:StatutProduit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2:_dlc_DocId" minOccurs="0"/>
                <xsd:element ref="ns2:_dlc_DocIdPersistId" minOccurs="0"/>
                <xsd:element ref="ns3:b9b6fc76bba649bfbce9c2ed0d2b5896" minOccurs="0"/>
                <xsd:element ref="ns2:TaxCatchAll" minOccurs="0"/>
                <xsd:element ref="ns3:MediaServiceOCR" minOccurs="0"/>
                <xsd:element ref="ns2:SharedWithUsers" minOccurs="0"/>
                <xsd:element ref="ns2:SharedWithDetails" minOccurs="0"/>
                <xsd:element ref="ns3:MediaServiceAutoKeyPoints" minOccurs="0"/>
                <xsd:element ref="ns3:MediaServiceKeyPoints" minOccurs="0"/>
                <xsd:element ref="ns3:Extension" minOccurs="0"/>
                <xsd:element ref="ns3:MediaLengthInSeconds" minOccurs="0"/>
                <xsd:element ref="ns3:Confidentialit_x00e9_" minOccurs="0"/>
                <xsd:element ref="ns3:Langue" minOccurs="0"/>
                <xsd:element ref="ns3:Date" minOccurs="0"/>
                <xsd:element ref="ns3:Nomenclature" minOccurs="0"/>
                <xsd:element ref="ns3:lcf76f155ced4ddcb4097134ff3c332f" minOccurs="0"/>
                <xsd:element ref="ns3:Brand" minOccurs="0"/>
                <xsd:element ref="ns3:MediaServiceObjectDetectorVersions" minOccurs="0"/>
                <xsd:element ref="ns3:MediaServiceSearchProperties" minOccurs="0"/>
                <xsd:element ref="ns3:Benelux" minOccurs="0"/>
                <xsd:element ref="ns3:DSFrance" minOccurs="0"/>
                <xsd:element ref="ns3:DSEspa_x00f1_a" minOccurs="0"/>
                <xsd:element ref="ns3:DSItalia" minOccurs="0"/>
                <xsd:element ref="ns3:MediaServiceLocation" minOccurs="0"/>
                <xsd:element ref="ns3:Theme" minOccurs="0"/>
                <xsd:element ref="ns3:Ref_x002e_ExhaustoPrint" minOccurs="0"/>
                <xsd:element ref="ns3:ENTypology" minOccurs="0"/>
                <xsd:element ref="ns3:FRTypology" minOccurs="0"/>
                <xsd:element ref="ns3:ESTypology" minOccurs="0"/>
                <xsd:element ref="ns3:DETypology" minOccurs="0"/>
                <xsd:element ref="ns3:DSItalia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afb3a9-f650-4ccb-a617-443d7b096622" elementFormDefault="qualified">
    <xsd:import namespace="http://schemas.microsoft.com/office/2006/documentManagement/types"/>
    <xsd:import namespace="http://schemas.microsoft.com/office/infopath/2007/PartnerControls"/>
    <xsd:element name="_dlc_DocIdUrl" ma:index="2" nillable="true" ma:displayName="Document ID" ma:description="Lien permanent vers ce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" ma:index="14" nillable="true" ma:displayName="Document ID Value" ma:description="The value of the document ID assigned to this item." ma:hidden="true" ma:indexed="true" ma:internalName="_dlc_DocId" ma:readOnly="true">
      <xsd:simpleType>
        <xsd:restriction base="dms:Text"/>
      </xsd:simpleType>
    </xsd:element>
    <xsd:element name="_dlc_DocIdPersistId" ma:index="16" nillable="true" ma:displayName="Conserver l’ID" ma:description="Conserver l’ID lors de l’ajout." ma:hidden="true" ma:internalName="_dlc_DocIdPersistId" ma:readOnly="false">
      <xsd:simpleType>
        <xsd:restriction base="dms:Boolean"/>
      </xsd:simpleType>
    </xsd:element>
    <xsd:element name="TaxCatchAll" ma:index="19" nillable="true" ma:displayName="Taxonomy Catch All Column" ma:hidden="true" ma:list="{1ea50862-73e9-4c22-89fe-c913e7e9688e}" ma:internalName="TaxCatchAll" ma:readOnly="false" ma:showField="CatchAllData" ma:web="24afb3a9-f650-4ccb-a617-443d7b09662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9c7734-2f28-4031-bf39-f5a82dd5bcf5" elementFormDefault="qualified">
    <xsd:import namespace="http://schemas.microsoft.com/office/2006/documentManagement/types"/>
    <xsd:import namespace="http://schemas.microsoft.com/office/infopath/2007/PartnerControls"/>
    <xsd:element name="StatutProduit" ma:index="4" nillable="true" ma:displayName="Product Status" ma:format="Dropdown" ma:internalName="StatutProduit">
      <xsd:simpleType>
        <xsd:restriction base="dms:Choice">
          <xsd:enumeration value="Active"/>
          <xsd:enumeration value="Not Active"/>
        </xsd:restriction>
      </xsd:simple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hidden="true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b9b6fc76bba649bfbce9c2ed0d2b5896" ma:index="18" nillable="true" ma:taxonomy="true" ma:internalName="b9b6fc76bba649bfbce9c2ed0d2b5896" ma:taxonomyFieldName="Tags" ma:displayName="Tags" ma:readOnly="false" ma:default="" ma:fieldId="{b9b6fc76-bba6-49bf-bce9-c2ed0d2b5896}" ma:taxonomyMulti="true" ma:sspId="85f49711-52df-41bf-9eef-54691d54bc0b" ma:termSetId="fe779274-71b4-4930-bae2-126890461c5e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hidden="true" ma:internalName="MediaServiceOCR" ma:readOnly="true">
      <xsd:simpleType>
        <xsd:restriction base="dms:Note"/>
      </xsd:simpleType>
    </xsd:element>
    <xsd:element name="MediaServiceAutoKeyPoints" ma:index="2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Extension" ma:index="26" nillable="true" ma:displayName="Extension" ma:format="Dropdown" ma:internalName="Extension">
      <xsd:simpleType>
        <xsd:restriction base="dms:Text">
          <xsd:maxLength value="255"/>
        </xsd:restriction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Confidentialit_x00e9_" ma:index="28" nillable="true" ma:displayName="Confidentiality" ma:format="Dropdown" ma:internalName="Confidentialit_x00e9_">
      <xsd:simpleType>
        <xsd:restriction base="dms:Choice">
          <xsd:enumeration value="Internal"/>
        </xsd:restriction>
      </xsd:simpleType>
    </xsd:element>
    <xsd:element name="Langue" ma:index="29" nillable="true" ma:displayName="Language" ma:format="Dropdown" ma:internalName="Langue">
      <xsd:simpleType>
        <xsd:restriction base="dms:Text">
          <xsd:maxLength value="255"/>
        </xsd:restriction>
      </xsd:simpleType>
    </xsd:element>
    <xsd:element name="Date" ma:index="30" nillable="true" ma:displayName="Date" ma:default="[today]" ma:format="DateOnly" ma:internalName="Date">
      <xsd:simpleType>
        <xsd:restriction base="dms:DateTime"/>
      </xsd:simpleType>
    </xsd:element>
    <xsd:element name="Nomenclature" ma:index="31" nillable="true" ma:displayName="Nomenclature" ma:default="0" ma:format="Dropdown" ma:internalName="Nomenclature">
      <xsd:simpleType>
        <xsd:restriction base="dms:Boolean"/>
      </xsd:simpleType>
    </xsd:element>
    <xsd:element name="lcf76f155ced4ddcb4097134ff3c332f" ma:index="33" nillable="true" ma:taxonomy="true" ma:internalName="lcf76f155ced4ddcb4097134ff3c332f" ma:taxonomyFieldName="MediaServiceImageTags" ma:displayName="Image Tags" ma:readOnly="false" ma:fieldId="{5cf76f15-5ced-4ddc-b409-7134ff3c332f}" ma:taxonomyMulti="true" ma:sspId="85f49711-52df-41bf-9eef-54691d54bc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Brand" ma:index="34" nillable="true" ma:displayName="Brand" ma:format="Dropdown" ma:indexed="true" ma:internalName="Brand">
      <xsd:simpleType>
        <xsd:restriction base="dms:Choice">
          <xsd:enumeration value="Aldes"/>
          <xsd:enumeration value="Exhausto"/>
          <xsd:enumeration value="Aereco"/>
        </xsd:restriction>
      </xsd:simpleType>
    </xsd:element>
    <xsd:element name="MediaServiceObjectDetectorVersions" ma:index="3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Benelux" ma:index="37" nillable="true" ma:displayName="Benelux" ma:default="0" ma:format="Dropdown" ma:internalName="Benelux">
      <xsd:simpleType>
        <xsd:restriction base="dms:Boolean"/>
      </xsd:simpleType>
    </xsd:element>
    <xsd:element name="DSFrance" ma:index="38" nillable="true" ma:displayName="DS France" ma:default="0" ma:format="Dropdown" ma:internalName="DSFrance">
      <xsd:simpleType>
        <xsd:restriction base="dms:Boolean"/>
      </xsd:simpleType>
    </xsd:element>
    <xsd:element name="DSEspa_x00f1_a" ma:index="39" nillable="true" ma:displayName="DS España" ma:default="0" ma:format="Dropdown" ma:internalName="DSEspa_x00f1_a">
      <xsd:simpleType>
        <xsd:restriction base="dms:Boolean"/>
      </xsd:simpleType>
    </xsd:element>
    <xsd:element name="DSItalia" ma:index="40" nillable="true" ma:displayName="DS Italia" ma:default="0" ma:format="Dropdown" ma:internalName="DSItalia">
      <xsd:simpleType>
        <xsd:restriction base="dms:Boolean"/>
      </xsd:simpleType>
    </xsd:element>
    <xsd:element name="MediaServiceLocation" ma:index="41" nillable="true" ma:displayName="Location" ma:description="" ma:indexed="true" ma:internalName="MediaServiceLocation" ma:readOnly="true">
      <xsd:simpleType>
        <xsd:restriction base="dms:Text"/>
      </xsd:simpleType>
    </xsd:element>
    <xsd:element name="Theme" ma:index="42" nillable="true" ma:displayName="Theme" ma:description="Metadatas" ma:format="Dropdown" ma:internalName="Theme">
      <xsd:simpleType>
        <xsd:restriction base="dms:Text">
          <xsd:maxLength value="255"/>
        </xsd:restriction>
      </xsd:simpleType>
    </xsd:element>
    <xsd:element name="Ref_x002e_ExhaustoPrint" ma:index="43" nillable="true" ma:displayName="Ref. Exhausto Print" ma:format="Dropdown" ma:internalName="Ref_x002e_ExhaustoPrint">
      <xsd:simpleType>
        <xsd:restriction base="dms:Text">
          <xsd:maxLength value="255"/>
        </xsd:restriction>
      </xsd:simpleType>
    </xsd:element>
    <xsd:element name="ENTypology" ma:index="44" nillable="true" ma:displayName="EN Typology" ma:format="Dropdown" ma:internalName="ENTypology">
      <xsd:simpleType>
        <xsd:restriction base="dms:Text">
          <xsd:maxLength value="255"/>
        </xsd:restriction>
      </xsd:simpleType>
    </xsd:element>
    <xsd:element name="FRTypology" ma:index="45" nillable="true" ma:displayName="FR Typology" ma:format="Dropdown" ma:internalName="FRTypology">
      <xsd:simpleType>
        <xsd:restriction base="dms:Text">
          <xsd:maxLength value="255"/>
        </xsd:restriction>
      </xsd:simpleType>
    </xsd:element>
    <xsd:element name="ESTypology" ma:index="46" nillable="true" ma:displayName="ES Typology" ma:format="Dropdown" ma:internalName="ESTypology">
      <xsd:simpleType>
        <xsd:restriction base="dms:Text">
          <xsd:maxLength value="255"/>
        </xsd:restriction>
      </xsd:simpleType>
    </xsd:element>
    <xsd:element name="DETypology" ma:index="47" nillable="true" ma:displayName="DE Typology" ma:format="Dropdown" ma:internalName="DETypology">
      <xsd:simpleType>
        <xsd:restriction base="dms:Text">
          <xsd:maxLength value="255"/>
        </xsd:restriction>
      </xsd:simpleType>
    </xsd:element>
    <xsd:element name="DSItalia0" ma:index="48" nillable="true" ma:displayName="DS Italia" ma:default="0" ma:format="Dropdown" ma:internalName="DSItalia0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4afb3a9-f650-4ccb-a617-443d7b096622" xsi:nil="true"/>
    <lcf76f155ced4ddcb4097134ff3c332f xmlns="dc9c7734-2f28-4031-bf39-f5a82dd5bcf5">
      <Terms xmlns="http://schemas.microsoft.com/office/infopath/2007/PartnerControls"/>
    </lcf76f155ced4ddcb4097134ff3c332f>
    <Benelux xmlns="dc9c7734-2f28-4031-bf39-f5a82dd5bcf5">false</Benelux>
    <Theme xmlns="dc9c7734-2f28-4031-bf39-f5a82dd5bcf5" xsi:nil="true"/>
    <Ref_x002e_ExhaustoPrint xmlns="dc9c7734-2f28-4031-bf39-f5a82dd5bcf5" xsi:nil="true"/>
    <Langue xmlns="dc9c7734-2f28-4031-bf39-f5a82dd5bcf5">FR</Langue>
    <DETypology xmlns="dc9c7734-2f28-4031-bf39-f5a82dd5bcf5" xsi:nil="true"/>
    <_dlc_DocIdPersistId xmlns="24afb3a9-f650-4ccb-a617-443d7b096622" xsi:nil="true"/>
    <DSItalia0 xmlns="dc9c7734-2f28-4031-bf39-f5a82dd5bcf5">false</DSItalia0>
    <Extension xmlns="dc9c7734-2f28-4031-bf39-f5a82dd5bcf5">pptx</Extension>
    <DSFrance xmlns="dc9c7734-2f28-4031-bf39-f5a82dd5bcf5">false</DSFrance>
    <Nomenclature xmlns="dc9c7734-2f28-4031-bf39-f5a82dd5bcf5">false</Nomenclature>
    <DSEspa_x00f1_a xmlns="dc9c7734-2f28-4031-bf39-f5a82dd5bcf5">false</DSEspa_x00f1_a>
    <ENTypology xmlns="dc9c7734-2f28-4031-bf39-f5a82dd5bcf5" xsi:nil="true"/>
    <DSItalia xmlns="dc9c7734-2f28-4031-bf39-f5a82dd5bcf5">false</DSItalia>
    <Brand xmlns="dc9c7734-2f28-4031-bf39-f5a82dd5bcf5" xsi:nil="true"/>
    <ESTypology xmlns="dc9c7734-2f28-4031-bf39-f5a82dd5bcf5" xsi:nil="true"/>
    <StatutProduit xmlns="dc9c7734-2f28-4031-bf39-f5a82dd5bcf5" xsi:nil="true"/>
    <FRTypology xmlns="dc9c7734-2f28-4031-bf39-f5a82dd5bcf5" xsi:nil="true"/>
    <Confidentialit_x00e9_ xmlns="dc9c7734-2f28-4031-bf39-f5a82dd5bcf5" xsi:nil="true"/>
    <Date xmlns="dc9c7734-2f28-4031-bf39-f5a82dd5bcf5">2024-06-20T09:18:07+00:00</Date>
    <b9b6fc76bba649bfbce9c2ed0d2b5896 xmlns="dc9c7734-2f28-4031-bf39-f5a82dd5bcf5">
      <Terms xmlns="http://schemas.microsoft.com/office/infopath/2007/PartnerControls"/>
    </b9b6fc76bba649bfbce9c2ed0d2b5896>
    <_dlc_DocId xmlns="24afb3a9-f650-4ccb-a617-443d7b096622">CMY4ZK6EYUJ3-1266353584-134970</_dlc_DocId>
    <_dlc_DocIdUrl xmlns="24afb3a9-f650-4ccb-a617-443d7b096622">
      <Url>https://groupealdes.sharepoint.com/sites/DocShareGroup/_layouts/15/DocIdRedir.aspx?ID=CMY4ZK6EYUJ3-1266353584-134970</Url>
      <Description>CMY4ZK6EYUJ3-1266353584-134970</Description>
    </_dlc_DocIdUrl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D6CDA95D-F59D-4184-889C-D8797D7B9028}"/>
</file>

<file path=customXml/itemProps2.xml><?xml version="1.0" encoding="utf-8"?>
<ds:datastoreItem xmlns:ds="http://schemas.openxmlformats.org/officeDocument/2006/customXml" ds:itemID="{68EC0C0E-F26C-4573-8DEF-95B2C30B90D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716EC52-DFD9-4FD5-9B39-53B3FD95F08E}">
  <ds:schemaRefs>
    <ds:schemaRef ds:uri="http://www.w3.org/XML/1998/namespace"/>
    <ds:schemaRef ds:uri="http://purl.org/dc/terms/"/>
    <ds:schemaRef ds:uri="http://schemas.openxmlformats.org/package/2006/metadata/core-properties"/>
    <ds:schemaRef ds:uri="http://schemas.microsoft.com/office/2006/metadata/properties"/>
    <ds:schemaRef ds:uri="48bf58bc-4375-4415-a167-97b631a85922"/>
    <ds:schemaRef ds:uri="835ba8e7-381f-40af-a1f4-e7c452f49b13"/>
    <ds:schemaRef ds:uri="http://schemas.microsoft.com/office/2006/documentManagement/types"/>
    <ds:schemaRef ds:uri="6770be73-3017-40b1-88c6-6d3b605094b7"/>
    <ds:schemaRef ds:uri="http://schemas.microsoft.com/office/infopath/2007/PartnerControls"/>
    <ds:schemaRef ds:uri="http://purl.org/dc/dcmitype/"/>
    <ds:schemaRef ds:uri="http://purl.org/dc/elements/1.1/"/>
  </ds:schemaRefs>
</ds:datastoreItem>
</file>

<file path=customXml/itemProps4.xml><?xml version="1.0" encoding="utf-8"?>
<ds:datastoreItem xmlns:ds="http://schemas.openxmlformats.org/officeDocument/2006/customXml" ds:itemID="{80880C06-5CF8-4652-95DA-BD88B42B33FE}"/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4095</Words>
  <Application>Microsoft Office PowerPoint</Application>
  <PresentationFormat>Personnalisé</PresentationFormat>
  <Paragraphs>696</Paragraphs>
  <Slides>29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29</vt:i4>
      </vt:variant>
    </vt:vector>
  </HeadingPairs>
  <TitlesOfParts>
    <vt:vector size="44" baseType="lpstr">
      <vt:lpstr>Glacial Indifference Bold</vt:lpstr>
      <vt:lpstr>Questrial</vt:lpstr>
      <vt:lpstr>Courier New</vt:lpstr>
      <vt:lpstr>Arial Narrow</vt:lpstr>
      <vt:lpstr>Open Sans Light Bold</vt:lpstr>
      <vt:lpstr>Arial</vt:lpstr>
      <vt:lpstr>Mont Bold</vt:lpstr>
      <vt:lpstr>Wingdings</vt:lpstr>
      <vt:lpstr>Arial Black</vt:lpstr>
      <vt:lpstr>Glacial Indifference</vt:lpstr>
      <vt:lpstr>Calibri</vt:lpstr>
      <vt:lpstr>Aharoni</vt:lpstr>
      <vt:lpstr>Open Sans Light</vt:lpstr>
      <vt:lpstr>Office Theme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Mise en œuvre MANCHON</dc:title>
  <dc:creator>Duffner Clarisse</dc:creator>
  <cp:lastModifiedBy>Baqué Emmanuelle</cp:lastModifiedBy>
  <cp:revision>9</cp:revision>
  <dcterms:created xsi:type="dcterms:W3CDTF">2006-08-16T00:00:00Z</dcterms:created>
  <dcterms:modified xsi:type="dcterms:W3CDTF">2024-06-06T09:18:35Z</dcterms:modified>
  <dc:identifier>DAFHyLBqgl8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0x010100CC142FDA0BB85B4684894864238EDC76</vt:lpwstr>
  </property>
  <property fmtid="{D5CDD505-2E9C-101B-9397-08002B2CF9AE}" pid="3" name="MediaServiceImageTags">
    <vt:lpwstr/>
  </property>
  <property fmtid="{D5CDD505-2E9C-101B-9397-08002B2CF9AE}" pid="4" name="_dlc_DocIdItemGuid">
    <vt:lpwstr>29b9b802-32cf-4ec6-bc20-957d7b4cdbfe</vt:lpwstr>
  </property>
  <property fmtid="{D5CDD505-2E9C-101B-9397-08002B2CF9AE}" pid="5" name="Tags">
    <vt:lpwstr/>
  </property>
</Properties>
</file>